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2"/>
  </p:notesMasterIdLst>
  <p:handoutMasterIdLst>
    <p:handoutMasterId r:id="rId203"/>
  </p:handoutMasterIdLst>
  <p:sldIdLst>
    <p:sldId id="399" r:id="rId2"/>
    <p:sldId id="400" r:id="rId3"/>
    <p:sldId id="401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19" r:id="rId22"/>
    <p:sldId id="420" r:id="rId23"/>
    <p:sldId id="421" r:id="rId24"/>
    <p:sldId id="422" r:id="rId25"/>
    <p:sldId id="423" r:id="rId26"/>
    <p:sldId id="424" r:id="rId27"/>
    <p:sldId id="425" r:id="rId28"/>
    <p:sldId id="426" r:id="rId29"/>
    <p:sldId id="427" r:id="rId30"/>
    <p:sldId id="428" r:id="rId31"/>
    <p:sldId id="429" r:id="rId32"/>
    <p:sldId id="430" r:id="rId33"/>
    <p:sldId id="431" r:id="rId34"/>
    <p:sldId id="432" r:id="rId35"/>
    <p:sldId id="433" r:id="rId36"/>
    <p:sldId id="434" r:id="rId37"/>
    <p:sldId id="435" r:id="rId38"/>
    <p:sldId id="436" r:id="rId39"/>
    <p:sldId id="437" r:id="rId40"/>
    <p:sldId id="438" r:id="rId41"/>
    <p:sldId id="439" r:id="rId42"/>
    <p:sldId id="440" r:id="rId43"/>
    <p:sldId id="441" r:id="rId44"/>
    <p:sldId id="442" r:id="rId45"/>
    <p:sldId id="443" r:id="rId46"/>
    <p:sldId id="444" r:id="rId47"/>
    <p:sldId id="445" r:id="rId48"/>
    <p:sldId id="446" r:id="rId49"/>
    <p:sldId id="447" r:id="rId50"/>
    <p:sldId id="448" r:id="rId51"/>
    <p:sldId id="449" r:id="rId52"/>
    <p:sldId id="450" r:id="rId53"/>
    <p:sldId id="451" r:id="rId54"/>
    <p:sldId id="452" r:id="rId55"/>
    <p:sldId id="453" r:id="rId56"/>
    <p:sldId id="454" r:id="rId57"/>
    <p:sldId id="455" r:id="rId58"/>
    <p:sldId id="456" r:id="rId59"/>
    <p:sldId id="457" r:id="rId60"/>
    <p:sldId id="458" r:id="rId61"/>
    <p:sldId id="459" r:id="rId62"/>
    <p:sldId id="460" r:id="rId63"/>
    <p:sldId id="461" r:id="rId64"/>
    <p:sldId id="462" r:id="rId65"/>
    <p:sldId id="463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478" r:id="rId81"/>
    <p:sldId id="479" r:id="rId82"/>
    <p:sldId id="480" r:id="rId83"/>
    <p:sldId id="481" r:id="rId84"/>
    <p:sldId id="482" r:id="rId85"/>
    <p:sldId id="483" r:id="rId86"/>
    <p:sldId id="484" r:id="rId87"/>
    <p:sldId id="485" r:id="rId88"/>
    <p:sldId id="486" r:id="rId89"/>
    <p:sldId id="487" r:id="rId90"/>
    <p:sldId id="488" r:id="rId91"/>
    <p:sldId id="489" r:id="rId92"/>
    <p:sldId id="490" r:id="rId93"/>
    <p:sldId id="491" r:id="rId94"/>
    <p:sldId id="492" r:id="rId95"/>
    <p:sldId id="493" r:id="rId96"/>
    <p:sldId id="494" r:id="rId97"/>
    <p:sldId id="495" r:id="rId98"/>
    <p:sldId id="496" r:id="rId99"/>
    <p:sldId id="497" r:id="rId100"/>
    <p:sldId id="498" r:id="rId101"/>
    <p:sldId id="499" r:id="rId102"/>
    <p:sldId id="500" r:id="rId103"/>
    <p:sldId id="501" r:id="rId104"/>
    <p:sldId id="502" r:id="rId105"/>
    <p:sldId id="503" r:id="rId106"/>
    <p:sldId id="504" r:id="rId107"/>
    <p:sldId id="505" r:id="rId108"/>
    <p:sldId id="506" r:id="rId109"/>
    <p:sldId id="507" r:id="rId110"/>
    <p:sldId id="508" r:id="rId111"/>
    <p:sldId id="509" r:id="rId112"/>
    <p:sldId id="510" r:id="rId113"/>
    <p:sldId id="511" r:id="rId114"/>
    <p:sldId id="512" r:id="rId115"/>
    <p:sldId id="513" r:id="rId116"/>
    <p:sldId id="514" r:id="rId117"/>
    <p:sldId id="515" r:id="rId118"/>
    <p:sldId id="516" r:id="rId119"/>
    <p:sldId id="517" r:id="rId120"/>
    <p:sldId id="518" r:id="rId121"/>
    <p:sldId id="519" r:id="rId122"/>
    <p:sldId id="520" r:id="rId123"/>
    <p:sldId id="521" r:id="rId124"/>
    <p:sldId id="522" r:id="rId125"/>
    <p:sldId id="523" r:id="rId126"/>
    <p:sldId id="524" r:id="rId127"/>
    <p:sldId id="525" r:id="rId128"/>
    <p:sldId id="526" r:id="rId129"/>
    <p:sldId id="527" r:id="rId130"/>
    <p:sldId id="528" r:id="rId131"/>
    <p:sldId id="529" r:id="rId132"/>
    <p:sldId id="530" r:id="rId133"/>
    <p:sldId id="531" r:id="rId134"/>
    <p:sldId id="532" r:id="rId135"/>
    <p:sldId id="533" r:id="rId136"/>
    <p:sldId id="534" r:id="rId137"/>
    <p:sldId id="616" r:id="rId138"/>
    <p:sldId id="626" r:id="rId139"/>
    <p:sldId id="536" r:id="rId140"/>
    <p:sldId id="627" r:id="rId141"/>
    <p:sldId id="628" r:id="rId142"/>
    <p:sldId id="617" r:id="rId143"/>
    <p:sldId id="538" r:id="rId144"/>
    <p:sldId id="539" r:id="rId145"/>
    <p:sldId id="540" r:id="rId146"/>
    <p:sldId id="541" r:id="rId147"/>
    <p:sldId id="618" r:id="rId148"/>
    <p:sldId id="543" r:id="rId149"/>
    <p:sldId id="544" r:id="rId150"/>
    <p:sldId id="545" r:id="rId151"/>
    <p:sldId id="546" r:id="rId152"/>
    <p:sldId id="547" r:id="rId153"/>
    <p:sldId id="548" r:id="rId154"/>
    <p:sldId id="549" r:id="rId155"/>
    <p:sldId id="550" r:id="rId156"/>
    <p:sldId id="551" r:id="rId157"/>
    <p:sldId id="552" r:id="rId158"/>
    <p:sldId id="553" r:id="rId159"/>
    <p:sldId id="554" r:id="rId160"/>
    <p:sldId id="555" r:id="rId161"/>
    <p:sldId id="556" r:id="rId162"/>
    <p:sldId id="557" r:id="rId163"/>
    <p:sldId id="558" r:id="rId164"/>
    <p:sldId id="559" r:id="rId165"/>
    <p:sldId id="560" r:id="rId166"/>
    <p:sldId id="561" r:id="rId167"/>
    <p:sldId id="562" r:id="rId168"/>
    <p:sldId id="619" r:id="rId169"/>
    <p:sldId id="564" r:id="rId170"/>
    <p:sldId id="565" r:id="rId171"/>
    <p:sldId id="566" r:id="rId172"/>
    <p:sldId id="567" r:id="rId173"/>
    <p:sldId id="568" r:id="rId174"/>
    <p:sldId id="569" r:id="rId175"/>
    <p:sldId id="570" r:id="rId176"/>
    <p:sldId id="571" r:id="rId177"/>
    <p:sldId id="572" r:id="rId178"/>
    <p:sldId id="573" r:id="rId179"/>
    <p:sldId id="574" r:id="rId180"/>
    <p:sldId id="575" r:id="rId181"/>
    <p:sldId id="576" r:id="rId182"/>
    <p:sldId id="577" r:id="rId183"/>
    <p:sldId id="578" r:id="rId184"/>
    <p:sldId id="579" r:id="rId185"/>
    <p:sldId id="620" r:id="rId186"/>
    <p:sldId id="581" r:id="rId187"/>
    <p:sldId id="582" r:id="rId188"/>
    <p:sldId id="583" r:id="rId189"/>
    <p:sldId id="584" r:id="rId190"/>
    <p:sldId id="585" r:id="rId191"/>
    <p:sldId id="586" r:id="rId192"/>
    <p:sldId id="621" r:id="rId193"/>
    <p:sldId id="588" r:id="rId194"/>
    <p:sldId id="589" r:id="rId195"/>
    <p:sldId id="590" r:id="rId196"/>
    <p:sldId id="622" r:id="rId197"/>
    <p:sldId id="592" r:id="rId198"/>
    <p:sldId id="593" r:id="rId199"/>
    <p:sldId id="624" r:id="rId200"/>
    <p:sldId id="625" r:id="rId201"/>
  </p:sldIdLst>
  <p:sldSz cx="12188825" cy="6858000"/>
  <p:notesSz cx="7102475" cy="9369425"/>
  <p:defaultTextStyle>
    <a:defPPr>
      <a:defRPr lang="en-US"/>
    </a:defPPr>
    <a:lvl1pPr marL="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6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8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0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2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4189">
          <p15:clr>
            <a:srgbClr val="A4A3A4"/>
          </p15:clr>
        </p15:guide>
        <p15:guide id="4" orient="horz" pos="622">
          <p15:clr>
            <a:srgbClr val="A4A3A4"/>
          </p15:clr>
        </p15:guide>
        <p15:guide id="5" orient="horz" pos="979">
          <p15:clr>
            <a:srgbClr val="A4A3A4"/>
          </p15:clr>
        </p15:guide>
        <p15:guide id="6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0A"/>
    <a:srgbClr val="BFBFBF"/>
    <a:srgbClr val="DADADA"/>
    <a:srgbClr val="FFFFFF"/>
    <a:srgbClr val="D9D9D9"/>
    <a:srgbClr val="DC291E"/>
    <a:srgbClr val="323E48"/>
    <a:srgbClr val="FFA52A"/>
    <a:srgbClr val="702BA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9" autoAdjust="0"/>
    <p:restoredTop sz="83453" autoAdjust="0"/>
  </p:normalViewPr>
  <p:slideViewPr>
    <p:cSldViewPr snapToGrid="0">
      <p:cViewPr varScale="1">
        <p:scale>
          <a:sx n="98" d="100"/>
          <a:sy n="98" d="100"/>
        </p:scale>
        <p:origin x="300" y="84"/>
      </p:cViewPr>
      <p:guideLst>
        <p:guide orient="horz" pos="1596"/>
        <p:guide pos="2880"/>
        <p:guide orient="horz" pos="4189"/>
        <p:guide orient="horz" pos="622"/>
        <p:guide orient="horz" pos="97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15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theme" Target="theme/theme1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notesMaster" Target="notesMasters/notesMaster1.xml"/><Relationship Id="rId207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190" Type="http://schemas.openxmlformats.org/officeDocument/2006/relationships/slide" Target="slides/slide189.xml"/><Relationship Id="rId204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CP8</c:v>
                </c:pt>
              </c:strCache>
            </c:strRef>
          </c:tx>
          <c:spPr>
            <a:solidFill>
              <a:srgbClr val="455A6B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VPN Throughput (AES 256)</c:v>
                </c:pt>
                <c:pt idx="1">
                  <c:v>Pattern Matching Engine (for IPS)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0-4AFE-BA92-B9E8B2E260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CP9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VPN Throughput (AES 256)</c:v>
                </c:pt>
                <c:pt idx="1">
                  <c:v>Pattern Matching Engine (for IPS)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60-4AFE-BA92-B9E8B2E260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9849416"/>
        <c:axId val="1859852392"/>
      </c:barChart>
      <c:catAx>
        <c:axId val="1859849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59852392"/>
        <c:crosses val="autoZero"/>
        <c:auto val="1"/>
        <c:lblAlgn val="ctr"/>
        <c:lblOffset val="100"/>
        <c:noMultiLvlLbl val="0"/>
      </c:catAx>
      <c:valAx>
        <c:axId val="185985239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 dirty="0"/>
                  <a:t>*Throughput</a:t>
                </a:r>
                <a:r>
                  <a:rPr lang="en-US" sz="1000" baseline="0" dirty="0"/>
                  <a:t> </a:t>
                </a:r>
                <a:r>
                  <a:rPr lang="en-US" sz="1000" dirty="0"/>
                  <a:t>(Gbps)</a:t>
                </a:r>
              </a:p>
            </c:rich>
          </c:tx>
          <c:layout>
            <c:manualLayout>
              <c:xMode val="edge"/>
              <c:yMode val="edge"/>
              <c:x val="1.7638888888888898E-2"/>
              <c:y val="0.27493717770903497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de-DE"/>
          </a:p>
        </c:txPr>
        <c:crossAx val="18598494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/>
            </a:pPr>
            <a:endParaRPr lang="de-DE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/>
            </a:lvl1pPr>
          </a:lstStyle>
          <a:p>
            <a:fld id="{A5865519-5FC2-4530-8949-194C152D6575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/>
            </a:lvl1pPr>
          </a:lstStyle>
          <a:p>
            <a:fld id="{03DCDAE4-7BEE-42B7-934A-0AC54FC009E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24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0098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/>
            </a:lvl1pPr>
          </a:lstStyle>
          <a:p>
            <a:fld id="{2CB1412F-C2CB-48AA-9779-7A48C62B3BC8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1363" y="1171575"/>
            <a:ext cx="5619750" cy="3162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09036"/>
            <a:ext cx="5681980" cy="3689211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70097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/>
            </a:lvl1pPr>
          </a:lstStyle>
          <a:p>
            <a:fld id="{B32B9A40-6220-4BC3-9B28-DCE01F117DD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63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2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6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8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0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2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http://browser.primatelabs.com/geekbench3/367429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0BD98-124C-4B5C-81DA-DCF745F9926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871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40" y="8898561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3" tIns="48322" rIns="96643" bIns="48322" anchor="b">
            <a:prstTxWarp prst="textNoShape">
              <a:avLst/>
            </a:prstTxWarp>
          </a:bodyPr>
          <a:lstStyle/>
          <a:p>
            <a:pPr algn="r" defTabSz="966689" eaLnBrk="0" fontAlgn="base" hangingPunct="0">
              <a:spcBef>
                <a:spcPct val="0"/>
              </a:spcBef>
              <a:spcAft>
                <a:spcPct val="0"/>
              </a:spcAft>
            </a:pPr>
            <a:fld id="{C64A3932-142B-094A-99F4-5F79E3D3140A}" type="slidenum">
              <a:rPr lang="en-US" sz="1100" b="1">
                <a:solidFill>
                  <a:prstClr val="black"/>
                </a:solidFill>
                <a:latin typeface="Arial" charset="0"/>
              </a:rPr>
              <a:pPr algn="r" defTabSz="966689" eaLnBrk="0" fontAlgn="base" hangingPunct="0">
                <a:spcBef>
                  <a:spcPct val="0"/>
                </a:spcBef>
                <a:spcAft>
                  <a:spcPct val="0"/>
                </a:spcAft>
              </a:pPr>
              <a:t>136</a:t>
            </a:fld>
            <a:endParaRPr lang="en-US" sz="11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1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138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139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140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141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143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144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145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146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6790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70596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6790837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011366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011366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186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187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188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189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190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191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193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194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197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198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200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8765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627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2283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6873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http://browser.primatelabs.com/geekbench3/367429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0BD98-124C-4B5C-81DA-DCF745F992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8717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6873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04838"/>
            <a:ext cx="4697412" cy="2643187"/>
          </a:xfrm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100024" tIns="50012" rIns="100024" bIns="50012"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7601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44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4883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4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04838"/>
            <a:ext cx="4697412" cy="2643187"/>
          </a:xfrm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100024" tIns="50012" rIns="100024" bIns="50012"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5100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44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944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57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995601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62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63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64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65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66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67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69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70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71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826" tIns="45914" rIns="91826" bIns="45914"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6748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73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74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75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76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4608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77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46088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79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782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80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782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81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83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77501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84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77501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85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86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88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89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92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93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6B61FE3B-CAE6-41C4-99E1-799607A1C6FE}" type="slidenum">
              <a:rPr lang="en-US" sz="1100" b="1">
                <a:latin typeface="Arial" pitchFamily="34" charset="0"/>
              </a:rPr>
              <a:pPr algn="r" defTabSz="976553" eaLnBrk="0" hangingPunct="0"/>
              <a:t>95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98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3708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99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06396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101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72116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104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628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106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108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110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112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2036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117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51515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118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119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7"/>
          <p:cNvSpPr txBox="1">
            <a:spLocks noGrp="1" noChangeArrowheads="1"/>
          </p:cNvSpPr>
          <p:nvPr/>
        </p:nvSpPr>
        <p:spPr bwMode="auto">
          <a:xfrm>
            <a:off x="4022939" y="8898557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9" tIns="45920" rIns="91839" bIns="45920" anchor="b"/>
          <a:lstStyle/>
          <a:p>
            <a:pPr algn="r" defTabSz="918643" eaLnBrk="0" hangingPunct="0"/>
            <a:fld id="{6B61FE3B-CAE6-41C4-99E1-799607A1C6FE}" type="slidenum">
              <a:rPr lang="en-US" sz="1000" b="1"/>
              <a:pPr algn="r" defTabSz="918643" eaLnBrk="0" hangingPunct="0"/>
              <a:t>121</a:t>
            </a:fld>
            <a:endParaRPr lang="en-US" sz="1000" b="1" dirty="0"/>
          </a:p>
        </p:txBody>
      </p:sp>
      <p:sp>
        <p:nvSpPr>
          <p:cNvPr id="92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701675"/>
            <a:ext cx="6245225" cy="3514725"/>
          </a:xfrm>
          <a:ln/>
        </p:spPr>
      </p:sp>
      <p:sp>
        <p:nvSpPr>
          <p:cNvPr id="9257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C64A3932-142B-094A-99F4-5F79E3D3140A}" type="slidenum">
              <a:rPr lang="en-US" sz="1100" b="1">
                <a:latin typeface="Arial" charset="0"/>
              </a:rPr>
              <a:pPr algn="r" defTabSz="976553" eaLnBrk="0" hangingPunct="0"/>
              <a:t>123</a:t>
            </a:fld>
            <a:endParaRPr lang="en-US" sz="1100" b="1"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1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553" eaLnBrk="0" hangingPunct="0"/>
              <a:t>125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675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8625" y="701675"/>
            <a:ext cx="6245225" cy="3514725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553" eaLnBrk="0" hangingPunct="0"/>
              <a:t>126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67564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553" eaLnBrk="0" hangingPunct="0"/>
              <a:t>127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85022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553" eaLnBrk="0" hangingPunct="0"/>
              <a:t>128</a:t>
            </a:fld>
            <a:endParaRPr lang="en-US" sz="1100" b="1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2201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>
            <a:prstTxWarp prst="textNoShape">
              <a:avLst/>
            </a:prstTxWarp>
          </a:bodyPr>
          <a:lstStyle/>
          <a:p>
            <a:pPr algn="r" defTabSz="976553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553" eaLnBrk="0" hangingPunct="0"/>
              <a:t>129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AB05A80D-C8BD-4CEB-8FE3-22D76938FE09}" type="slidenum">
              <a:rPr lang="en-US" sz="1100" b="1">
                <a:latin typeface="Arial" pitchFamily="34" charset="0"/>
              </a:rPr>
              <a:pPr algn="r" defTabSz="976553" eaLnBrk="0" hangingPunct="0"/>
              <a:t>130</a:t>
            </a:fld>
            <a:endParaRPr lang="en-US" sz="1100" b="1" dirty="0">
              <a:latin typeface="Arial" pitchFamily="34" charset="0"/>
            </a:endParaRPr>
          </a:p>
        </p:txBody>
      </p:sp>
      <p:sp>
        <p:nvSpPr>
          <p:cNvPr id="553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553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0744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40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16" tIns="48809" rIns="97616" bIns="48809" anchor="b">
            <a:prstTxWarp prst="textNoShape">
              <a:avLst/>
            </a:prstTxWarp>
          </a:bodyPr>
          <a:lstStyle/>
          <a:p>
            <a:pPr algn="r" defTabSz="976425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425" eaLnBrk="0" hangingPunct="0"/>
              <a:t>131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4022940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16" tIns="48809" rIns="97616" bIns="48809" anchor="b">
            <a:prstTxWarp prst="textNoShape">
              <a:avLst/>
            </a:prstTxWarp>
          </a:bodyPr>
          <a:lstStyle/>
          <a:p>
            <a:pPr algn="r" defTabSz="976425" eaLnBrk="0" hangingPunct="0"/>
            <a:fld id="{AE5532C4-351E-6343-9409-3C6AA297C31F}" type="slidenum">
              <a:rPr lang="en-US" sz="1100" b="1">
                <a:latin typeface="Arial" charset="0"/>
              </a:rPr>
              <a:pPr algn="r" defTabSz="976425" eaLnBrk="0" hangingPunct="0"/>
              <a:t>132</a:t>
            </a:fld>
            <a:endParaRPr lang="en-US" sz="1100" b="1" dirty="0">
              <a:latin typeface="Arial" charset="0"/>
            </a:endParaRPr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7"/>
          <p:cNvSpPr txBox="1">
            <a:spLocks noGrp="1" noChangeArrowheads="1"/>
          </p:cNvSpPr>
          <p:nvPr/>
        </p:nvSpPr>
        <p:spPr bwMode="auto">
          <a:xfrm>
            <a:off x="4022938" y="8898556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629" tIns="48815" rIns="97629" bIns="48815" anchor="b"/>
          <a:lstStyle/>
          <a:p>
            <a:pPr algn="r" defTabSz="976553" eaLnBrk="0" hangingPunct="0"/>
            <a:fld id="{AB05A80D-C8BD-4CEB-8FE3-22D76938FE09}" type="slidenum">
              <a:rPr lang="en-US" sz="1100" b="1">
                <a:latin typeface="Arial" pitchFamily="34" charset="0"/>
              </a:rPr>
              <a:pPr algn="r" defTabSz="976553" eaLnBrk="0" hangingPunct="0"/>
              <a:t>133</a:t>
            </a:fld>
            <a:endParaRPr lang="en-US" sz="1100" b="1">
              <a:latin typeface="Arial" pitchFamily="34" charset="0"/>
            </a:endParaRPr>
          </a:p>
        </p:txBody>
      </p:sp>
      <p:sp>
        <p:nvSpPr>
          <p:cNvPr id="553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553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89810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40" y="8898560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3" tIns="48322" rIns="96643" bIns="48322" anchor="b">
            <a:prstTxWarp prst="textNoShape">
              <a:avLst/>
            </a:prstTxWarp>
          </a:bodyPr>
          <a:lstStyle/>
          <a:p>
            <a:pPr algn="r" defTabSz="966689" eaLnBrk="0" fontAlgn="base" hangingPunct="0">
              <a:spcBef>
                <a:spcPct val="0"/>
              </a:spcBef>
              <a:spcAft>
                <a:spcPct val="0"/>
              </a:spcAft>
            </a:pPr>
            <a:fld id="{C64A3932-142B-094A-99F4-5F79E3D3140A}" type="slidenum">
              <a:rPr lang="en-US" sz="1100" b="1">
                <a:solidFill>
                  <a:prstClr val="black"/>
                </a:solidFill>
                <a:latin typeface="Arial" charset="0"/>
              </a:rPr>
              <a:pPr algn="r" defTabSz="966689" eaLnBrk="0" fontAlgn="base" hangingPunct="0">
                <a:spcBef>
                  <a:spcPct val="0"/>
                </a:spcBef>
                <a:spcAft>
                  <a:spcPct val="0"/>
                </a:spcAft>
              </a:pPr>
              <a:t>134</a:t>
            </a:fld>
            <a:endParaRPr lang="en-US" sz="11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FG7040E:</a:t>
            </a:r>
            <a:endParaRPr lang="en-US" dirty="0"/>
          </a:p>
          <a:p>
            <a:r>
              <a:rPr lang="en-US" dirty="0"/>
              <a:t>FPM1 --&gt; FIOM1 (80G connection), and FPM1 --&gt; FIOM2 (80G connection)</a:t>
            </a:r>
          </a:p>
          <a:p>
            <a:r>
              <a:rPr lang="en-US" dirty="0"/>
              <a:t>FPM2 --&gt; FIOM1 (80G connection), FPM2 --&gt; FIOM2 (80G connection)</a:t>
            </a:r>
          </a:p>
          <a:p>
            <a:r>
              <a:rPr lang="en-US" dirty="0"/>
              <a:t>Also FIOM1 --&gt; FIOM2 (40G connection)</a:t>
            </a:r>
          </a:p>
          <a:p>
            <a:pPr eaLnBrk="1" hangingPunct="1"/>
            <a:endParaRPr lang="en-GB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14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 txBox="1">
            <a:spLocks noGrp="1" noChangeArrowheads="1"/>
          </p:cNvSpPr>
          <p:nvPr/>
        </p:nvSpPr>
        <p:spPr bwMode="auto">
          <a:xfrm>
            <a:off x="4022940" y="8898561"/>
            <a:ext cx="3077951" cy="46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3" tIns="48322" rIns="96643" bIns="48322" anchor="b">
            <a:prstTxWarp prst="textNoShape">
              <a:avLst/>
            </a:prstTxWarp>
          </a:bodyPr>
          <a:lstStyle/>
          <a:p>
            <a:pPr algn="r" defTabSz="966689" eaLnBrk="0" fontAlgn="base" hangingPunct="0">
              <a:spcBef>
                <a:spcPct val="0"/>
              </a:spcBef>
              <a:spcAft>
                <a:spcPct val="0"/>
              </a:spcAft>
            </a:pPr>
            <a:fld id="{C64A3932-142B-094A-99F4-5F79E3D3140A}" type="slidenum">
              <a:rPr lang="en-US" sz="1100" b="1">
                <a:solidFill>
                  <a:prstClr val="black"/>
                </a:solidFill>
                <a:latin typeface="Arial" charset="0"/>
              </a:rPr>
              <a:pPr algn="r" defTabSz="966689" eaLnBrk="0" fontAlgn="base" hangingPunct="0">
                <a:spcBef>
                  <a:spcPct val="0"/>
                </a:spcBef>
                <a:spcAft>
                  <a:spcPct val="0"/>
                </a:spcAft>
              </a:pPr>
              <a:t>135</a:t>
            </a:fld>
            <a:endParaRPr lang="en-US" sz="11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0213" y="701675"/>
            <a:ext cx="6245225" cy="3514725"/>
          </a:xfrm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TNT_PPT_16x9_HD_Rebrand-111716_240pm-title-re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8096" cy="68621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9412" y="2425615"/>
            <a:ext cx="10360501" cy="947817"/>
          </a:xfrm>
        </p:spPr>
        <p:txBody>
          <a:bodyPr lIns="0" bIns="0" anchor="b" anchorCtr="0"/>
          <a:lstStyle>
            <a:lvl1pPr>
              <a:defRPr sz="37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9413" y="3508245"/>
            <a:ext cx="10373023" cy="498021"/>
          </a:xfrm>
        </p:spPr>
        <p:txBody>
          <a:bodyPr lIns="0" tIns="0"/>
          <a:lstStyle>
            <a:lvl1pPr marL="0" indent="0" algn="l">
              <a:buNone/>
              <a:defRPr sz="2700">
                <a:solidFill>
                  <a:srgbClr val="FFFFFF"/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59412" y="4006267"/>
            <a:ext cx="10385895" cy="315881"/>
          </a:xfrm>
        </p:spPr>
        <p:txBody>
          <a:bodyPr lIns="0" tIns="0"/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109" y="6542690"/>
            <a:ext cx="3210658" cy="2462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Copyright Fortinet</a:t>
            </a:r>
            <a:r>
              <a:rPr lang="en-US" sz="800" baseline="0" dirty="0">
                <a:solidFill>
                  <a:srgbClr val="FFFFFF"/>
                </a:solidFill>
              </a:rPr>
              <a:t> Inc. All rights reserved.</a:t>
            </a:r>
            <a:r>
              <a:rPr lang="en-US" sz="8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178" y="1554479"/>
            <a:ext cx="2912588" cy="4594783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609443" y="1554480"/>
            <a:ext cx="7618014" cy="4594784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199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178" y="1554479"/>
            <a:ext cx="2912588" cy="4594783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791679"/>
            <a:ext cx="10835325" cy="369332"/>
          </a:xfrm>
        </p:spPr>
        <p:txBody>
          <a:bodyPr vert="horz" lIns="121899" tIns="0" rIns="121899" bIns="0" rtlCol="0">
            <a:normAutofit/>
          </a:bodyPr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Subtitle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609443" y="1554480"/>
            <a:ext cx="7618014" cy="4594784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2820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ullet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609443" y="1554480"/>
            <a:ext cx="7618014" cy="4594784"/>
          </a:xfr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8532178" y="1554479"/>
            <a:ext cx="2912588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16950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bullet capti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791679"/>
            <a:ext cx="10835325" cy="369332"/>
          </a:xfrm>
        </p:spPr>
        <p:txBody>
          <a:bodyPr vert="horz" lIns="121899" tIns="0" rIns="121899" bIns="0" rtlCol="0">
            <a:normAutofit/>
          </a:bodyPr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Subtitle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609443" y="1554480"/>
            <a:ext cx="7618014" cy="4594784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8532178" y="1554479"/>
            <a:ext cx="2912588" cy="4594783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23357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6195986" y="1554479"/>
            <a:ext cx="5248780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609441" y="1554479"/>
            <a:ext cx="5248780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84699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09441" y="1378226"/>
            <a:ext cx="5248780" cy="618214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95986" y="1378226"/>
            <a:ext cx="5248780" cy="618214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6195986" y="2103120"/>
            <a:ext cx="5248780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6"/>
          </p:nvPr>
        </p:nvSpPr>
        <p:spPr>
          <a:xfrm>
            <a:off x="609441" y="2103120"/>
            <a:ext cx="5248780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12613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heading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791679"/>
            <a:ext cx="10835325" cy="369332"/>
          </a:xfrm>
        </p:spPr>
        <p:txBody>
          <a:bodyPr vert="horz" lIns="121899" tIns="0" rIns="121899" bIns="0" rtlCol="0">
            <a:normAutofit/>
          </a:bodyPr>
          <a:lstStyle>
            <a:lvl1pPr marL="0" indent="0">
              <a:buClr>
                <a:schemeClr val="accent6"/>
              </a:buClr>
              <a:buFont typeface="Arial" panose="020B0604020202020204" pitchFamily="34" charset="0"/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Subtitle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09441" y="1378226"/>
            <a:ext cx="5248780" cy="618214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95986" y="1378226"/>
            <a:ext cx="5248780" cy="618214"/>
          </a:xfrm>
        </p:spPr>
        <p:txBody>
          <a:bodyPr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6195986" y="2103120"/>
            <a:ext cx="5248780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609441" y="2103120"/>
            <a:ext cx="5248780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985390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5"/>
          </p:nvPr>
        </p:nvSpPr>
        <p:spPr>
          <a:xfrm>
            <a:off x="8031894" y="1554479"/>
            <a:ext cx="3412871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7"/>
          </p:nvPr>
        </p:nvSpPr>
        <p:spPr>
          <a:xfrm>
            <a:off x="4320668" y="1554479"/>
            <a:ext cx="3412871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8"/>
          </p:nvPr>
        </p:nvSpPr>
        <p:spPr>
          <a:xfrm>
            <a:off x="609440" y="1554479"/>
            <a:ext cx="3412871" cy="4594783"/>
          </a:xfr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112732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09441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4320668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8031895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8031894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9"/>
          </p:nvPr>
        </p:nvSpPr>
        <p:spPr>
          <a:xfrm>
            <a:off x="4320668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20"/>
          </p:nvPr>
        </p:nvSpPr>
        <p:spPr>
          <a:xfrm>
            <a:off x="609440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767169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heading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791679"/>
            <a:ext cx="10835325" cy="369332"/>
          </a:xfrm>
        </p:spPr>
        <p:txBody>
          <a:bodyPr vert="horz" lIns="121899" tIns="0" rIns="121899" bIns="0" rtlCol="0">
            <a:normAutofit/>
          </a:bodyPr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Subtitle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09441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4320668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8031895" y="1378226"/>
            <a:ext cx="3412871" cy="618214"/>
          </a:xfrm>
        </p:spPr>
        <p:txBody>
          <a:bodyPr vert="horz" lIns="121899" tIns="60949" rIns="121899" bIns="60949" rtlCol="0" anchor="b" anchorCtr="0">
            <a:normAutofit/>
          </a:bodyPr>
          <a:lstStyle>
            <a:lvl1pPr marL="0" indent="0">
              <a:buNone/>
              <a:defRPr lang="en-US" sz="2200" b="1" dirty="0" smtClean="0"/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Heading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5"/>
          </p:nvPr>
        </p:nvSpPr>
        <p:spPr>
          <a:xfrm>
            <a:off x="8031894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9"/>
          </p:nvPr>
        </p:nvSpPr>
        <p:spPr>
          <a:xfrm>
            <a:off x="4320668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20"/>
          </p:nvPr>
        </p:nvSpPr>
        <p:spPr>
          <a:xfrm>
            <a:off x="609440" y="2103120"/>
            <a:ext cx="3412871" cy="4046142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200"/>
            </a:lvl1pPr>
            <a:lvl2pPr>
              <a:buClr>
                <a:schemeClr val="accent6"/>
              </a:buClr>
              <a:defRPr sz="1800"/>
            </a:lvl2pPr>
            <a:lvl3pPr>
              <a:buClr>
                <a:schemeClr val="accent6"/>
              </a:buClr>
              <a:defRPr sz="1600"/>
            </a:lvl3pPr>
            <a:lvl4pPr>
              <a:buClr>
                <a:schemeClr val="accent6"/>
              </a:buClr>
              <a:defRPr sz="1400"/>
            </a:lvl4pPr>
            <a:lvl5pPr>
              <a:buClr>
                <a:schemeClr val="accent6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8580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096" cy="68621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9412" y="2425615"/>
            <a:ext cx="10360501" cy="947817"/>
          </a:xfrm>
        </p:spPr>
        <p:txBody>
          <a:bodyPr lIns="0" bIns="0" anchor="b" anchorCtr="0"/>
          <a:lstStyle>
            <a:lvl1pPr>
              <a:defRPr sz="37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9413" y="3508245"/>
            <a:ext cx="10373023" cy="498021"/>
          </a:xfrm>
        </p:spPr>
        <p:txBody>
          <a:bodyPr lIns="0" tIns="0"/>
          <a:lstStyle>
            <a:lvl1pPr marL="0" indent="0" algn="l">
              <a:buNone/>
              <a:defRPr sz="2700">
                <a:solidFill>
                  <a:srgbClr val="FFFFFF"/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59412" y="4006267"/>
            <a:ext cx="10385895" cy="315881"/>
          </a:xfrm>
        </p:spPr>
        <p:txBody>
          <a:bodyPr lIns="0" tIns="0"/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109" y="6542690"/>
            <a:ext cx="3210658" cy="2462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Copyright Fortinet</a:t>
            </a:r>
            <a:r>
              <a:rPr lang="en-US" sz="800" baseline="0" dirty="0">
                <a:solidFill>
                  <a:srgbClr val="FFFFFF"/>
                </a:solidFill>
              </a:rPr>
              <a:t> Inc. All rights reserved.</a:t>
            </a:r>
            <a:r>
              <a:rPr lang="en-US" sz="8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8134527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812757"/>
            <a:ext cx="2533691" cy="2638927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6143863" y="1812757"/>
            <a:ext cx="2533691" cy="2638927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4592052"/>
            <a:ext cx="2533691" cy="93044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6143863" y="4592052"/>
            <a:ext cx="2533691" cy="93044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5"/>
          </p:nvPr>
        </p:nvSpPr>
        <p:spPr>
          <a:xfrm>
            <a:off x="3376652" y="1812757"/>
            <a:ext cx="2533691" cy="2638927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6"/>
          </p:nvPr>
        </p:nvSpPr>
        <p:spPr>
          <a:xfrm>
            <a:off x="8911075" y="1812757"/>
            <a:ext cx="2533691" cy="2638927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376652" y="4592052"/>
            <a:ext cx="2533691" cy="93044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911074" y="4592052"/>
            <a:ext cx="2533691" cy="93044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>
            <a:normAutofit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9441" y="791679"/>
            <a:ext cx="10835325" cy="369332"/>
          </a:xfrm>
        </p:spPr>
        <p:txBody>
          <a:bodyPr vert="horz" lIns="121899" tIns="0" rIns="121899" bIns="0" rtlCol="0">
            <a:normAutofit/>
          </a:bodyPr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marL="234910" lvl="0" indent="-234910">
              <a:spcBef>
                <a:spcPts val="0"/>
              </a:spcBef>
            </a:pPr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10109068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8096" cy="686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8096" cy="686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88602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095" cy="686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88602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0" i="0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09441" y="1269471"/>
            <a:ext cx="10969943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4536"/>
      </p:ext>
    </p:extLst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8096" cy="68621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9412" y="2425615"/>
            <a:ext cx="10360501" cy="947817"/>
          </a:xfrm>
        </p:spPr>
        <p:txBody>
          <a:bodyPr lIns="0" bIns="0" anchor="b" anchorCtr="0"/>
          <a:lstStyle>
            <a:lvl1pPr>
              <a:defRPr sz="37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9413" y="3508245"/>
            <a:ext cx="10373023" cy="498021"/>
          </a:xfrm>
        </p:spPr>
        <p:txBody>
          <a:bodyPr lIns="0" tIns="0"/>
          <a:lstStyle>
            <a:lvl1pPr marL="0" indent="0" algn="l">
              <a:buNone/>
              <a:defRPr sz="2700">
                <a:solidFill>
                  <a:srgbClr val="FFFFFF"/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59412" y="4006267"/>
            <a:ext cx="10385895" cy="315881"/>
          </a:xfrm>
        </p:spPr>
        <p:txBody>
          <a:bodyPr lIns="0" tIns="0"/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109" y="6542690"/>
            <a:ext cx="3210658" cy="2462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Copyright Fortinet</a:t>
            </a:r>
            <a:r>
              <a:rPr lang="en-US" sz="800" baseline="0" dirty="0">
                <a:solidFill>
                  <a:srgbClr val="FFFFFF"/>
                </a:solidFill>
              </a:rPr>
              <a:t> Inc. All rights reserved.</a:t>
            </a:r>
            <a:r>
              <a:rPr lang="en-US" sz="8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813452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85"/>
            <a:ext cx="12198096" cy="68621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371" y="1621629"/>
            <a:ext cx="10360501" cy="1202499"/>
          </a:xfrm>
        </p:spPr>
        <p:txBody>
          <a:bodyPr anchor="b" anchorCtr="0"/>
          <a:lstStyle>
            <a:lvl1pPr algn="l">
              <a:defRPr sz="4300" b="1" cap="none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9371" y="2884363"/>
            <a:ext cx="10360501" cy="2743200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tx1"/>
                </a:solidFill>
              </a:defRPr>
            </a:lvl1pPr>
            <a:lvl2pPr marL="457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84"/>
            <a:ext cx="12198096" cy="68621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371" y="1621629"/>
            <a:ext cx="10360501" cy="1202499"/>
          </a:xfrm>
        </p:spPr>
        <p:txBody>
          <a:bodyPr anchor="b" anchorCtr="0"/>
          <a:lstStyle>
            <a:lvl1pPr algn="l">
              <a:defRPr sz="4300" b="1" cap="none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9371" y="2884363"/>
            <a:ext cx="10360501" cy="2743200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tx1"/>
                </a:solidFill>
              </a:defRPr>
            </a:lvl1pPr>
            <a:lvl2pPr marL="457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422389944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84"/>
            <a:ext cx="12198096" cy="68621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371" y="1621629"/>
            <a:ext cx="10360501" cy="1202499"/>
          </a:xfrm>
        </p:spPr>
        <p:txBody>
          <a:bodyPr anchor="b" anchorCtr="0"/>
          <a:lstStyle>
            <a:lvl1pPr algn="l">
              <a:defRPr sz="4300" b="1" cap="none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9371" y="2884363"/>
            <a:ext cx="10360501" cy="2743200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tx1"/>
                </a:solidFill>
              </a:defRPr>
            </a:lvl1pPr>
            <a:lvl2pPr marL="457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422389944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3" y="1554480"/>
            <a:ext cx="10835324" cy="4594784"/>
          </a:xfrm>
        </p:spPr>
        <p:txBody>
          <a:bodyPr/>
          <a:lstStyle>
            <a:lvl1pPr>
              <a:buClr>
                <a:schemeClr val="accent6"/>
              </a:buClr>
              <a:defRPr sz="2800"/>
            </a:lvl1pPr>
            <a:lvl2pPr>
              <a:buClr>
                <a:schemeClr val="accent6"/>
              </a:buClr>
              <a:defRPr sz="2400"/>
            </a:lvl2pPr>
            <a:lvl3pPr>
              <a:buClr>
                <a:schemeClr val="accent6"/>
              </a:buClr>
              <a:defRPr sz="2000"/>
            </a:lvl3pPr>
            <a:lvl4pPr>
              <a:buClr>
                <a:schemeClr val="accent6"/>
              </a:buClr>
              <a:defRPr sz="1800"/>
            </a:lvl4pPr>
            <a:lvl5pPr>
              <a:buClr>
                <a:schemeClr val="accent6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09441" y="88150"/>
            <a:ext cx="10835325" cy="729997"/>
          </a:xfrm>
        </p:spPr>
        <p:txBody>
          <a:bodyPr/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11491718" y="6461638"/>
            <a:ext cx="387243" cy="2615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1899" tIns="60949" rIns="121899" bIns="60949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‹Nr.›</a:t>
            </a:fld>
            <a:endParaRPr 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88150"/>
            <a:ext cx="10835325" cy="729997"/>
          </a:xfrm>
          <a:prstGeom prst="rect">
            <a:avLst/>
          </a:prstGeom>
        </p:spPr>
        <p:txBody>
          <a:bodyPr vert="horz" lIns="121899" tIns="60949" rIns="121899" bIns="60949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3" y="1562793"/>
            <a:ext cx="10835324" cy="459478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7" r:id="rId3"/>
    <p:sldLayoutId id="2147483656" r:id="rId4"/>
    <p:sldLayoutId id="2147483664" r:id="rId5"/>
    <p:sldLayoutId id="2147483665" r:id="rId6"/>
    <p:sldLayoutId id="2147483655" r:id="rId7"/>
    <p:sldLayoutId id="2147483654" r:id="rId8"/>
    <p:sldLayoutId id="2147483650" r:id="rId9"/>
    <p:sldLayoutId id="2147483678" r:id="rId10"/>
    <p:sldLayoutId id="2147483690" r:id="rId11"/>
    <p:sldLayoutId id="2147483691" r:id="rId12"/>
    <p:sldLayoutId id="214748369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63" r:id="rId21"/>
    <p:sldLayoutId id="2147483668" r:id="rId22"/>
    <p:sldLayoutId id="2147483669" r:id="rId23"/>
    <p:sldLayoutId id="2147483693" r:id="rId24"/>
  </p:sldLayoutIdLst>
  <p:transition spd="slow">
    <p:wipe/>
  </p:transition>
  <p:txStyles>
    <p:titleStyle>
      <a:lvl1pPr algn="l" defTabSz="914240" rtl="0" eaLnBrk="1" latinLnBrk="0" hangingPunct="1">
        <a:lnSpc>
          <a:spcPct val="94000"/>
        </a:lnSpc>
        <a:spcBef>
          <a:spcPct val="0"/>
        </a:spcBef>
        <a:buNone/>
        <a:defRPr lang="en-US" sz="32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4910" indent="-234910" algn="l" defTabSz="914240" rtl="0" eaLnBrk="1" latinLnBrk="0" hangingPunct="1">
        <a:lnSpc>
          <a:spcPct val="100000"/>
        </a:lnSpc>
        <a:spcBef>
          <a:spcPts val="900"/>
        </a:spcBef>
        <a:buClr>
          <a:schemeClr val="accent6"/>
        </a:buClr>
        <a:buFont typeface="Wingdings" panose="05000000000000000000" pitchFamily="2" charset="2"/>
        <a:buChar char="§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15843" indent="-256073" algn="l" defTabSz="914240" rtl="0" eaLnBrk="1" latinLnBrk="0" hangingPunct="1">
        <a:lnSpc>
          <a:spcPct val="100000"/>
        </a:lnSpc>
        <a:spcBef>
          <a:spcPts val="400"/>
        </a:spcBef>
        <a:buClr>
          <a:schemeClr val="accent6"/>
        </a:buClr>
        <a:buFont typeface="Arial" panose="020B0604020202020204" pitchFamily="34" charset="0"/>
        <a:buChar char="»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84078" indent="-241258" algn="l" defTabSz="914240" rtl="0" eaLnBrk="1" latinLnBrk="0" hangingPunct="1">
        <a:lnSpc>
          <a:spcPct val="100000"/>
        </a:lnSpc>
        <a:spcBef>
          <a:spcPts val="400"/>
        </a:spcBef>
        <a:buClr>
          <a:schemeClr val="accent6"/>
        </a:buClr>
        <a:buFont typeface="Wingdings" panose="05000000000000000000" pitchFamily="2" charset="2"/>
        <a:buChar char="§"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367127" indent="-256073" algn="l" defTabSz="914240" rtl="0" eaLnBrk="1" latinLnBrk="0" hangingPunct="1">
        <a:lnSpc>
          <a:spcPct val="100000"/>
        </a:lnSpc>
        <a:spcBef>
          <a:spcPts val="400"/>
        </a:spcBef>
        <a:buClr>
          <a:schemeClr val="accent6"/>
        </a:buClr>
        <a:buFont typeface="Arial" panose="020B0604020202020204" pitchFamily="34" charset="0"/>
        <a:buChar char="»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673991" indent="-243375" algn="l" defTabSz="914240" rtl="0" eaLnBrk="1" latinLnBrk="0" hangingPunct="1">
        <a:lnSpc>
          <a:spcPct val="100000"/>
        </a:lnSpc>
        <a:spcBef>
          <a:spcPts val="400"/>
        </a:spcBef>
        <a:buClr>
          <a:schemeClr val="accent6"/>
        </a:buClr>
        <a:buFont typeface="Wingdings" panose="05000000000000000000" pitchFamily="2" charset="2"/>
        <a:buChar char="§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160" indent="-228560" algn="l" defTabSz="9142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0" indent="-228560" algn="l" defTabSz="9142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0" indent="-228560" algn="l" defTabSz="9142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9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9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9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9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9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9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9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9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9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9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9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9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9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9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9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9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9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9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9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9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9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9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9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9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4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9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9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9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9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9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9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9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9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9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9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9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9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Fortinet Hardware Schematics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447664" y="3437125"/>
            <a:ext cx="6856997" cy="332235"/>
          </a:xfrm>
          <a:solidFill>
            <a:schemeClr val="accent6"/>
          </a:solidFill>
        </p:spPr>
        <p:txBody>
          <a:bodyPr bIns="0" anchor="t">
            <a:no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  Internal &amp; Partners only. NDA required for external use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March 2017</a:t>
            </a:r>
          </a:p>
        </p:txBody>
      </p:sp>
    </p:spTree>
    <p:extLst>
      <p:ext uri="{BB962C8B-B14F-4D97-AF65-F5344CB8AC3E}">
        <p14:creationId xmlns:p14="http://schemas.microsoft.com/office/powerpoint/2010/main" val="59720294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SoC3 Block Diagram</a:t>
            </a:r>
          </a:p>
        </p:txBody>
      </p:sp>
      <p:sp>
        <p:nvSpPr>
          <p:cNvPr id="9" name="AutoShape 33"/>
          <p:cNvSpPr>
            <a:spLocks noChangeArrowheads="1"/>
          </p:cNvSpPr>
          <p:nvPr/>
        </p:nvSpPr>
        <p:spPr bwMode="auto">
          <a:xfrm>
            <a:off x="3367885" y="1371600"/>
            <a:ext cx="7141592" cy="3477568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>
                  <a:alpha val="84000"/>
                </a:schemeClr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5430799" y="1465888"/>
            <a:ext cx="4773956" cy="990600"/>
          </a:xfrm>
          <a:prstGeom prst="flowChartAlternateProcess">
            <a:avLst/>
          </a:prstGeom>
          <a:solidFill>
            <a:srgbClr val="186D5B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/>
          <a:lstStyle/>
          <a:p>
            <a:pPr algn="ctr" eaLnBrk="0" hangingPunct="0"/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1" name="Rectangle 67"/>
          <p:cNvSpPr>
            <a:spLocks noChangeArrowheads="1"/>
          </p:cNvSpPr>
          <p:nvPr/>
        </p:nvSpPr>
        <p:spPr bwMode="auto">
          <a:xfrm>
            <a:off x="6969996" y="5822323"/>
            <a:ext cx="2031471" cy="2667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3 x </a:t>
            </a:r>
            <a:r>
              <a:rPr lang="en-US" sz="900" b="1" dirty="0" err="1"/>
              <a:t>PCIe</a:t>
            </a:r>
            <a:endParaRPr lang="en-US" sz="900" b="1" dirty="0"/>
          </a:p>
        </p:txBody>
      </p:sp>
      <p:sp>
        <p:nvSpPr>
          <p:cNvPr id="12" name="Line 73"/>
          <p:cNvSpPr>
            <a:spLocks noChangeShapeType="1"/>
          </p:cNvSpPr>
          <p:nvPr/>
        </p:nvSpPr>
        <p:spPr bwMode="auto">
          <a:xfrm flipH="1">
            <a:off x="7665417" y="3754736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75"/>
          <p:cNvSpPr>
            <a:spLocks noChangeShapeType="1"/>
          </p:cNvSpPr>
          <p:nvPr/>
        </p:nvSpPr>
        <p:spPr bwMode="auto">
          <a:xfrm flipH="1">
            <a:off x="7970137" y="3297536"/>
            <a:ext cx="0" cy="1371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 rot="16200000">
            <a:off x="7341965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PCIe</a:t>
            </a:r>
            <a:endParaRPr lang="en-US" sz="8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 rot="16200000">
            <a:off x="7646686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PCIe</a:t>
            </a:r>
            <a:endParaRPr lang="en-US" sz="8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22" name="AutoShape 79"/>
          <p:cNvSpPr>
            <a:spLocks noChangeArrowheads="1"/>
          </p:cNvSpPr>
          <p:nvPr/>
        </p:nvSpPr>
        <p:spPr bwMode="auto">
          <a:xfrm rot="5400000">
            <a:off x="7474917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400">
              <a:latin typeface="Arial" pitchFamily="-84" charset="0"/>
            </a:endParaRPr>
          </a:p>
        </p:txBody>
      </p:sp>
      <p:sp>
        <p:nvSpPr>
          <p:cNvPr id="23" name="AutoShape 79"/>
          <p:cNvSpPr>
            <a:spLocks noChangeArrowheads="1"/>
          </p:cNvSpPr>
          <p:nvPr/>
        </p:nvSpPr>
        <p:spPr bwMode="auto">
          <a:xfrm rot="5400000">
            <a:off x="7779637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400">
              <a:latin typeface="Arial" pitchFamily="-84" charset="0"/>
            </a:endParaRPr>
          </a:p>
        </p:txBody>
      </p:sp>
      <p:sp>
        <p:nvSpPr>
          <p:cNvPr id="24" name="Line 80"/>
          <p:cNvSpPr>
            <a:spLocks noChangeShapeType="1"/>
          </p:cNvSpPr>
          <p:nvPr/>
        </p:nvSpPr>
        <p:spPr bwMode="auto">
          <a:xfrm>
            <a:off x="8274858" y="3678536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7951406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de-DE" sz="800" b="1" dirty="0" err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PCIe</a:t>
            </a:r>
            <a:endParaRPr lang="en-US" sz="8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8084358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400">
              <a:latin typeface="Arial" pitchFamily="-84" charset="0"/>
            </a:endParaRPr>
          </a:p>
        </p:txBody>
      </p:sp>
      <p:sp>
        <p:nvSpPr>
          <p:cNvPr id="27" name="Line 88"/>
          <p:cNvSpPr>
            <a:spLocks noChangeShapeType="1"/>
          </p:cNvSpPr>
          <p:nvPr/>
        </p:nvSpPr>
        <p:spPr bwMode="auto">
          <a:xfrm flipH="1">
            <a:off x="4922932" y="3068936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Line 89"/>
          <p:cNvSpPr>
            <a:spLocks noChangeShapeType="1"/>
          </p:cNvSpPr>
          <p:nvPr/>
        </p:nvSpPr>
        <p:spPr bwMode="auto">
          <a:xfrm flipV="1">
            <a:off x="6548108" y="32213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127"/>
          <p:cNvSpPr>
            <a:spLocks/>
          </p:cNvSpPr>
          <p:nvPr/>
        </p:nvSpPr>
        <p:spPr bwMode="auto">
          <a:xfrm rot="5400000">
            <a:off x="7932037" y="5344395"/>
            <a:ext cx="76200" cy="812588"/>
          </a:xfrm>
          <a:prstGeom prst="rightBrace">
            <a:avLst>
              <a:gd name="adj1" fmla="val 66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8258196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32" name="Line 49"/>
          <p:cNvSpPr>
            <a:spLocks noChangeShapeType="1"/>
          </p:cNvSpPr>
          <p:nvPr/>
        </p:nvSpPr>
        <p:spPr bwMode="auto">
          <a:xfrm flipH="1" flipV="1">
            <a:off x="8581647" y="3907137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8391147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 rot="16200000">
            <a:off x="8867637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35" name="Line 66"/>
          <p:cNvSpPr>
            <a:spLocks noChangeShapeType="1"/>
          </p:cNvSpPr>
          <p:nvPr/>
        </p:nvSpPr>
        <p:spPr bwMode="auto">
          <a:xfrm flipV="1">
            <a:off x="8886368" y="3907137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36" name="AutoShape 79"/>
          <p:cNvSpPr>
            <a:spLocks noChangeArrowheads="1"/>
          </p:cNvSpPr>
          <p:nvPr/>
        </p:nvSpPr>
        <p:spPr bwMode="auto">
          <a:xfrm rot="5400000">
            <a:off x="8695868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>
            <a:off x="8397703" y="5822324"/>
            <a:ext cx="106652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USB2.0</a:t>
            </a:r>
          </a:p>
          <a:p>
            <a:pPr algn="ctr" eaLnBrk="0" hangingPunct="0"/>
            <a:r>
              <a:rPr lang="en-US" sz="900" b="1" dirty="0"/>
              <a:t>1 x USB3.0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 rot="16200000">
            <a:off x="8562916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39" name="Line 94"/>
          <p:cNvSpPr>
            <a:spLocks noChangeShapeType="1"/>
          </p:cNvSpPr>
          <p:nvPr/>
        </p:nvSpPr>
        <p:spPr bwMode="auto">
          <a:xfrm flipH="1" flipV="1">
            <a:off x="9191089" y="3907137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9000589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41" name="AutoShape 128"/>
          <p:cNvSpPr>
            <a:spLocks/>
          </p:cNvSpPr>
          <p:nvPr/>
        </p:nvSpPr>
        <p:spPr bwMode="auto">
          <a:xfrm rot="5400000">
            <a:off x="8848268" y="5344395"/>
            <a:ext cx="76200" cy="81258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42" name="Line 89"/>
          <p:cNvSpPr>
            <a:spLocks noChangeShapeType="1"/>
          </p:cNvSpPr>
          <p:nvPr/>
        </p:nvSpPr>
        <p:spPr bwMode="auto">
          <a:xfrm flipH="1">
            <a:off x="8478006" y="3830936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Line 75"/>
          <p:cNvSpPr>
            <a:spLocks noChangeShapeType="1"/>
          </p:cNvSpPr>
          <p:nvPr/>
        </p:nvSpPr>
        <p:spPr bwMode="auto">
          <a:xfrm flipH="1">
            <a:off x="8478005" y="3754736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9172358" y="4891013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UART</a:t>
            </a:r>
          </a:p>
        </p:txBody>
      </p:sp>
      <p:sp>
        <p:nvSpPr>
          <p:cNvPr id="46" name="Line 49"/>
          <p:cNvSpPr>
            <a:spLocks noChangeShapeType="1"/>
          </p:cNvSpPr>
          <p:nvPr/>
        </p:nvSpPr>
        <p:spPr bwMode="auto">
          <a:xfrm flipH="1" flipV="1">
            <a:off x="9495809" y="3907136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47" name="AutoShape 79"/>
          <p:cNvSpPr>
            <a:spLocks noChangeArrowheads="1"/>
          </p:cNvSpPr>
          <p:nvPr/>
        </p:nvSpPr>
        <p:spPr bwMode="auto">
          <a:xfrm rot="5400000">
            <a:off x="9305309" y="54205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9781799" y="4891013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SATA</a:t>
            </a:r>
          </a:p>
        </p:txBody>
      </p:sp>
      <p:sp>
        <p:nvSpPr>
          <p:cNvPr id="49" name="Line 94"/>
          <p:cNvSpPr>
            <a:spLocks noChangeShapeType="1"/>
          </p:cNvSpPr>
          <p:nvPr/>
        </p:nvSpPr>
        <p:spPr bwMode="auto">
          <a:xfrm flipH="1" flipV="1">
            <a:off x="10105250" y="3907136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50" name="AutoShape 79"/>
          <p:cNvSpPr>
            <a:spLocks noChangeArrowheads="1"/>
          </p:cNvSpPr>
          <p:nvPr/>
        </p:nvSpPr>
        <p:spPr bwMode="auto">
          <a:xfrm rot="5400000">
            <a:off x="9914750" y="54205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>
            <a:off x="9189020" y="4669137"/>
            <a:ext cx="1066522" cy="2462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/>
              <a:t>…</a:t>
            </a:r>
          </a:p>
        </p:txBody>
      </p:sp>
      <p:sp>
        <p:nvSpPr>
          <p:cNvPr id="52" name="Line 64"/>
          <p:cNvSpPr>
            <a:spLocks noChangeShapeType="1"/>
          </p:cNvSpPr>
          <p:nvPr/>
        </p:nvSpPr>
        <p:spPr bwMode="auto">
          <a:xfrm>
            <a:off x="7868564" y="2459336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19"/>
          <p:cNvSpPr>
            <a:spLocks noChangeArrowheads="1"/>
          </p:cNvSpPr>
          <p:nvPr/>
        </p:nvSpPr>
        <p:spPr bwMode="auto">
          <a:xfrm>
            <a:off x="5532374" y="2611736"/>
            <a:ext cx="4672383" cy="864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Interconnect</a:t>
            </a:r>
          </a:p>
        </p:txBody>
      </p:sp>
      <p:sp>
        <p:nvSpPr>
          <p:cNvPr id="54" name="AutoShape 19"/>
          <p:cNvSpPr>
            <a:spLocks noChangeArrowheads="1"/>
          </p:cNvSpPr>
          <p:nvPr/>
        </p:nvSpPr>
        <p:spPr bwMode="auto">
          <a:xfrm>
            <a:off x="5532374" y="1544936"/>
            <a:ext cx="1117309" cy="838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ARM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RISC</a:t>
            </a:r>
            <a:br>
              <a:rPr lang="en-US" sz="11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CPU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7834706" y="1544936"/>
            <a:ext cx="1117309" cy="838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ARM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RISC</a:t>
            </a:r>
            <a:br>
              <a:rPr lang="en-US" sz="11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CPU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56" name="Line 89"/>
          <p:cNvSpPr>
            <a:spLocks noChangeShapeType="1"/>
          </p:cNvSpPr>
          <p:nvPr/>
        </p:nvSpPr>
        <p:spPr bwMode="auto">
          <a:xfrm flipH="1" flipV="1">
            <a:off x="3094607" y="3983336"/>
            <a:ext cx="284405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Line 88"/>
          <p:cNvSpPr>
            <a:spLocks noChangeShapeType="1"/>
          </p:cNvSpPr>
          <p:nvPr/>
        </p:nvSpPr>
        <p:spPr bwMode="auto">
          <a:xfrm flipH="1">
            <a:off x="3094607" y="3068936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AutoShape 19"/>
          <p:cNvSpPr>
            <a:spLocks noChangeArrowheads="1"/>
          </p:cNvSpPr>
          <p:nvPr/>
        </p:nvSpPr>
        <p:spPr bwMode="auto">
          <a:xfrm>
            <a:off x="2078872" y="2611736"/>
            <a:ext cx="1151700" cy="1828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>
            <a:off x="3464130" y="2611736"/>
            <a:ext cx="1828324" cy="838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FortiASIC</a:t>
            </a:r>
            <a:b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</a:br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CP9Lite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60" name="Line 46"/>
          <p:cNvSpPr>
            <a:spLocks noChangeShapeType="1"/>
          </p:cNvSpPr>
          <p:nvPr/>
        </p:nvSpPr>
        <p:spPr bwMode="auto">
          <a:xfrm>
            <a:off x="6000034" y="42119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 sz="500"/>
          </a:p>
        </p:txBody>
      </p:sp>
      <p:sp>
        <p:nvSpPr>
          <p:cNvPr id="61" name="Line 47"/>
          <p:cNvSpPr>
            <a:spLocks noChangeShapeType="1"/>
          </p:cNvSpPr>
          <p:nvPr/>
        </p:nvSpPr>
        <p:spPr bwMode="auto">
          <a:xfrm>
            <a:off x="6609476" y="42119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 sz="500"/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5746819" y="5869518"/>
            <a:ext cx="1422030" cy="4103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RGMII</a:t>
            </a:r>
          </a:p>
          <a:p>
            <a:pPr algn="ctr" eaLnBrk="0" hangingPunct="0"/>
            <a:r>
              <a:rPr lang="en-US" sz="900" b="1" dirty="0"/>
              <a:t>2 x QSGMII</a:t>
            </a:r>
          </a:p>
        </p:txBody>
      </p:sp>
      <p:sp>
        <p:nvSpPr>
          <p:cNvPr id="63" name="Line 54"/>
          <p:cNvSpPr>
            <a:spLocks noChangeShapeType="1"/>
          </p:cNvSpPr>
          <p:nvPr/>
        </p:nvSpPr>
        <p:spPr bwMode="auto">
          <a:xfrm>
            <a:off x="6304755" y="42119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 sz="500"/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auto">
          <a:xfrm rot="16200000">
            <a:off x="5676583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RGMI</a:t>
            </a: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 rot="16200000">
            <a:off x="5981304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RGMI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6286024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QSGMI</a:t>
            </a:r>
          </a:p>
        </p:txBody>
      </p:sp>
      <p:sp>
        <p:nvSpPr>
          <p:cNvPr id="67" name="AutoShape 79"/>
          <p:cNvSpPr>
            <a:spLocks noChangeArrowheads="1"/>
          </p:cNvSpPr>
          <p:nvPr/>
        </p:nvSpPr>
        <p:spPr bwMode="auto">
          <a:xfrm rot="5400000">
            <a:off x="5809534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500">
              <a:latin typeface="Arial" pitchFamily="-84" charset="0"/>
            </a:endParaRP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6114255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500">
              <a:latin typeface="Arial" pitchFamily="-84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6418976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500">
              <a:latin typeface="Arial" pitchFamily="-84" charset="0"/>
            </a:endParaRPr>
          </a:p>
        </p:txBody>
      </p:sp>
      <p:sp>
        <p:nvSpPr>
          <p:cNvPr id="70" name="Rectangle 67"/>
          <p:cNvSpPr>
            <a:spLocks noChangeArrowheads="1"/>
          </p:cNvSpPr>
          <p:nvPr/>
        </p:nvSpPr>
        <p:spPr bwMode="auto">
          <a:xfrm rot="16200000">
            <a:off x="6191469" y="4318920"/>
            <a:ext cx="571500" cy="2051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500" b="1" i="1" dirty="0">
              <a:solidFill>
                <a:srgbClr val="919693"/>
              </a:solidFill>
            </a:endParaRP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 rot="16200000">
            <a:off x="5886751" y="4318921"/>
            <a:ext cx="571500" cy="2051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500" b="1" i="1" dirty="0">
              <a:solidFill>
                <a:srgbClr val="919693"/>
              </a:solidFill>
            </a:endParaRPr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5582030" y="4318921"/>
            <a:ext cx="571500" cy="2051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500" b="1" i="1" dirty="0">
              <a:solidFill>
                <a:srgbClr val="919693"/>
              </a:solidFill>
            </a:endParaRPr>
          </a:p>
        </p:txBody>
      </p:sp>
      <p:sp>
        <p:nvSpPr>
          <p:cNvPr id="73" name="Line 108"/>
          <p:cNvSpPr>
            <a:spLocks noChangeShapeType="1"/>
          </p:cNvSpPr>
          <p:nvPr/>
        </p:nvSpPr>
        <p:spPr bwMode="auto">
          <a:xfrm>
            <a:off x="6914196" y="42119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3" tIns="60947" rIns="121893" bIns="60947">
            <a:prstTxWarp prst="textNoShape">
              <a:avLst/>
            </a:prstTxWarp>
          </a:bodyPr>
          <a:lstStyle/>
          <a:p>
            <a:endParaRPr lang="en-US" sz="500"/>
          </a:p>
        </p:txBody>
      </p:sp>
      <p:sp>
        <p:nvSpPr>
          <p:cNvPr id="74" name="AutoShape 3"/>
          <p:cNvSpPr>
            <a:spLocks noChangeArrowheads="1"/>
          </p:cNvSpPr>
          <p:nvPr/>
        </p:nvSpPr>
        <p:spPr bwMode="auto">
          <a:xfrm rot="16200000">
            <a:off x="6590745" y="489101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QSGMI</a:t>
            </a:r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6723696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pPr eaLnBrk="0" hangingPunct="0"/>
            <a:endParaRPr lang="de-DE" sz="500">
              <a:latin typeface="Arial" pitchFamily="-84" charset="0"/>
            </a:endParaRPr>
          </a:p>
        </p:txBody>
      </p:sp>
      <p:sp>
        <p:nvSpPr>
          <p:cNvPr id="76" name="Rectangle 67"/>
          <p:cNvSpPr>
            <a:spLocks noChangeArrowheads="1"/>
          </p:cNvSpPr>
          <p:nvPr/>
        </p:nvSpPr>
        <p:spPr bwMode="auto">
          <a:xfrm rot="16200000">
            <a:off x="6496193" y="4318921"/>
            <a:ext cx="571500" cy="2051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500" b="1" i="1" dirty="0">
              <a:solidFill>
                <a:srgbClr val="919693"/>
              </a:solidFill>
            </a:endParaRPr>
          </a:p>
        </p:txBody>
      </p:sp>
      <p:sp>
        <p:nvSpPr>
          <p:cNvPr id="77" name="AutoShape 126"/>
          <p:cNvSpPr>
            <a:spLocks/>
          </p:cNvSpPr>
          <p:nvPr/>
        </p:nvSpPr>
        <p:spPr bwMode="auto">
          <a:xfrm rot="5400000">
            <a:off x="6408434" y="5141249"/>
            <a:ext cx="76200" cy="121888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3" tIns="60947" rIns="121893" bIns="60947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auto">
          <a:xfrm>
            <a:off x="5532372" y="3602336"/>
            <a:ext cx="1828324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FortiASIC</a:t>
            </a:r>
            <a:endParaRPr lang="en-US" sz="11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NP6Lite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9" name="AutoShape 19"/>
          <p:cNvSpPr>
            <a:spLocks noChangeArrowheads="1"/>
          </p:cNvSpPr>
          <p:nvPr/>
        </p:nvSpPr>
        <p:spPr bwMode="auto">
          <a:xfrm>
            <a:off x="8985873" y="1544936"/>
            <a:ext cx="1117309" cy="838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ARM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RISC</a:t>
            </a:r>
            <a:br>
              <a:rPr lang="en-US" sz="11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CPU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80" name="AutoShape 19"/>
          <p:cNvSpPr>
            <a:spLocks noChangeArrowheads="1"/>
          </p:cNvSpPr>
          <p:nvPr/>
        </p:nvSpPr>
        <p:spPr bwMode="auto">
          <a:xfrm>
            <a:off x="6683540" y="1544936"/>
            <a:ext cx="1117309" cy="838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3" tIns="60947" rIns="121893" bIns="60947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ARM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RISC</a:t>
            </a:r>
            <a:br>
              <a:rPr lang="en-US" sz="11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CPU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>
            <a:off x="9366774" y="5869518"/>
            <a:ext cx="1066522" cy="2667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3" tIns="60947" rIns="121893" bIns="60947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STORAGE</a:t>
            </a:r>
          </a:p>
        </p:txBody>
      </p:sp>
      <p:sp>
        <p:nvSpPr>
          <p:cNvPr id="83" name="AutoShape 3"/>
          <p:cNvSpPr>
            <a:spLocks noChangeArrowheads="1"/>
          </p:cNvSpPr>
          <p:nvPr/>
        </p:nvSpPr>
        <p:spPr bwMode="auto">
          <a:xfrm rot="16200000">
            <a:off x="9475009" y="4893245"/>
            <a:ext cx="646903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SPI</a:t>
            </a:r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flipH="1" flipV="1">
            <a:off x="9798461" y="390936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700"/>
          </a:p>
        </p:txBody>
      </p:sp>
      <p:sp>
        <p:nvSpPr>
          <p:cNvPr id="85" name="AutoShape 79"/>
          <p:cNvSpPr>
            <a:spLocks noChangeArrowheads="1"/>
          </p:cNvSpPr>
          <p:nvPr/>
        </p:nvSpPr>
        <p:spPr bwMode="auto">
          <a:xfrm rot="5400000">
            <a:off x="9607961" y="542051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700">
              <a:latin typeface="Arial" pitchFamily="-84" charset="0"/>
            </a:endParaRPr>
          </a:p>
        </p:txBody>
      </p:sp>
      <p:sp>
        <p:nvSpPr>
          <p:cNvPr id="86" name="AutoShape 19"/>
          <p:cNvSpPr>
            <a:spLocks noChangeArrowheads="1"/>
          </p:cNvSpPr>
          <p:nvPr/>
        </p:nvSpPr>
        <p:spPr bwMode="auto">
          <a:xfrm>
            <a:off x="7563843" y="3602336"/>
            <a:ext cx="2640912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3" tIns="60947" rIns="121893" bIns="60947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IO Block</a:t>
            </a:r>
          </a:p>
        </p:txBody>
      </p:sp>
    </p:spTree>
    <p:extLst>
      <p:ext uri="{BB962C8B-B14F-4D97-AF65-F5344CB8AC3E}">
        <p14:creationId xmlns:p14="http://schemas.microsoft.com/office/powerpoint/2010/main" val="3313395588"/>
      </p:ext>
    </p:extLst>
  </p:cSld>
  <p:clrMapOvr>
    <a:masterClrMapping/>
  </p:clrMapOvr>
  <p:transition spd="slow">
    <p:wip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3040B Port Mapping</a:t>
            </a:r>
          </a:p>
        </p:txBody>
      </p:sp>
      <p:pic>
        <p:nvPicPr>
          <p:cNvPr id="5" name="Picture 4" descr="FG-3040B_front_ports-mapp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358" y="1481226"/>
            <a:ext cx="7655668" cy="466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45204"/>
      </p:ext>
    </p:extLst>
  </p:cSld>
  <p:clrMapOvr>
    <a:masterClrMapping/>
  </p:clrMapOvr>
  <p:transition spd="slow">
    <p:wip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AutoShape 33"/>
          <p:cNvSpPr>
            <a:spLocks noChangeArrowheads="1"/>
          </p:cNvSpPr>
          <p:nvPr/>
        </p:nvSpPr>
        <p:spPr bwMode="auto">
          <a:xfrm>
            <a:off x="325036" y="1828800"/>
            <a:ext cx="11254348" cy="3429000"/>
          </a:xfrm>
          <a:prstGeom prst="roundRect">
            <a:avLst>
              <a:gd name="adj" fmla="val 5356"/>
            </a:avLst>
          </a:prstGeom>
          <a:noFill/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charset="0"/>
            </a:endParaRP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812588" y="3500121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12G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2158438" y="5934890"/>
            <a:ext cx="101573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454667" name="AutoShape 79"/>
          <p:cNvSpPr>
            <a:spLocks noChangeArrowheads="1"/>
          </p:cNvSpPr>
          <p:nvPr/>
        </p:nvSpPr>
        <p:spPr bwMode="auto">
          <a:xfrm rot="5400000">
            <a:off x="265355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3140B Schematic</a:t>
            </a:r>
          </a:p>
        </p:txBody>
      </p:sp>
      <p:sp>
        <p:nvSpPr>
          <p:cNvPr id="454682" name="Line 26"/>
          <p:cNvSpPr>
            <a:spLocks noChangeShapeType="1"/>
          </p:cNvSpPr>
          <p:nvPr/>
        </p:nvSpPr>
        <p:spPr bwMode="auto">
          <a:xfrm>
            <a:off x="4875530" y="3352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5" name="Line 29"/>
          <p:cNvSpPr>
            <a:spLocks noChangeShapeType="1"/>
          </p:cNvSpPr>
          <p:nvPr/>
        </p:nvSpPr>
        <p:spPr bwMode="auto">
          <a:xfrm>
            <a:off x="1726750" y="372872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6" name="Line 30"/>
          <p:cNvSpPr>
            <a:spLocks noChangeShapeType="1"/>
          </p:cNvSpPr>
          <p:nvPr/>
        </p:nvSpPr>
        <p:spPr bwMode="auto">
          <a:xfrm>
            <a:off x="1726750" y="4238627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1" name="Line 35"/>
          <p:cNvSpPr>
            <a:spLocks noChangeShapeType="1"/>
          </p:cNvSpPr>
          <p:nvPr/>
        </p:nvSpPr>
        <p:spPr bwMode="auto">
          <a:xfrm>
            <a:off x="5891265" y="3657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2" name="AutoShape 3"/>
          <p:cNvSpPr>
            <a:spLocks noChangeArrowheads="1"/>
          </p:cNvSpPr>
          <p:nvPr/>
        </p:nvSpPr>
        <p:spPr bwMode="auto">
          <a:xfrm rot="16200000">
            <a:off x="535794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3" name="Line 37"/>
          <p:cNvSpPr>
            <a:spLocks noChangeShapeType="1"/>
          </p:cNvSpPr>
          <p:nvPr/>
        </p:nvSpPr>
        <p:spPr bwMode="auto">
          <a:xfrm flipV="1">
            <a:off x="558654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4" name="AutoShape 3"/>
          <p:cNvSpPr>
            <a:spLocks noChangeArrowheads="1"/>
          </p:cNvSpPr>
          <p:nvPr/>
        </p:nvSpPr>
        <p:spPr bwMode="auto">
          <a:xfrm rot="16200000">
            <a:off x="566266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5" name="AutoShape 3"/>
          <p:cNvSpPr>
            <a:spLocks noChangeArrowheads="1"/>
          </p:cNvSpPr>
          <p:nvPr/>
        </p:nvSpPr>
        <p:spPr bwMode="auto">
          <a:xfrm rot="16200000">
            <a:off x="596738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627210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4253353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4481953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393591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416451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322490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345350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6" name="AutoShape 3"/>
          <p:cNvSpPr>
            <a:spLocks noChangeArrowheads="1"/>
          </p:cNvSpPr>
          <p:nvPr/>
        </p:nvSpPr>
        <p:spPr bwMode="auto">
          <a:xfrm rot="16200000">
            <a:off x="261545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7" name="Line 61"/>
          <p:cNvSpPr>
            <a:spLocks noChangeShapeType="1"/>
          </p:cNvSpPr>
          <p:nvPr/>
        </p:nvSpPr>
        <p:spPr bwMode="auto">
          <a:xfrm flipV="1">
            <a:off x="284405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326300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4291453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397401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2" name="AutoShape 79"/>
          <p:cNvSpPr>
            <a:spLocks noChangeArrowheads="1"/>
          </p:cNvSpPr>
          <p:nvPr/>
        </p:nvSpPr>
        <p:spPr bwMode="auto">
          <a:xfrm rot="5400000">
            <a:off x="539604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7" name="AutoShape 79"/>
          <p:cNvSpPr>
            <a:spLocks noChangeArrowheads="1"/>
          </p:cNvSpPr>
          <p:nvPr/>
        </p:nvSpPr>
        <p:spPr bwMode="auto">
          <a:xfrm rot="5400000">
            <a:off x="570076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8" name="AutoShape 79"/>
          <p:cNvSpPr>
            <a:spLocks noChangeArrowheads="1"/>
          </p:cNvSpPr>
          <p:nvPr/>
        </p:nvSpPr>
        <p:spPr bwMode="auto">
          <a:xfrm rot="5400000">
            <a:off x="600548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631020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2945633" y="5934890"/>
            <a:ext cx="9141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3656647" y="586307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10/100/1000</a:t>
            </a:r>
          </a:p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454739" name="Rectangle 67"/>
          <p:cNvSpPr>
            <a:spLocks noChangeArrowheads="1"/>
          </p:cNvSpPr>
          <p:nvPr/>
        </p:nvSpPr>
        <p:spPr bwMode="auto">
          <a:xfrm>
            <a:off x="5782920" y="5934890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10G SFP+ </a:t>
            </a:r>
          </a:p>
        </p:txBody>
      </p:sp>
      <p:sp>
        <p:nvSpPr>
          <p:cNvPr id="454747" name="Rectangle 67"/>
          <p:cNvSpPr>
            <a:spLocks noChangeArrowheads="1"/>
          </p:cNvSpPr>
          <p:nvPr/>
        </p:nvSpPr>
        <p:spPr bwMode="auto">
          <a:xfrm rot="16200000">
            <a:off x="5168540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812588" y="4010027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</p:txBody>
      </p:sp>
      <p:sp>
        <p:nvSpPr>
          <p:cNvPr id="454783" name="Line 127"/>
          <p:cNvSpPr>
            <a:spLocks noChangeShapeType="1"/>
          </p:cNvSpPr>
          <p:nvPr/>
        </p:nvSpPr>
        <p:spPr bwMode="auto">
          <a:xfrm flipV="1">
            <a:off x="589126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4" name="Rectangle 67"/>
          <p:cNvSpPr>
            <a:spLocks noChangeArrowheads="1"/>
          </p:cNvSpPr>
          <p:nvPr/>
        </p:nvSpPr>
        <p:spPr bwMode="auto">
          <a:xfrm rot="16200000">
            <a:off x="547326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5" name="Line 129"/>
          <p:cNvSpPr>
            <a:spLocks noChangeShapeType="1"/>
          </p:cNvSpPr>
          <p:nvPr/>
        </p:nvSpPr>
        <p:spPr bwMode="auto">
          <a:xfrm flipV="1">
            <a:off x="619598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6" name="Rectangle 67"/>
          <p:cNvSpPr>
            <a:spLocks noChangeArrowheads="1"/>
          </p:cNvSpPr>
          <p:nvPr/>
        </p:nvSpPr>
        <p:spPr bwMode="auto">
          <a:xfrm rot="16200000">
            <a:off x="577798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650070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608270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638742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4" name="AutoShape 79"/>
          <p:cNvSpPr>
            <a:spLocks noChangeArrowheads="1"/>
          </p:cNvSpPr>
          <p:nvPr/>
        </p:nvSpPr>
        <p:spPr bwMode="auto">
          <a:xfrm rot="5400000">
            <a:off x="234883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05" name="AutoShape 3"/>
          <p:cNvSpPr>
            <a:spLocks noChangeArrowheads="1"/>
          </p:cNvSpPr>
          <p:nvPr/>
        </p:nvSpPr>
        <p:spPr bwMode="auto">
          <a:xfrm rot="16200000">
            <a:off x="231073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806" name="Line 150"/>
          <p:cNvSpPr>
            <a:spLocks noChangeShapeType="1"/>
          </p:cNvSpPr>
          <p:nvPr/>
        </p:nvSpPr>
        <p:spPr bwMode="auto">
          <a:xfrm flipV="1">
            <a:off x="253933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657682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8" name="AutoShape 3"/>
          <p:cNvSpPr>
            <a:spLocks noChangeArrowheads="1"/>
          </p:cNvSpPr>
          <p:nvPr/>
        </p:nvSpPr>
        <p:spPr bwMode="auto">
          <a:xfrm rot="16200000">
            <a:off x="688154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661492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1" name="AutoShape 79"/>
          <p:cNvSpPr>
            <a:spLocks noChangeArrowheads="1"/>
          </p:cNvSpPr>
          <p:nvPr/>
        </p:nvSpPr>
        <p:spPr bwMode="auto">
          <a:xfrm rot="5400000">
            <a:off x="691964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89" name="Line 133"/>
          <p:cNvSpPr>
            <a:spLocks noChangeShapeType="1"/>
          </p:cNvSpPr>
          <p:nvPr/>
        </p:nvSpPr>
        <p:spPr bwMode="auto">
          <a:xfrm flipV="1">
            <a:off x="680542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1" name="Line 135"/>
          <p:cNvSpPr>
            <a:spLocks noChangeShapeType="1"/>
          </p:cNvSpPr>
          <p:nvPr/>
        </p:nvSpPr>
        <p:spPr bwMode="auto">
          <a:xfrm flipV="1">
            <a:off x="711014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2" name="Rectangle 67"/>
          <p:cNvSpPr>
            <a:spLocks noChangeArrowheads="1"/>
          </p:cNvSpPr>
          <p:nvPr/>
        </p:nvSpPr>
        <p:spPr bwMode="auto">
          <a:xfrm rot="16200000">
            <a:off x="669214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7" name="AutoShape 3"/>
          <p:cNvSpPr>
            <a:spLocks noChangeArrowheads="1"/>
          </p:cNvSpPr>
          <p:nvPr/>
        </p:nvSpPr>
        <p:spPr bwMode="auto">
          <a:xfrm rot="16200000">
            <a:off x="718626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8" name="AutoShape 3"/>
          <p:cNvSpPr>
            <a:spLocks noChangeArrowheads="1"/>
          </p:cNvSpPr>
          <p:nvPr/>
        </p:nvSpPr>
        <p:spPr bwMode="auto">
          <a:xfrm rot="16200000">
            <a:off x="749098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9" name="AutoShape 79"/>
          <p:cNvSpPr>
            <a:spLocks noChangeArrowheads="1"/>
          </p:cNvSpPr>
          <p:nvPr/>
        </p:nvSpPr>
        <p:spPr bwMode="auto">
          <a:xfrm rot="5400000">
            <a:off x="722436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0" name="AutoShape 79"/>
          <p:cNvSpPr>
            <a:spLocks noChangeArrowheads="1"/>
          </p:cNvSpPr>
          <p:nvPr/>
        </p:nvSpPr>
        <p:spPr bwMode="auto">
          <a:xfrm rot="5400000">
            <a:off x="752908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1" name="Line 155"/>
          <p:cNvSpPr>
            <a:spLocks noChangeShapeType="1"/>
          </p:cNvSpPr>
          <p:nvPr/>
        </p:nvSpPr>
        <p:spPr bwMode="auto">
          <a:xfrm flipV="1">
            <a:off x="741486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2" name="Line 156"/>
          <p:cNvSpPr>
            <a:spLocks noChangeShapeType="1"/>
          </p:cNvSpPr>
          <p:nvPr/>
        </p:nvSpPr>
        <p:spPr bwMode="auto">
          <a:xfrm flipV="1">
            <a:off x="771958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3" name="Rectangle 67"/>
          <p:cNvSpPr>
            <a:spLocks noChangeArrowheads="1"/>
          </p:cNvSpPr>
          <p:nvPr/>
        </p:nvSpPr>
        <p:spPr bwMode="auto">
          <a:xfrm rot="16200000">
            <a:off x="730158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14" name="Rectangle 67"/>
          <p:cNvSpPr>
            <a:spLocks noChangeArrowheads="1"/>
          </p:cNvSpPr>
          <p:nvPr/>
        </p:nvSpPr>
        <p:spPr bwMode="auto">
          <a:xfrm rot="16200000">
            <a:off x="699686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563648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563648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868369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67786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852634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852634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157354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966854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6616661" y="4669670"/>
            <a:ext cx="66040" cy="232942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5" name="AutoShape 3"/>
          <p:cNvSpPr>
            <a:spLocks noChangeArrowheads="1"/>
          </p:cNvSpPr>
          <p:nvPr/>
        </p:nvSpPr>
        <p:spPr bwMode="auto">
          <a:xfrm rot="16200000">
            <a:off x="10436622" y="50916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454816" name="Line 160"/>
          <p:cNvSpPr>
            <a:spLocks noChangeShapeType="1"/>
          </p:cNvSpPr>
          <p:nvPr/>
        </p:nvSpPr>
        <p:spPr bwMode="auto">
          <a:xfrm flipH="1" flipV="1">
            <a:off x="10665222" y="3581400"/>
            <a:ext cx="0" cy="1371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20" name="AutoShape 3"/>
          <p:cNvSpPr>
            <a:spLocks noChangeArrowheads="1"/>
          </p:cNvSpPr>
          <p:nvPr/>
        </p:nvSpPr>
        <p:spPr bwMode="auto">
          <a:xfrm rot="16200000">
            <a:off x="10741343" y="50916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454822" name="AutoShape 79"/>
          <p:cNvSpPr>
            <a:spLocks noChangeArrowheads="1"/>
          </p:cNvSpPr>
          <p:nvPr/>
        </p:nvSpPr>
        <p:spPr bwMode="auto">
          <a:xfrm rot="5400000">
            <a:off x="10474722" y="55107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26" name="AutoShape 79"/>
          <p:cNvSpPr>
            <a:spLocks noChangeArrowheads="1"/>
          </p:cNvSpPr>
          <p:nvPr/>
        </p:nvSpPr>
        <p:spPr bwMode="auto">
          <a:xfrm rot="5400000">
            <a:off x="10779443" y="55107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28" name="Rectangle 67"/>
          <p:cNvSpPr>
            <a:spLocks noChangeArrowheads="1"/>
          </p:cNvSpPr>
          <p:nvPr/>
        </p:nvSpPr>
        <p:spPr bwMode="auto">
          <a:xfrm>
            <a:off x="9839090" y="5863076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1G SFP</a:t>
            </a:r>
            <a:br>
              <a:rPr lang="en-US" sz="900" b="1" dirty="0"/>
            </a:br>
            <a:r>
              <a:rPr lang="en-US" sz="900" b="1" dirty="0"/>
              <a:t>SP Accelerated</a:t>
            </a:r>
          </a:p>
        </p:txBody>
      </p:sp>
      <p:sp>
        <p:nvSpPr>
          <p:cNvPr id="454829" name="Rectangle 67"/>
          <p:cNvSpPr>
            <a:spLocks noChangeArrowheads="1"/>
          </p:cNvSpPr>
          <p:nvPr/>
        </p:nvSpPr>
        <p:spPr bwMode="auto">
          <a:xfrm rot="16200000">
            <a:off x="10281075" y="45847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836" name="Line 180"/>
          <p:cNvSpPr>
            <a:spLocks noChangeShapeType="1"/>
          </p:cNvSpPr>
          <p:nvPr/>
        </p:nvSpPr>
        <p:spPr bwMode="auto">
          <a:xfrm flipH="1" flipV="1">
            <a:off x="10969943" y="39624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37" name="Rectangle 67"/>
          <p:cNvSpPr>
            <a:spLocks noChangeArrowheads="1"/>
          </p:cNvSpPr>
          <p:nvPr/>
        </p:nvSpPr>
        <p:spPr bwMode="auto">
          <a:xfrm rot="16200000">
            <a:off x="10551938" y="45847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918" name="AutoShape 262"/>
          <p:cNvSpPr>
            <a:spLocks/>
          </p:cNvSpPr>
          <p:nvPr/>
        </p:nvSpPr>
        <p:spPr bwMode="auto">
          <a:xfrm rot="5400000">
            <a:off x="10748255" y="555580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2031471" y="2514601"/>
            <a:ext cx="2844059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405847" y="30959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20" name="Line 29"/>
          <p:cNvSpPr>
            <a:spLocks noChangeShapeType="1"/>
          </p:cNvSpPr>
          <p:nvPr/>
        </p:nvSpPr>
        <p:spPr bwMode="auto">
          <a:xfrm flipV="1">
            <a:off x="1598091" y="3159760"/>
            <a:ext cx="433380" cy="0"/>
          </a:xfrm>
          <a:prstGeom prst="line">
            <a:avLst/>
          </a:prstGeom>
          <a:noFill/>
          <a:ln w="28575">
            <a:solidFill>
              <a:srgbClr val="455A6B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494325" y="269240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rgbClr val="455A6B"/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24" name="AutoShape 19"/>
          <p:cNvSpPr>
            <a:spLocks noChangeArrowheads="1"/>
          </p:cNvSpPr>
          <p:nvPr/>
        </p:nvSpPr>
        <p:spPr bwMode="auto">
          <a:xfrm>
            <a:off x="602670" y="278384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rgbClr val="455A6B"/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25" name="AutoShape 19"/>
          <p:cNvSpPr>
            <a:spLocks noChangeArrowheads="1"/>
          </p:cNvSpPr>
          <p:nvPr/>
        </p:nvSpPr>
        <p:spPr bwMode="auto">
          <a:xfrm>
            <a:off x="711015" y="287528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rgbClr val="455A6B"/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93" name="AutoShape 19"/>
          <p:cNvSpPr>
            <a:spLocks noChangeArrowheads="1"/>
          </p:cNvSpPr>
          <p:nvPr/>
        </p:nvSpPr>
        <p:spPr bwMode="auto">
          <a:xfrm>
            <a:off x="832903" y="295656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455A6B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64GB HDD</a:t>
            </a:r>
          </a:p>
        </p:txBody>
      </p:sp>
      <p:sp>
        <p:nvSpPr>
          <p:cNvPr id="126" name="Line 35"/>
          <p:cNvSpPr>
            <a:spLocks noChangeShapeType="1"/>
          </p:cNvSpPr>
          <p:nvPr/>
        </p:nvSpPr>
        <p:spPr bwMode="auto">
          <a:xfrm>
            <a:off x="2871145" y="228092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2519024" y="1925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CP7</a:t>
            </a:r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 rot="16200000">
            <a:off x="811417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841889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799885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830357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3" name="AutoShape 79"/>
          <p:cNvSpPr>
            <a:spLocks noChangeArrowheads="1"/>
          </p:cNvSpPr>
          <p:nvPr/>
        </p:nvSpPr>
        <p:spPr bwMode="auto">
          <a:xfrm rot="5400000">
            <a:off x="803695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834167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Line 133"/>
          <p:cNvSpPr>
            <a:spLocks noChangeShapeType="1"/>
          </p:cNvSpPr>
          <p:nvPr/>
        </p:nvSpPr>
        <p:spPr bwMode="auto">
          <a:xfrm flipV="1">
            <a:off x="822745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Line 135"/>
          <p:cNvSpPr>
            <a:spLocks noChangeShapeType="1"/>
          </p:cNvSpPr>
          <p:nvPr/>
        </p:nvSpPr>
        <p:spPr bwMode="auto">
          <a:xfrm flipV="1">
            <a:off x="853217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811417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38" name="AutoShape 3"/>
          <p:cNvSpPr>
            <a:spLocks noChangeArrowheads="1"/>
          </p:cNvSpPr>
          <p:nvPr/>
        </p:nvSpPr>
        <p:spPr bwMode="auto">
          <a:xfrm rot="16200000">
            <a:off x="860829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891301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864639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895111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Line 155"/>
          <p:cNvSpPr>
            <a:spLocks noChangeShapeType="1"/>
          </p:cNvSpPr>
          <p:nvPr/>
        </p:nvSpPr>
        <p:spPr bwMode="auto">
          <a:xfrm flipV="1">
            <a:off x="883689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Line 156"/>
          <p:cNvSpPr>
            <a:spLocks noChangeShapeType="1"/>
          </p:cNvSpPr>
          <p:nvPr/>
        </p:nvSpPr>
        <p:spPr bwMode="auto">
          <a:xfrm flipV="1">
            <a:off x="914161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Rectangle 67"/>
          <p:cNvSpPr>
            <a:spLocks noChangeArrowheads="1"/>
          </p:cNvSpPr>
          <p:nvPr/>
        </p:nvSpPr>
        <p:spPr bwMode="auto">
          <a:xfrm rot="16200000">
            <a:off x="872361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 rot="16200000">
            <a:off x="841889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47" name="Line 35"/>
          <p:cNvSpPr>
            <a:spLocks noChangeShapeType="1"/>
          </p:cNvSpPr>
          <p:nvPr/>
        </p:nvSpPr>
        <p:spPr bwMode="auto">
          <a:xfrm>
            <a:off x="7008574" y="29718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6"/>
          <p:cNvSpPr>
            <a:spLocks noChangeShapeType="1"/>
          </p:cNvSpPr>
          <p:nvPr/>
        </p:nvSpPr>
        <p:spPr bwMode="auto">
          <a:xfrm>
            <a:off x="4875530" y="2971800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>
            <a:off x="6503610" y="30959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9" name="Line 26"/>
          <p:cNvSpPr>
            <a:spLocks noChangeShapeType="1"/>
          </p:cNvSpPr>
          <p:nvPr/>
        </p:nvSpPr>
        <p:spPr bwMode="auto">
          <a:xfrm>
            <a:off x="4875530" y="2819400"/>
            <a:ext cx="578969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Line 35"/>
          <p:cNvSpPr>
            <a:spLocks noChangeShapeType="1"/>
          </p:cNvSpPr>
          <p:nvPr/>
        </p:nvSpPr>
        <p:spPr bwMode="auto">
          <a:xfrm>
            <a:off x="10665222" y="2819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3"/>
          <p:cNvSpPr>
            <a:spLocks noChangeArrowheads="1"/>
          </p:cNvSpPr>
          <p:nvPr/>
        </p:nvSpPr>
        <p:spPr bwMode="auto">
          <a:xfrm>
            <a:off x="10157354" y="31242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SP2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 rot="16200000">
            <a:off x="7769245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9090832" y="4876800"/>
            <a:ext cx="761802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9651542" y="50916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54" name="Line 160"/>
          <p:cNvSpPr>
            <a:spLocks noChangeShapeType="1"/>
          </p:cNvSpPr>
          <p:nvPr/>
        </p:nvSpPr>
        <p:spPr bwMode="auto">
          <a:xfrm flipH="1" flipV="1">
            <a:off x="988251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9689642" y="55107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9495995" y="45847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>
            <a:off x="8024310" y="5934890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10 x 1G SFP</a:t>
            </a:r>
          </a:p>
        </p:txBody>
      </p:sp>
      <p:sp>
        <p:nvSpPr>
          <p:cNvPr id="158" name="AutoShape 261"/>
          <p:cNvSpPr>
            <a:spLocks/>
          </p:cNvSpPr>
          <p:nvPr/>
        </p:nvSpPr>
        <p:spPr bwMode="auto">
          <a:xfrm rot="5400000">
            <a:off x="8956238" y="4869432"/>
            <a:ext cx="66040" cy="192989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AutoShape 262"/>
          <p:cNvSpPr>
            <a:spLocks/>
          </p:cNvSpPr>
          <p:nvPr/>
        </p:nvSpPr>
        <p:spPr bwMode="auto">
          <a:xfrm rot="5400000">
            <a:off x="4288178" y="556596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262"/>
          <p:cNvSpPr>
            <a:spLocks/>
          </p:cNvSpPr>
          <p:nvPr/>
        </p:nvSpPr>
        <p:spPr bwMode="auto">
          <a:xfrm rot="5400000">
            <a:off x="2635187" y="556596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8" name="AutoShape 19"/>
          <p:cNvSpPr>
            <a:spLocks noChangeArrowheads="1"/>
          </p:cNvSpPr>
          <p:nvPr/>
        </p:nvSpPr>
        <p:spPr bwMode="auto">
          <a:xfrm>
            <a:off x="5281824" y="3962400"/>
            <a:ext cx="5891265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174031666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3140B Port Mapping</a:t>
            </a:r>
          </a:p>
        </p:txBody>
      </p:sp>
      <p:pic>
        <p:nvPicPr>
          <p:cNvPr id="4" name="Picture 3" descr="FG-3140B_front_ports-mapp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415" y="1456839"/>
            <a:ext cx="7534364" cy="459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80689"/>
      </p:ext>
    </p:extLst>
  </p:cSld>
  <p:clrMapOvr>
    <a:masterClrMapping/>
  </p:clrMapOvr>
  <p:transition spd="slow">
    <p:wip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3140B Port Mapping (LB Mode)</a:t>
            </a:r>
          </a:p>
        </p:txBody>
      </p:sp>
      <p:pic>
        <p:nvPicPr>
          <p:cNvPr id="5" name="Picture 4" descr="FG-3140B_front_ports-mapping-lb_mo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098" y="1465513"/>
            <a:ext cx="6711814" cy="462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49071"/>
      </p:ext>
    </p:extLst>
  </p:cSld>
  <p:clrMapOvr>
    <a:masterClrMapping/>
  </p:clrMapOvr>
  <p:transition spd="slow">
    <p:wip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AutoShape 33"/>
          <p:cNvSpPr>
            <a:spLocks noChangeArrowheads="1"/>
          </p:cNvSpPr>
          <p:nvPr/>
        </p:nvSpPr>
        <p:spPr bwMode="auto">
          <a:xfrm>
            <a:off x="507868" y="1828800"/>
            <a:ext cx="11071516" cy="3429000"/>
          </a:xfrm>
          <a:prstGeom prst="roundRect">
            <a:avLst>
              <a:gd name="adj" fmla="val 5356"/>
            </a:avLst>
          </a:prstGeom>
          <a:noFill/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charset="0"/>
            </a:endParaRPr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4062942" y="190500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454663" name="AutoShape 3"/>
          <p:cNvSpPr>
            <a:spLocks noChangeArrowheads="1"/>
          </p:cNvSpPr>
          <p:nvPr/>
        </p:nvSpPr>
        <p:spPr bwMode="auto">
          <a:xfrm>
            <a:off x="5281824" y="2743200"/>
            <a:ext cx="2336191" cy="990600"/>
          </a:xfrm>
          <a:prstGeom prst="flowChartAlternateProcess">
            <a:avLst/>
          </a:prstGeom>
          <a:solidFill>
            <a:srgbClr val="792222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812588" y="2514601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12G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1802931" y="5783264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454667" name="AutoShape 79"/>
          <p:cNvSpPr>
            <a:spLocks noChangeArrowheads="1"/>
          </p:cNvSpPr>
          <p:nvPr/>
        </p:nvSpPr>
        <p:spPr bwMode="auto">
          <a:xfrm rot="5400000">
            <a:off x="242501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668" name="AutoShape 19"/>
          <p:cNvSpPr>
            <a:spLocks noChangeArrowheads="1"/>
          </p:cNvSpPr>
          <p:nvPr/>
        </p:nvSpPr>
        <p:spPr bwMode="auto">
          <a:xfrm>
            <a:off x="5281824" y="39624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3240C Schematic</a:t>
            </a:r>
          </a:p>
        </p:txBody>
      </p:sp>
      <p:sp>
        <p:nvSpPr>
          <p:cNvPr id="454682" name="Line 26"/>
          <p:cNvSpPr>
            <a:spLocks noChangeShapeType="1"/>
          </p:cNvSpPr>
          <p:nvPr/>
        </p:nvSpPr>
        <p:spPr bwMode="auto">
          <a:xfrm>
            <a:off x="4875530" y="33528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5" name="Line 29"/>
          <p:cNvSpPr>
            <a:spLocks noChangeShapeType="1"/>
          </p:cNvSpPr>
          <p:nvPr/>
        </p:nvSpPr>
        <p:spPr bwMode="auto">
          <a:xfrm>
            <a:off x="1726750" y="274320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6" name="Line 30"/>
          <p:cNvSpPr>
            <a:spLocks noChangeShapeType="1"/>
          </p:cNvSpPr>
          <p:nvPr/>
        </p:nvSpPr>
        <p:spPr bwMode="auto">
          <a:xfrm>
            <a:off x="1726750" y="4238627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9" name="Line 33"/>
          <p:cNvSpPr>
            <a:spLocks noChangeShapeType="1"/>
          </p:cNvSpPr>
          <p:nvPr/>
        </p:nvSpPr>
        <p:spPr bwMode="auto">
          <a:xfrm flipV="1">
            <a:off x="4367662" y="2362201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1" name="Line 35"/>
          <p:cNvSpPr>
            <a:spLocks noChangeShapeType="1"/>
          </p:cNvSpPr>
          <p:nvPr/>
        </p:nvSpPr>
        <p:spPr bwMode="auto">
          <a:xfrm>
            <a:off x="6500707" y="3733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2" name="AutoShape 3"/>
          <p:cNvSpPr>
            <a:spLocks noChangeArrowheads="1"/>
          </p:cNvSpPr>
          <p:nvPr/>
        </p:nvSpPr>
        <p:spPr bwMode="auto">
          <a:xfrm rot="16200000">
            <a:off x="535794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3" name="Line 37"/>
          <p:cNvSpPr>
            <a:spLocks noChangeShapeType="1"/>
          </p:cNvSpPr>
          <p:nvPr/>
        </p:nvSpPr>
        <p:spPr bwMode="auto">
          <a:xfrm flipV="1">
            <a:off x="558654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4" name="AutoShape 3"/>
          <p:cNvSpPr>
            <a:spLocks noChangeArrowheads="1"/>
          </p:cNvSpPr>
          <p:nvPr/>
        </p:nvSpPr>
        <p:spPr bwMode="auto">
          <a:xfrm rot="16200000">
            <a:off x="566266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5" name="AutoShape 3"/>
          <p:cNvSpPr>
            <a:spLocks noChangeArrowheads="1"/>
          </p:cNvSpPr>
          <p:nvPr/>
        </p:nvSpPr>
        <p:spPr bwMode="auto">
          <a:xfrm rot="16200000">
            <a:off x="596738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627210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4253353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4481953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361058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AUX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383918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299636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322496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4" name="AutoShape 3"/>
          <p:cNvSpPr>
            <a:spLocks noChangeArrowheads="1"/>
          </p:cNvSpPr>
          <p:nvPr/>
        </p:nvSpPr>
        <p:spPr bwMode="auto">
          <a:xfrm rot="16200000">
            <a:off x="269163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5" name="Line 59"/>
          <p:cNvSpPr>
            <a:spLocks noChangeShapeType="1"/>
          </p:cNvSpPr>
          <p:nvPr/>
        </p:nvSpPr>
        <p:spPr bwMode="auto">
          <a:xfrm flipV="1">
            <a:off x="292023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6" name="AutoShape 3"/>
          <p:cNvSpPr>
            <a:spLocks noChangeArrowheads="1"/>
          </p:cNvSpPr>
          <p:nvPr/>
        </p:nvSpPr>
        <p:spPr bwMode="auto">
          <a:xfrm rot="16200000">
            <a:off x="238691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7" name="Line 61"/>
          <p:cNvSpPr>
            <a:spLocks noChangeShapeType="1"/>
          </p:cNvSpPr>
          <p:nvPr/>
        </p:nvSpPr>
        <p:spPr bwMode="auto">
          <a:xfrm flipV="1">
            <a:off x="261551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8" name="AutoShape 79"/>
          <p:cNvSpPr>
            <a:spLocks noChangeArrowheads="1"/>
          </p:cNvSpPr>
          <p:nvPr/>
        </p:nvSpPr>
        <p:spPr bwMode="auto">
          <a:xfrm rot="5400000">
            <a:off x="272973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303446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4291453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364868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2" name="AutoShape 79"/>
          <p:cNvSpPr>
            <a:spLocks noChangeArrowheads="1"/>
          </p:cNvSpPr>
          <p:nvPr/>
        </p:nvSpPr>
        <p:spPr bwMode="auto">
          <a:xfrm rot="5400000">
            <a:off x="539604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7" name="AutoShape 79"/>
          <p:cNvSpPr>
            <a:spLocks noChangeArrowheads="1"/>
          </p:cNvSpPr>
          <p:nvPr/>
        </p:nvSpPr>
        <p:spPr bwMode="auto">
          <a:xfrm rot="5400000">
            <a:off x="570076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8" name="AutoShape 79"/>
          <p:cNvSpPr>
            <a:spLocks noChangeArrowheads="1"/>
          </p:cNvSpPr>
          <p:nvPr/>
        </p:nvSpPr>
        <p:spPr bwMode="auto">
          <a:xfrm rot="5400000">
            <a:off x="600548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631020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6" name="Rectangle 67"/>
          <p:cNvSpPr>
            <a:spLocks noChangeArrowheads="1"/>
          </p:cNvSpPr>
          <p:nvPr/>
        </p:nvSpPr>
        <p:spPr bwMode="auto">
          <a:xfrm>
            <a:off x="2513945" y="5783264"/>
            <a:ext cx="7618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/>
              <a:t>USB</a:t>
            </a:r>
          </a:p>
          <a:p>
            <a:pPr algn="ctr" eaLnBrk="0" hangingPunct="0"/>
            <a:r>
              <a:rPr lang="en-US" sz="900" b="1"/>
              <a:t>Client</a:t>
            </a: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2945633" y="5855078"/>
            <a:ext cx="9141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3872511" y="5855078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1x </a:t>
            </a:r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454739" name="Rectangle 67"/>
          <p:cNvSpPr>
            <a:spLocks noChangeArrowheads="1"/>
          </p:cNvSpPr>
          <p:nvPr/>
        </p:nvSpPr>
        <p:spPr bwMode="auto">
          <a:xfrm>
            <a:off x="6500707" y="58550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12 x 10G SFP+ </a:t>
            </a:r>
          </a:p>
        </p:txBody>
      </p:sp>
      <p:sp>
        <p:nvSpPr>
          <p:cNvPr id="454747" name="Rectangle 67"/>
          <p:cNvSpPr>
            <a:spLocks noChangeArrowheads="1"/>
          </p:cNvSpPr>
          <p:nvPr/>
        </p:nvSpPr>
        <p:spPr bwMode="auto">
          <a:xfrm rot="16200000">
            <a:off x="5168540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812588" y="4010027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</p:txBody>
      </p:sp>
      <p:sp>
        <p:nvSpPr>
          <p:cNvPr id="454783" name="Line 127"/>
          <p:cNvSpPr>
            <a:spLocks noChangeShapeType="1"/>
          </p:cNvSpPr>
          <p:nvPr/>
        </p:nvSpPr>
        <p:spPr bwMode="auto">
          <a:xfrm flipV="1">
            <a:off x="589126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4" name="Rectangle 67"/>
          <p:cNvSpPr>
            <a:spLocks noChangeArrowheads="1"/>
          </p:cNvSpPr>
          <p:nvPr/>
        </p:nvSpPr>
        <p:spPr bwMode="auto">
          <a:xfrm rot="16200000">
            <a:off x="547326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5" name="Line 129"/>
          <p:cNvSpPr>
            <a:spLocks noChangeShapeType="1"/>
          </p:cNvSpPr>
          <p:nvPr/>
        </p:nvSpPr>
        <p:spPr bwMode="auto">
          <a:xfrm flipV="1">
            <a:off x="619598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6" name="Rectangle 67"/>
          <p:cNvSpPr>
            <a:spLocks noChangeArrowheads="1"/>
          </p:cNvSpPr>
          <p:nvPr/>
        </p:nvSpPr>
        <p:spPr bwMode="auto">
          <a:xfrm rot="16200000">
            <a:off x="577798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650070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608270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638742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4" name="AutoShape 79"/>
          <p:cNvSpPr>
            <a:spLocks noChangeArrowheads="1"/>
          </p:cNvSpPr>
          <p:nvPr/>
        </p:nvSpPr>
        <p:spPr bwMode="auto">
          <a:xfrm rot="5400000">
            <a:off x="212029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05" name="AutoShape 3"/>
          <p:cNvSpPr>
            <a:spLocks noChangeArrowheads="1"/>
          </p:cNvSpPr>
          <p:nvPr/>
        </p:nvSpPr>
        <p:spPr bwMode="auto">
          <a:xfrm rot="16200000">
            <a:off x="208219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806" name="Line 150"/>
          <p:cNvSpPr>
            <a:spLocks noChangeShapeType="1"/>
          </p:cNvSpPr>
          <p:nvPr/>
        </p:nvSpPr>
        <p:spPr bwMode="auto">
          <a:xfrm flipV="1">
            <a:off x="231079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657682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8" name="AutoShape 3"/>
          <p:cNvSpPr>
            <a:spLocks noChangeArrowheads="1"/>
          </p:cNvSpPr>
          <p:nvPr/>
        </p:nvSpPr>
        <p:spPr bwMode="auto">
          <a:xfrm rot="16200000">
            <a:off x="688154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661492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1" name="AutoShape 79"/>
          <p:cNvSpPr>
            <a:spLocks noChangeArrowheads="1"/>
          </p:cNvSpPr>
          <p:nvPr/>
        </p:nvSpPr>
        <p:spPr bwMode="auto">
          <a:xfrm rot="5400000">
            <a:off x="691964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89" name="Line 133"/>
          <p:cNvSpPr>
            <a:spLocks noChangeShapeType="1"/>
          </p:cNvSpPr>
          <p:nvPr/>
        </p:nvSpPr>
        <p:spPr bwMode="auto">
          <a:xfrm flipV="1">
            <a:off x="680542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1" name="Line 135"/>
          <p:cNvSpPr>
            <a:spLocks noChangeShapeType="1"/>
          </p:cNvSpPr>
          <p:nvPr/>
        </p:nvSpPr>
        <p:spPr bwMode="auto">
          <a:xfrm flipV="1">
            <a:off x="711014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2" name="Rectangle 67"/>
          <p:cNvSpPr>
            <a:spLocks noChangeArrowheads="1"/>
          </p:cNvSpPr>
          <p:nvPr/>
        </p:nvSpPr>
        <p:spPr bwMode="auto">
          <a:xfrm rot="16200000">
            <a:off x="669214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7" name="AutoShape 3"/>
          <p:cNvSpPr>
            <a:spLocks noChangeArrowheads="1"/>
          </p:cNvSpPr>
          <p:nvPr/>
        </p:nvSpPr>
        <p:spPr bwMode="auto">
          <a:xfrm rot="16200000">
            <a:off x="718626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8" name="AutoShape 3"/>
          <p:cNvSpPr>
            <a:spLocks noChangeArrowheads="1"/>
          </p:cNvSpPr>
          <p:nvPr/>
        </p:nvSpPr>
        <p:spPr bwMode="auto">
          <a:xfrm rot="16200000">
            <a:off x="749098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9" name="AutoShape 79"/>
          <p:cNvSpPr>
            <a:spLocks noChangeArrowheads="1"/>
          </p:cNvSpPr>
          <p:nvPr/>
        </p:nvSpPr>
        <p:spPr bwMode="auto">
          <a:xfrm rot="5400000">
            <a:off x="722436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0" name="AutoShape 79"/>
          <p:cNvSpPr>
            <a:spLocks noChangeArrowheads="1"/>
          </p:cNvSpPr>
          <p:nvPr/>
        </p:nvSpPr>
        <p:spPr bwMode="auto">
          <a:xfrm rot="5400000">
            <a:off x="752908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1" name="Line 155"/>
          <p:cNvSpPr>
            <a:spLocks noChangeShapeType="1"/>
          </p:cNvSpPr>
          <p:nvPr/>
        </p:nvSpPr>
        <p:spPr bwMode="auto">
          <a:xfrm flipV="1">
            <a:off x="741486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2" name="Line 156"/>
          <p:cNvSpPr>
            <a:spLocks noChangeShapeType="1"/>
          </p:cNvSpPr>
          <p:nvPr/>
        </p:nvSpPr>
        <p:spPr bwMode="auto">
          <a:xfrm flipV="1">
            <a:off x="771958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3" name="Rectangle 67"/>
          <p:cNvSpPr>
            <a:spLocks noChangeArrowheads="1"/>
          </p:cNvSpPr>
          <p:nvPr/>
        </p:nvSpPr>
        <p:spPr bwMode="auto">
          <a:xfrm rot="16200000">
            <a:off x="730158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14" name="Rectangle 67"/>
          <p:cNvSpPr>
            <a:spLocks noChangeArrowheads="1"/>
          </p:cNvSpPr>
          <p:nvPr/>
        </p:nvSpPr>
        <p:spPr bwMode="auto">
          <a:xfrm rot="16200000">
            <a:off x="699686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90" name="Line 234"/>
          <p:cNvSpPr>
            <a:spLocks noChangeShapeType="1"/>
          </p:cNvSpPr>
          <p:nvPr/>
        </p:nvSpPr>
        <p:spPr bwMode="auto">
          <a:xfrm flipV="1">
            <a:off x="2640912" y="2362201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563648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563648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868369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67786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852634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852634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157354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966854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7224408" y="4051763"/>
            <a:ext cx="76200" cy="355507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5" name="AutoShape 3"/>
          <p:cNvSpPr>
            <a:spLocks noChangeArrowheads="1"/>
          </p:cNvSpPr>
          <p:nvPr/>
        </p:nvSpPr>
        <p:spPr bwMode="auto">
          <a:xfrm rot="16200000">
            <a:off x="9522460" y="50916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454816" name="Line 160"/>
          <p:cNvSpPr>
            <a:spLocks noChangeShapeType="1"/>
          </p:cNvSpPr>
          <p:nvPr/>
        </p:nvSpPr>
        <p:spPr bwMode="auto">
          <a:xfrm flipV="1">
            <a:off x="9751060" y="45074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20" name="AutoShape 3"/>
          <p:cNvSpPr>
            <a:spLocks noChangeArrowheads="1"/>
          </p:cNvSpPr>
          <p:nvPr/>
        </p:nvSpPr>
        <p:spPr bwMode="auto">
          <a:xfrm rot="16200000">
            <a:off x="10741343" y="50916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454822" name="AutoShape 79"/>
          <p:cNvSpPr>
            <a:spLocks noChangeArrowheads="1"/>
          </p:cNvSpPr>
          <p:nvPr/>
        </p:nvSpPr>
        <p:spPr bwMode="auto">
          <a:xfrm rot="5400000">
            <a:off x="9560560" y="55107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26" name="AutoShape 79"/>
          <p:cNvSpPr>
            <a:spLocks noChangeArrowheads="1"/>
          </p:cNvSpPr>
          <p:nvPr/>
        </p:nvSpPr>
        <p:spPr bwMode="auto">
          <a:xfrm rot="5400000">
            <a:off x="10779443" y="55107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28" name="Rectangle 67"/>
          <p:cNvSpPr>
            <a:spLocks noChangeArrowheads="1"/>
          </p:cNvSpPr>
          <p:nvPr/>
        </p:nvSpPr>
        <p:spPr bwMode="auto">
          <a:xfrm>
            <a:off x="9446339" y="58550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1G SFP</a:t>
            </a:r>
          </a:p>
        </p:txBody>
      </p:sp>
      <p:sp>
        <p:nvSpPr>
          <p:cNvPr id="454829" name="Rectangle 67"/>
          <p:cNvSpPr>
            <a:spLocks noChangeArrowheads="1"/>
          </p:cNvSpPr>
          <p:nvPr/>
        </p:nvSpPr>
        <p:spPr bwMode="auto">
          <a:xfrm rot="16200000">
            <a:off x="9333055" y="458476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836" name="Line 180"/>
          <p:cNvSpPr>
            <a:spLocks noChangeShapeType="1"/>
          </p:cNvSpPr>
          <p:nvPr/>
        </p:nvSpPr>
        <p:spPr bwMode="auto">
          <a:xfrm flipV="1">
            <a:off x="10969943" y="45074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37" name="Rectangle 67"/>
          <p:cNvSpPr>
            <a:spLocks noChangeArrowheads="1"/>
          </p:cNvSpPr>
          <p:nvPr/>
        </p:nvSpPr>
        <p:spPr bwMode="auto">
          <a:xfrm rot="16200000">
            <a:off x="10551938" y="458476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918" name="AutoShape 262"/>
          <p:cNvSpPr>
            <a:spLocks/>
          </p:cNvSpPr>
          <p:nvPr/>
        </p:nvSpPr>
        <p:spPr bwMode="auto">
          <a:xfrm rot="5400000">
            <a:off x="10322401" y="5129952"/>
            <a:ext cx="76200" cy="1422030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2031471" y="2514601"/>
            <a:ext cx="2844059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779571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810043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783381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813853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802431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832903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 rot="16200000">
            <a:off x="791102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8405151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8709872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8443251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8747972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4" name="Line 155"/>
          <p:cNvSpPr>
            <a:spLocks noChangeShapeType="1"/>
          </p:cNvSpPr>
          <p:nvPr/>
        </p:nvSpPr>
        <p:spPr bwMode="auto">
          <a:xfrm flipV="1">
            <a:off x="8633751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156"/>
          <p:cNvSpPr>
            <a:spLocks noChangeShapeType="1"/>
          </p:cNvSpPr>
          <p:nvPr/>
        </p:nvSpPr>
        <p:spPr bwMode="auto">
          <a:xfrm flipV="1">
            <a:off x="8938472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8520467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 rot="16200000">
            <a:off x="821574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 rot="16200000">
            <a:off x="7606304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5383398" y="2780940"/>
            <a:ext cx="2133044" cy="292366"/>
          </a:xfrm>
          <a:prstGeom prst="rect">
            <a:avLst/>
          </a:prstGeom>
          <a:solidFill>
            <a:srgbClr val="792222"/>
          </a:solidFill>
        </p:spPr>
        <p:txBody>
          <a:bodyPr wrap="square" lIns="121899" tIns="60949" rIns="121899" bIns="60949" rtlCol="0" anchor="ctr">
            <a:sp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FMB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7784637" y="2958910"/>
            <a:ext cx="878644" cy="630920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Internal</a:t>
            </a:r>
            <a:br>
              <a:rPr lang="en-US" sz="1100" b="1" dirty="0">
                <a:solidFill>
                  <a:schemeClr val="bg1"/>
                </a:solidFill>
              </a:rPr>
            </a:br>
            <a:r>
              <a:rPr lang="en-US" sz="1100" b="1" dirty="0">
                <a:solidFill>
                  <a:schemeClr val="bg1"/>
                </a:solidFill>
              </a:rPr>
              <a:t>FMC-0</a:t>
            </a:r>
            <a:br>
              <a:rPr lang="en-US" sz="1100" b="1" dirty="0">
                <a:solidFill>
                  <a:schemeClr val="bg1"/>
                </a:solidFill>
              </a:rPr>
            </a:br>
            <a:r>
              <a:rPr lang="en-US" sz="1100" b="1" dirty="0">
                <a:solidFill>
                  <a:schemeClr val="bg1"/>
                </a:solidFill>
              </a:rPr>
              <a:t>Slot</a:t>
            </a:r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>
            <a:off x="6503610" y="3095973"/>
            <a:ext cx="1015735" cy="533400"/>
          </a:xfrm>
          <a:prstGeom prst="flowChartAlternateProcess">
            <a:avLst/>
          </a:prstGeom>
          <a:solidFill>
            <a:srgbClr val="76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405847" y="3095975"/>
            <a:ext cx="1015735" cy="533400"/>
          </a:xfrm>
          <a:prstGeom prst="flowChartAlternateProcess">
            <a:avLst/>
          </a:prstGeom>
          <a:solidFill>
            <a:srgbClr val="76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93" name="AutoShape 19"/>
          <p:cNvSpPr>
            <a:spLocks noChangeArrowheads="1"/>
          </p:cNvSpPr>
          <p:nvPr/>
        </p:nvSpPr>
        <p:spPr bwMode="auto">
          <a:xfrm>
            <a:off x="2133044" y="198120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64GB SSD</a:t>
            </a:r>
          </a:p>
        </p:txBody>
      </p:sp>
      <p:sp>
        <p:nvSpPr>
          <p:cNvPr id="121" name="AutoShape 19"/>
          <p:cNvSpPr>
            <a:spLocks noChangeArrowheads="1"/>
          </p:cNvSpPr>
          <p:nvPr/>
        </p:nvSpPr>
        <p:spPr bwMode="auto">
          <a:xfrm>
            <a:off x="2234618" y="2667001"/>
            <a:ext cx="2437765" cy="762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CPU</a:t>
            </a:r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2234618" y="3505200"/>
            <a:ext cx="2437765" cy="762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CPU</a:t>
            </a:r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>
            <a:off x="3419642" y="5855078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AUX</a:t>
            </a:r>
          </a:p>
        </p:txBody>
      </p:sp>
    </p:spTree>
    <p:extLst>
      <p:ext uri="{BB962C8B-B14F-4D97-AF65-F5344CB8AC3E}">
        <p14:creationId xmlns:p14="http://schemas.microsoft.com/office/powerpoint/2010/main" val="834651556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3240C Port Mapping</a:t>
            </a:r>
          </a:p>
        </p:txBody>
      </p:sp>
      <p:pic>
        <p:nvPicPr>
          <p:cNvPr id="5" name="Picture 4" descr="FG-3240C_front_ports-mapp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935" y="1423502"/>
            <a:ext cx="6863517" cy="465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3606"/>
      </p:ext>
    </p:extLst>
  </p:cSld>
  <p:clrMapOvr>
    <a:masterClrMapping/>
  </p:clrMapOvr>
  <p:transition spd="slow">
    <p:wip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206464" y="1752600"/>
            <a:ext cx="11862215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3000D/-DC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00607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0218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82474" y="3251895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95063" y="2744651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099575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or DC Supply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9321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8313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47799" y="578086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433496" y="578086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777477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815577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532063" y="5709046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A</a:t>
            </a:r>
          </a:p>
        </p:txBody>
      </p:sp>
      <p:sp>
        <p:nvSpPr>
          <p:cNvPr id="3" name="Rectangle 2"/>
          <p:cNvSpPr/>
          <p:nvPr/>
        </p:nvSpPr>
        <p:spPr>
          <a:xfrm>
            <a:off x="2637961" y="3276600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99" name="Rectangle 67"/>
          <p:cNvSpPr>
            <a:spLocks noChangeArrowheads="1"/>
          </p:cNvSpPr>
          <p:nvPr/>
        </p:nvSpPr>
        <p:spPr bwMode="auto">
          <a:xfrm>
            <a:off x="1956025" y="5709046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Mini</a:t>
            </a:r>
            <a:br>
              <a:rPr lang="en-US" sz="900" b="1" dirty="0"/>
            </a:br>
            <a:r>
              <a:rPr lang="en-US" sz="900" b="1" dirty="0"/>
              <a:t>USB</a:t>
            </a:r>
          </a:p>
        </p:txBody>
      </p:sp>
      <p:sp>
        <p:nvSpPr>
          <p:cNvPr id="400" name="Line 57"/>
          <p:cNvSpPr>
            <a:spLocks noChangeShapeType="1"/>
          </p:cNvSpPr>
          <p:nvPr/>
        </p:nvSpPr>
        <p:spPr bwMode="auto">
          <a:xfrm flipV="1">
            <a:off x="2430039" y="43429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AutoShape 3"/>
          <p:cNvSpPr>
            <a:spLocks noChangeArrowheads="1"/>
          </p:cNvSpPr>
          <p:nvPr/>
        </p:nvSpPr>
        <p:spPr bwMode="auto">
          <a:xfrm rot="16200000">
            <a:off x="2201439" y="49271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02" name="AutoShape 79"/>
          <p:cNvSpPr>
            <a:spLocks noChangeArrowheads="1"/>
          </p:cNvSpPr>
          <p:nvPr/>
        </p:nvSpPr>
        <p:spPr bwMode="auto">
          <a:xfrm rot="5400000">
            <a:off x="2239539" y="53462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6" name="Rectangle 67"/>
          <p:cNvSpPr>
            <a:spLocks noChangeArrowheads="1"/>
          </p:cNvSpPr>
          <p:nvPr/>
        </p:nvSpPr>
        <p:spPr bwMode="auto">
          <a:xfrm>
            <a:off x="7521253" y="5709046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16x 10G </a:t>
            </a:r>
          </a:p>
          <a:p>
            <a:pPr algn="ctr" eaLnBrk="0" hangingPunct="0"/>
            <a:r>
              <a:rPr lang="en-US" sz="900" b="1" dirty="0"/>
              <a:t>SFP+/GE SFP</a:t>
            </a:r>
          </a:p>
        </p:txBody>
      </p:sp>
      <p:sp>
        <p:nvSpPr>
          <p:cNvPr id="435" name="Line 73"/>
          <p:cNvSpPr>
            <a:spLocks noChangeShapeType="1"/>
          </p:cNvSpPr>
          <p:nvPr/>
        </p:nvSpPr>
        <p:spPr bwMode="auto">
          <a:xfrm flipH="1">
            <a:off x="948289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6" name="Line 75"/>
          <p:cNvSpPr>
            <a:spLocks noChangeShapeType="1"/>
          </p:cNvSpPr>
          <p:nvPr/>
        </p:nvSpPr>
        <p:spPr bwMode="auto">
          <a:xfrm flipH="1">
            <a:off x="970861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AutoShape 79"/>
          <p:cNvSpPr>
            <a:spLocks noChangeArrowheads="1"/>
          </p:cNvSpPr>
          <p:nvPr/>
        </p:nvSpPr>
        <p:spPr bwMode="auto">
          <a:xfrm rot="5400000">
            <a:off x="929239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38" name="AutoShape 79"/>
          <p:cNvSpPr>
            <a:spLocks noChangeArrowheads="1"/>
          </p:cNvSpPr>
          <p:nvPr/>
        </p:nvSpPr>
        <p:spPr bwMode="auto">
          <a:xfrm rot="5400000">
            <a:off x="951811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39" name="AutoShape 3"/>
          <p:cNvSpPr>
            <a:spLocks noChangeArrowheads="1"/>
          </p:cNvSpPr>
          <p:nvPr/>
        </p:nvSpPr>
        <p:spPr bwMode="auto">
          <a:xfrm rot="16200000">
            <a:off x="926182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40" name="AutoShape 3"/>
          <p:cNvSpPr>
            <a:spLocks noChangeArrowheads="1"/>
          </p:cNvSpPr>
          <p:nvPr/>
        </p:nvSpPr>
        <p:spPr bwMode="auto">
          <a:xfrm rot="16200000">
            <a:off x="948001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41" name="AutoShape 261"/>
          <p:cNvSpPr>
            <a:spLocks/>
          </p:cNvSpPr>
          <p:nvPr/>
        </p:nvSpPr>
        <p:spPr bwMode="auto">
          <a:xfrm rot="5400000">
            <a:off x="8403155" y="3954790"/>
            <a:ext cx="120951" cy="348413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Line 55"/>
          <p:cNvSpPr>
            <a:spLocks noChangeShapeType="1"/>
          </p:cNvSpPr>
          <p:nvPr/>
        </p:nvSpPr>
        <p:spPr bwMode="auto">
          <a:xfrm flipV="1">
            <a:off x="38597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363119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9" name="AutoShape 79"/>
          <p:cNvSpPr>
            <a:spLocks noChangeArrowheads="1"/>
          </p:cNvSpPr>
          <p:nvPr/>
        </p:nvSpPr>
        <p:spPr bwMode="auto">
          <a:xfrm rot="5400000">
            <a:off x="36692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19"/>
          <p:cNvSpPr>
            <a:spLocks noChangeArrowheads="1"/>
          </p:cNvSpPr>
          <p:nvPr/>
        </p:nvSpPr>
        <p:spPr bwMode="auto">
          <a:xfrm>
            <a:off x="277362" y="3733800"/>
            <a:ext cx="1105903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75" name="Line 29"/>
          <p:cNvSpPr>
            <a:spLocks noChangeShapeType="1"/>
          </p:cNvSpPr>
          <p:nvPr/>
        </p:nvSpPr>
        <p:spPr bwMode="auto">
          <a:xfrm>
            <a:off x="1396636" y="3429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Line 29"/>
          <p:cNvSpPr>
            <a:spLocks noChangeShapeType="1"/>
          </p:cNvSpPr>
          <p:nvPr/>
        </p:nvSpPr>
        <p:spPr bwMode="auto">
          <a:xfrm>
            <a:off x="1383714" y="3933315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Line 73"/>
          <p:cNvSpPr>
            <a:spLocks noChangeShapeType="1"/>
          </p:cNvSpPr>
          <p:nvPr/>
        </p:nvSpPr>
        <p:spPr bwMode="auto">
          <a:xfrm flipH="1">
            <a:off x="682313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75"/>
          <p:cNvSpPr>
            <a:spLocks noChangeShapeType="1"/>
          </p:cNvSpPr>
          <p:nvPr/>
        </p:nvSpPr>
        <p:spPr bwMode="auto">
          <a:xfrm flipH="1">
            <a:off x="7048857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AutoShape 79"/>
          <p:cNvSpPr>
            <a:spLocks noChangeArrowheads="1"/>
          </p:cNvSpPr>
          <p:nvPr/>
        </p:nvSpPr>
        <p:spPr bwMode="auto">
          <a:xfrm rot="5400000">
            <a:off x="663263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685835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660206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6820257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96" name="Line 73"/>
          <p:cNvSpPr>
            <a:spLocks noChangeShapeType="1"/>
          </p:cNvSpPr>
          <p:nvPr/>
        </p:nvSpPr>
        <p:spPr bwMode="auto">
          <a:xfrm flipH="1">
            <a:off x="727457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75"/>
          <p:cNvSpPr>
            <a:spLocks noChangeShapeType="1"/>
          </p:cNvSpPr>
          <p:nvPr/>
        </p:nvSpPr>
        <p:spPr bwMode="auto">
          <a:xfrm flipH="1">
            <a:off x="7500293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708407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730979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705350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02" name="AutoShape 3"/>
          <p:cNvSpPr>
            <a:spLocks noChangeArrowheads="1"/>
          </p:cNvSpPr>
          <p:nvPr/>
        </p:nvSpPr>
        <p:spPr bwMode="auto">
          <a:xfrm rot="16200000">
            <a:off x="7271693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04" name="Line 73"/>
          <p:cNvSpPr>
            <a:spLocks noChangeShapeType="1"/>
          </p:cNvSpPr>
          <p:nvPr/>
        </p:nvSpPr>
        <p:spPr bwMode="auto">
          <a:xfrm flipH="1">
            <a:off x="772601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Line 75"/>
          <p:cNvSpPr>
            <a:spLocks noChangeShapeType="1"/>
          </p:cNvSpPr>
          <p:nvPr/>
        </p:nvSpPr>
        <p:spPr bwMode="auto">
          <a:xfrm flipH="1">
            <a:off x="7951733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AutoShape 79"/>
          <p:cNvSpPr>
            <a:spLocks noChangeArrowheads="1"/>
          </p:cNvSpPr>
          <p:nvPr/>
        </p:nvSpPr>
        <p:spPr bwMode="auto">
          <a:xfrm rot="5400000">
            <a:off x="753551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776123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750494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7723133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4" name="Line 73"/>
          <p:cNvSpPr>
            <a:spLocks noChangeShapeType="1"/>
          </p:cNvSpPr>
          <p:nvPr/>
        </p:nvSpPr>
        <p:spPr bwMode="auto">
          <a:xfrm flipH="1">
            <a:off x="8166161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Line 75"/>
          <p:cNvSpPr>
            <a:spLocks noChangeShapeType="1"/>
          </p:cNvSpPr>
          <p:nvPr/>
        </p:nvSpPr>
        <p:spPr bwMode="auto">
          <a:xfrm flipH="1">
            <a:off x="8391882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797566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820138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794509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816328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21" name="Line 73"/>
          <p:cNvSpPr>
            <a:spLocks noChangeShapeType="1"/>
          </p:cNvSpPr>
          <p:nvPr/>
        </p:nvSpPr>
        <p:spPr bwMode="auto">
          <a:xfrm flipH="1">
            <a:off x="8606315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Line 75"/>
          <p:cNvSpPr>
            <a:spLocks noChangeShapeType="1"/>
          </p:cNvSpPr>
          <p:nvPr/>
        </p:nvSpPr>
        <p:spPr bwMode="auto">
          <a:xfrm flipH="1">
            <a:off x="8832036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8415816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8641535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8385243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860343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32" name="Line 73"/>
          <p:cNvSpPr>
            <a:spLocks noChangeShapeType="1"/>
          </p:cNvSpPr>
          <p:nvPr/>
        </p:nvSpPr>
        <p:spPr bwMode="auto">
          <a:xfrm flipH="1">
            <a:off x="9046468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Line 75"/>
          <p:cNvSpPr>
            <a:spLocks noChangeShapeType="1"/>
          </p:cNvSpPr>
          <p:nvPr/>
        </p:nvSpPr>
        <p:spPr bwMode="auto">
          <a:xfrm flipH="1">
            <a:off x="9272189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8855969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9081689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8" name="AutoShape 3"/>
          <p:cNvSpPr>
            <a:spLocks noChangeArrowheads="1"/>
          </p:cNvSpPr>
          <p:nvPr/>
        </p:nvSpPr>
        <p:spPr bwMode="auto">
          <a:xfrm rot="16200000">
            <a:off x="8825396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9043589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41" name="Line 64"/>
          <p:cNvSpPr>
            <a:spLocks noChangeShapeType="1"/>
          </p:cNvSpPr>
          <p:nvPr/>
        </p:nvSpPr>
        <p:spPr bwMode="auto">
          <a:xfrm>
            <a:off x="2108317" y="2089356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Line 64"/>
          <p:cNvSpPr>
            <a:spLocks noChangeShapeType="1"/>
          </p:cNvSpPr>
          <p:nvPr/>
        </p:nvSpPr>
        <p:spPr bwMode="auto">
          <a:xfrm>
            <a:off x="2885406" y="2110177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>
            <a:off x="1871646" y="1860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>
            <a:off x="1770072" y="17841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>
            <a:off x="2690362" y="18707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>
            <a:off x="2588788" y="17945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18281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954212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99231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02" name="Group 272"/>
          <p:cNvGrpSpPr/>
          <p:nvPr/>
        </p:nvGrpSpPr>
        <p:grpSpPr>
          <a:xfrm>
            <a:off x="1722903" y="2364988"/>
            <a:ext cx="3152627" cy="2144131"/>
            <a:chOff x="4573726" y="1601197"/>
            <a:chExt cx="2365086" cy="2144131"/>
          </a:xfrm>
          <a:solidFill>
            <a:schemeClr val="bg2">
              <a:lumMod val="25000"/>
            </a:schemeClr>
          </a:solidFill>
        </p:grpSpPr>
        <p:sp>
          <p:nvSpPr>
            <p:cNvPr id="253" name="Rounded Rectangle 252"/>
            <p:cNvSpPr/>
            <p:nvPr/>
          </p:nvSpPr>
          <p:spPr bwMode="auto">
            <a:xfrm>
              <a:off x="4573726" y="1601197"/>
              <a:ext cx="2365086" cy="2144131"/>
            </a:xfrm>
            <a:prstGeom prst="roundRect">
              <a:avLst>
                <a:gd name="adj" fmla="val 8512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5" name="Rounded Rectangle 254"/>
            <p:cNvSpPr/>
            <p:nvPr/>
          </p:nvSpPr>
          <p:spPr bwMode="auto">
            <a:xfrm>
              <a:off x="4702562" y="1679980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10C, 20T</a:t>
              </a:r>
            </a:p>
          </p:txBody>
        </p:sp>
        <p:sp>
          <p:nvSpPr>
            <p:cNvPr id="260" name="Rounded Rectangle 259"/>
            <p:cNvSpPr/>
            <p:nvPr/>
          </p:nvSpPr>
          <p:spPr bwMode="auto">
            <a:xfrm>
              <a:off x="4689314" y="2715797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10C, 20T</a:t>
              </a:r>
            </a:p>
          </p:txBody>
        </p:sp>
      </p:grpSp>
      <p:sp>
        <p:nvSpPr>
          <p:cNvPr id="207" name="AutoShape 19"/>
          <p:cNvSpPr>
            <a:spLocks noChangeArrowheads="1"/>
          </p:cNvSpPr>
          <p:nvPr/>
        </p:nvSpPr>
        <p:spPr bwMode="auto">
          <a:xfrm>
            <a:off x="304721" y="25146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 SSD</a:t>
            </a:r>
          </a:p>
        </p:txBody>
      </p:sp>
      <p:sp>
        <p:nvSpPr>
          <p:cNvPr id="226" name="Line 26"/>
          <p:cNvSpPr>
            <a:spLocks noChangeShapeType="1"/>
          </p:cNvSpPr>
          <p:nvPr/>
        </p:nvSpPr>
        <p:spPr bwMode="auto">
          <a:xfrm>
            <a:off x="4875530" y="3200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35"/>
          <p:cNvSpPr>
            <a:spLocks noChangeShapeType="1"/>
          </p:cNvSpPr>
          <p:nvPr/>
        </p:nvSpPr>
        <p:spPr bwMode="auto">
          <a:xfrm>
            <a:off x="5891265" y="34290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>
            <a:off x="5405847" y="29435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</a:p>
        </p:txBody>
      </p:sp>
      <p:sp>
        <p:nvSpPr>
          <p:cNvPr id="230" name="Line 35"/>
          <p:cNvSpPr>
            <a:spLocks noChangeShapeType="1"/>
          </p:cNvSpPr>
          <p:nvPr/>
        </p:nvSpPr>
        <p:spPr bwMode="auto">
          <a:xfrm>
            <a:off x="7008574" y="28194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Line 26"/>
          <p:cNvSpPr>
            <a:spLocks noChangeShapeType="1"/>
          </p:cNvSpPr>
          <p:nvPr/>
        </p:nvSpPr>
        <p:spPr bwMode="auto">
          <a:xfrm>
            <a:off x="4875530" y="2819400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>
            <a:off x="6503610" y="29435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9" name="Line 73"/>
          <p:cNvSpPr>
            <a:spLocks noChangeShapeType="1"/>
          </p:cNvSpPr>
          <p:nvPr/>
        </p:nvSpPr>
        <p:spPr bwMode="auto">
          <a:xfrm flipH="1">
            <a:off x="9913942" y="3663469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Line 75"/>
          <p:cNvSpPr>
            <a:spLocks noChangeShapeType="1"/>
          </p:cNvSpPr>
          <p:nvPr/>
        </p:nvSpPr>
        <p:spPr bwMode="auto">
          <a:xfrm flipH="1">
            <a:off x="10139663" y="3672671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9723443" y="53568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9949163" y="53568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9692870" y="493778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54" name="AutoShape 3"/>
          <p:cNvSpPr>
            <a:spLocks noChangeArrowheads="1"/>
          </p:cNvSpPr>
          <p:nvPr/>
        </p:nvSpPr>
        <p:spPr bwMode="auto">
          <a:xfrm rot="16200000">
            <a:off x="9911063" y="493778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657600"/>
            <a:ext cx="6555858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3392364603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 descr="FG-3000D-Fro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165" y="1704247"/>
            <a:ext cx="9578869" cy="178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3000D/-DC Port Mapping</a:t>
            </a:r>
            <a:endParaRPr lang="en-US" dirty="0"/>
          </a:p>
        </p:txBody>
      </p:sp>
      <p:cxnSp>
        <p:nvCxnSpPr>
          <p:cNvPr id="98" name="Straight Connector 97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cxnSp>
        <p:nvCxnSpPr>
          <p:cNvPr id="131" name="Straight Connector 130"/>
          <p:cNvCxnSpPr/>
          <p:nvPr/>
        </p:nvCxnSpPr>
        <p:spPr bwMode="auto">
          <a:xfrm>
            <a:off x="5641557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Connector 131"/>
          <p:cNvCxnSpPr/>
          <p:nvPr/>
        </p:nvCxnSpPr>
        <p:spPr bwMode="auto">
          <a:xfrm>
            <a:off x="5743131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Straight Connector 132"/>
          <p:cNvCxnSpPr/>
          <p:nvPr/>
        </p:nvCxnSpPr>
        <p:spPr bwMode="auto">
          <a:xfrm>
            <a:off x="5844704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>
            <a:off x="5946278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7455774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7557347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136"/>
          <p:cNvCxnSpPr/>
          <p:nvPr/>
        </p:nvCxnSpPr>
        <p:spPr bwMode="auto">
          <a:xfrm>
            <a:off x="7658921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>
            <a:off x="7760495" y="4530039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9" name="Group 138"/>
          <p:cNvGrpSpPr/>
          <p:nvPr/>
        </p:nvGrpSpPr>
        <p:grpSpPr>
          <a:xfrm>
            <a:off x="5774169" y="3287890"/>
            <a:ext cx="304721" cy="1136124"/>
            <a:chOff x="6334124" y="3276600"/>
            <a:chExt cx="228600" cy="457200"/>
          </a:xfrm>
        </p:grpSpPr>
        <p:cxnSp>
          <p:nvCxnSpPr>
            <p:cNvPr id="140" name="Straight Connector 13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4" name="Group 143"/>
          <p:cNvGrpSpPr/>
          <p:nvPr/>
        </p:nvGrpSpPr>
        <p:grpSpPr>
          <a:xfrm>
            <a:off x="6187360" y="3287890"/>
            <a:ext cx="304721" cy="1136124"/>
            <a:chOff x="6334124" y="3276600"/>
            <a:chExt cx="228600" cy="457200"/>
          </a:xfrm>
        </p:grpSpPr>
        <p:cxnSp>
          <p:nvCxnSpPr>
            <p:cNvPr id="145" name="Straight Connector 14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9" name="Rectangle 148"/>
          <p:cNvSpPr/>
          <p:nvPr/>
        </p:nvSpPr>
        <p:spPr bwMode="auto">
          <a:xfrm>
            <a:off x="5410021" y="2688145"/>
            <a:ext cx="1262795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70" name="Rectangle 169"/>
          <p:cNvSpPr/>
          <p:nvPr/>
        </p:nvSpPr>
        <p:spPr bwMode="auto">
          <a:xfrm>
            <a:off x="6678475" y="2715341"/>
            <a:ext cx="1276742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>
            <a:off x="5266302" y="5150931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>
            <a:off x="7094626" y="5158177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rgbClr val="465B6D"/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93" name="Group 192"/>
          <p:cNvGrpSpPr/>
          <p:nvPr/>
        </p:nvGrpSpPr>
        <p:grpSpPr>
          <a:xfrm>
            <a:off x="6984936" y="3271227"/>
            <a:ext cx="304721" cy="1112399"/>
            <a:chOff x="6334124" y="3276600"/>
            <a:chExt cx="228600" cy="457200"/>
          </a:xfrm>
        </p:grpSpPr>
        <p:cxnSp>
          <p:nvCxnSpPr>
            <p:cNvPr id="194" name="Straight Connector 19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7" name="Straight Connector 19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8" name="Group 197"/>
          <p:cNvGrpSpPr/>
          <p:nvPr/>
        </p:nvGrpSpPr>
        <p:grpSpPr>
          <a:xfrm>
            <a:off x="7398127" y="3271227"/>
            <a:ext cx="304721" cy="1112399"/>
            <a:chOff x="6334124" y="3276600"/>
            <a:chExt cx="228600" cy="457200"/>
          </a:xfrm>
        </p:grpSpPr>
        <p:cxnSp>
          <p:nvCxnSpPr>
            <p:cNvPr id="199" name="Straight Connector 19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0" name="Straight Connector 19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Straight Connector 20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03" name="AutoShape 19"/>
          <p:cNvSpPr>
            <a:spLocks noChangeArrowheads="1"/>
          </p:cNvSpPr>
          <p:nvPr/>
        </p:nvSpPr>
        <p:spPr bwMode="auto">
          <a:xfrm>
            <a:off x="2722736" y="4116394"/>
            <a:ext cx="8051871" cy="717748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2248331545"/>
      </p:ext>
    </p:extLst>
  </p:cSld>
  <p:clrMapOvr>
    <a:masterClrMapping/>
  </p:clrMapOvr>
  <p:transition spd="slow">
    <p:wip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206464" y="1752600"/>
            <a:ext cx="11862215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3100D/-DC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00607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0218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82474" y="3251895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95063" y="2744651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099575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or DC Supply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9321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8313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47799" y="5768766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433496" y="5768766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777477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815577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532063" y="5696952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A</a:t>
            </a:r>
          </a:p>
        </p:txBody>
      </p:sp>
      <p:sp>
        <p:nvSpPr>
          <p:cNvPr id="3" name="Rectangle 2"/>
          <p:cNvSpPr/>
          <p:nvPr/>
        </p:nvSpPr>
        <p:spPr>
          <a:xfrm>
            <a:off x="2637961" y="3276600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99" name="Rectangle 67"/>
          <p:cNvSpPr>
            <a:spLocks noChangeArrowheads="1"/>
          </p:cNvSpPr>
          <p:nvPr/>
        </p:nvSpPr>
        <p:spPr bwMode="auto">
          <a:xfrm>
            <a:off x="1956025" y="5696952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Mini</a:t>
            </a:r>
            <a:br>
              <a:rPr lang="en-US" sz="900" b="1" dirty="0"/>
            </a:br>
            <a:r>
              <a:rPr lang="en-US" sz="900" b="1" dirty="0"/>
              <a:t>USB</a:t>
            </a:r>
          </a:p>
        </p:txBody>
      </p:sp>
      <p:sp>
        <p:nvSpPr>
          <p:cNvPr id="400" name="Line 57"/>
          <p:cNvSpPr>
            <a:spLocks noChangeShapeType="1"/>
          </p:cNvSpPr>
          <p:nvPr/>
        </p:nvSpPr>
        <p:spPr bwMode="auto">
          <a:xfrm flipV="1">
            <a:off x="2430039" y="43429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AutoShape 3"/>
          <p:cNvSpPr>
            <a:spLocks noChangeArrowheads="1"/>
          </p:cNvSpPr>
          <p:nvPr/>
        </p:nvSpPr>
        <p:spPr bwMode="auto">
          <a:xfrm rot="16200000">
            <a:off x="2201439" y="49271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02" name="AutoShape 79"/>
          <p:cNvSpPr>
            <a:spLocks noChangeArrowheads="1"/>
          </p:cNvSpPr>
          <p:nvPr/>
        </p:nvSpPr>
        <p:spPr bwMode="auto">
          <a:xfrm rot="5400000">
            <a:off x="2239539" y="53462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6" name="Rectangle 67"/>
          <p:cNvSpPr>
            <a:spLocks noChangeArrowheads="1"/>
          </p:cNvSpPr>
          <p:nvPr/>
        </p:nvSpPr>
        <p:spPr bwMode="auto">
          <a:xfrm>
            <a:off x="7618016" y="5696952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32x 10G </a:t>
            </a:r>
          </a:p>
          <a:p>
            <a:pPr algn="ctr" eaLnBrk="0" hangingPunct="0"/>
            <a:r>
              <a:rPr lang="en-US" sz="900" b="1" dirty="0"/>
              <a:t>SFP+/GE SFP</a:t>
            </a:r>
          </a:p>
        </p:txBody>
      </p:sp>
      <p:sp>
        <p:nvSpPr>
          <p:cNvPr id="435" name="Line 73"/>
          <p:cNvSpPr>
            <a:spLocks noChangeShapeType="1"/>
          </p:cNvSpPr>
          <p:nvPr/>
        </p:nvSpPr>
        <p:spPr bwMode="auto">
          <a:xfrm flipH="1">
            <a:off x="9040046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6" name="Line 75"/>
          <p:cNvSpPr>
            <a:spLocks noChangeShapeType="1"/>
          </p:cNvSpPr>
          <p:nvPr/>
        </p:nvSpPr>
        <p:spPr bwMode="auto">
          <a:xfrm flipH="1">
            <a:off x="9265767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AutoShape 79"/>
          <p:cNvSpPr>
            <a:spLocks noChangeArrowheads="1"/>
          </p:cNvSpPr>
          <p:nvPr/>
        </p:nvSpPr>
        <p:spPr bwMode="auto">
          <a:xfrm rot="5400000">
            <a:off x="884954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38" name="AutoShape 79"/>
          <p:cNvSpPr>
            <a:spLocks noChangeArrowheads="1"/>
          </p:cNvSpPr>
          <p:nvPr/>
        </p:nvSpPr>
        <p:spPr bwMode="auto">
          <a:xfrm rot="5400000">
            <a:off x="9075266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39" name="AutoShape 3"/>
          <p:cNvSpPr>
            <a:spLocks noChangeArrowheads="1"/>
          </p:cNvSpPr>
          <p:nvPr/>
        </p:nvSpPr>
        <p:spPr bwMode="auto">
          <a:xfrm rot="16200000">
            <a:off x="8818974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40" name="AutoShape 3"/>
          <p:cNvSpPr>
            <a:spLocks noChangeArrowheads="1"/>
          </p:cNvSpPr>
          <p:nvPr/>
        </p:nvSpPr>
        <p:spPr bwMode="auto">
          <a:xfrm rot="16200000">
            <a:off x="9037166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41" name="AutoShape 261"/>
          <p:cNvSpPr>
            <a:spLocks/>
          </p:cNvSpPr>
          <p:nvPr/>
        </p:nvSpPr>
        <p:spPr bwMode="auto">
          <a:xfrm rot="5400000">
            <a:off x="8472911" y="2549289"/>
            <a:ext cx="118531" cy="629755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4" name="Line 73"/>
          <p:cNvSpPr>
            <a:spLocks noChangeShapeType="1"/>
          </p:cNvSpPr>
          <p:nvPr/>
        </p:nvSpPr>
        <p:spPr bwMode="auto">
          <a:xfrm flipH="1">
            <a:off x="949148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5" name="Line 75"/>
          <p:cNvSpPr>
            <a:spLocks noChangeShapeType="1"/>
          </p:cNvSpPr>
          <p:nvPr/>
        </p:nvSpPr>
        <p:spPr bwMode="auto">
          <a:xfrm flipH="1">
            <a:off x="9717202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6" name="AutoShape 79"/>
          <p:cNvSpPr>
            <a:spLocks noChangeArrowheads="1"/>
          </p:cNvSpPr>
          <p:nvPr/>
        </p:nvSpPr>
        <p:spPr bwMode="auto">
          <a:xfrm rot="5400000">
            <a:off x="930098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47" name="AutoShape 79"/>
          <p:cNvSpPr>
            <a:spLocks noChangeArrowheads="1"/>
          </p:cNvSpPr>
          <p:nvPr/>
        </p:nvSpPr>
        <p:spPr bwMode="auto">
          <a:xfrm rot="5400000">
            <a:off x="952670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48" name="AutoShape 3"/>
          <p:cNvSpPr>
            <a:spLocks noChangeArrowheads="1"/>
          </p:cNvSpPr>
          <p:nvPr/>
        </p:nvSpPr>
        <p:spPr bwMode="auto">
          <a:xfrm rot="16200000">
            <a:off x="927041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49" name="AutoShape 3"/>
          <p:cNvSpPr>
            <a:spLocks noChangeArrowheads="1"/>
          </p:cNvSpPr>
          <p:nvPr/>
        </p:nvSpPr>
        <p:spPr bwMode="auto">
          <a:xfrm rot="16200000">
            <a:off x="948860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51" name="Line 73"/>
          <p:cNvSpPr>
            <a:spLocks noChangeShapeType="1"/>
          </p:cNvSpPr>
          <p:nvPr/>
        </p:nvSpPr>
        <p:spPr bwMode="auto">
          <a:xfrm flipH="1">
            <a:off x="9942921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Line 75"/>
          <p:cNvSpPr>
            <a:spLocks noChangeShapeType="1"/>
          </p:cNvSpPr>
          <p:nvPr/>
        </p:nvSpPr>
        <p:spPr bwMode="auto">
          <a:xfrm flipH="1">
            <a:off x="10168642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3" name="AutoShape 79"/>
          <p:cNvSpPr>
            <a:spLocks noChangeArrowheads="1"/>
          </p:cNvSpPr>
          <p:nvPr/>
        </p:nvSpPr>
        <p:spPr bwMode="auto">
          <a:xfrm rot="5400000">
            <a:off x="975242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54" name="AutoShape 79"/>
          <p:cNvSpPr>
            <a:spLocks noChangeArrowheads="1"/>
          </p:cNvSpPr>
          <p:nvPr/>
        </p:nvSpPr>
        <p:spPr bwMode="auto">
          <a:xfrm rot="5400000">
            <a:off x="997814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55" name="AutoShape 3"/>
          <p:cNvSpPr>
            <a:spLocks noChangeArrowheads="1"/>
          </p:cNvSpPr>
          <p:nvPr/>
        </p:nvSpPr>
        <p:spPr bwMode="auto">
          <a:xfrm rot="16200000">
            <a:off x="9721849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56" name="AutoShape 3"/>
          <p:cNvSpPr>
            <a:spLocks noChangeArrowheads="1"/>
          </p:cNvSpPr>
          <p:nvPr/>
        </p:nvSpPr>
        <p:spPr bwMode="auto">
          <a:xfrm rot="16200000">
            <a:off x="994004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58" name="Line 73"/>
          <p:cNvSpPr>
            <a:spLocks noChangeShapeType="1"/>
          </p:cNvSpPr>
          <p:nvPr/>
        </p:nvSpPr>
        <p:spPr bwMode="auto">
          <a:xfrm flipH="1">
            <a:off x="10383071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9" name="Line 75"/>
          <p:cNvSpPr>
            <a:spLocks noChangeShapeType="1"/>
          </p:cNvSpPr>
          <p:nvPr/>
        </p:nvSpPr>
        <p:spPr bwMode="auto">
          <a:xfrm flipH="1">
            <a:off x="10608791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0" name="AutoShape 79"/>
          <p:cNvSpPr>
            <a:spLocks noChangeArrowheads="1"/>
          </p:cNvSpPr>
          <p:nvPr/>
        </p:nvSpPr>
        <p:spPr bwMode="auto">
          <a:xfrm rot="5400000">
            <a:off x="1019257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61" name="AutoShape 79"/>
          <p:cNvSpPr>
            <a:spLocks noChangeArrowheads="1"/>
          </p:cNvSpPr>
          <p:nvPr/>
        </p:nvSpPr>
        <p:spPr bwMode="auto">
          <a:xfrm rot="5400000">
            <a:off x="1041829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62" name="AutoShape 3"/>
          <p:cNvSpPr>
            <a:spLocks noChangeArrowheads="1"/>
          </p:cNvSpPr>
          <p:nvPr/>
        </p:nvSpPr>
        <p:spPr bwMode="auto">
          <a:xfrm rot="16200000">
            <a:off x="10161999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63" name="AutoShape 3"/>
          <p:cNvSpPr>
            <a:spLocks noChangeArrowheads="1"/>
          </p:cNvSpPr>
          <p:nvPr/>
        </p:nvSpPr>
        <p:spPr bwMode="auto">
          <a:xfrm rot="16200000">
            <a:off x="1038019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65" name="Line 73"/>
          <p:cNvSpPr>
            <a:spLocks noChangeShapeType="1"/>
          </p:cNvSpPr>
          <p:nvPr/>
        </p:nvSpPr>
        <p:spPr bwMode="auto">
          <a:xfrm flipH="1">
            <a:off x="10823224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6" name="Line 75"/>
          <p:cNvSpPr>
            <a:spLocks noChangeShapeType="1"/>
          </p:cNvSpPr>
          <p:nvPr/>
        </p:nvSpPr>
        <p:spPr bwMode="auto">
          <a:xfrm flipH="1">
            <a:off x="11048945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7" name="AutoShape 79"/>
          <p:cNvSpPr>
            <a:spLocks noChangeArrowheads="1"/>
          </p:cNvSpPr>
          <p:nvPr/>
        </p:nvSpPr>
        <p:spPr bwMode="auto">
          <a:xfrm rot="5400000">
            <a:off x="10632725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68" name="AutoShape 79"/>
          <p:cNvSpPr>
            <a:spLocks noChangeArrowheads="1"/>
          </p:cNvSpPr>
          <p:nvPr/>
        </p:nvSpPr>
        <p:spPr bwMode="auto">
          <a:xfrm rot="5400000">
            <a:off x="10858445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69" name="AutoShape 3"/>
          <p:cNvSpPr>
            <a:spLocks noChangeArrowheads="1"/>
          </p:cNvSpPr>
          <p:nvPr/>
        </p:nvSpPr>
        <p:spPr bwMode="auto">
          <a:xfrm rot="16200000">
            <a:off x="1060215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70" name="AutoShape 3"/>
          <p:cNvSpPr>
            <a:spLocks noChangeArrowheads="1"/>
          </p:cNvSpPr>
          <p:nvPr/>
        </p:nvSpPr>
        <p:spPr bwMode="auto">
          <a:xfrm rot="16200000">
            <a:off x="1082034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72" name="Line 73"/>
          <p:cNvSpPr>
            <a:spLocks noChangeShapeType="1"/>
          </p:cNvSpPr>
          <p:nvPr/>
        </p:nvSpPr>
        <p:spPr bwMode="auto">
          <a:xfrm flipH="1">
            <a:off x="1126337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3" name="Line 75"/>
          <p:cNvSpPr>
            <a:spLocks noChangeShapeType="1"/>
          </p:cNvSpPr>
          <p:nvPr/>
        </p:nvSpPr>
        <p:spPr bwMode="auto">
          <a:xfrm flipH="1">
            <a:off x="1148909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4" name="AutoShape 79"/>
          <p:cNvSpPr>
            <a:spLocks noChangeArrowheads="1"/>
          </p:cNvSpPr>
          <p:nvPr/>
        </p:nvSpPr>
        <p:spPr bwMode="auto">
          <a:xfrm rot="5400000">
            <a:off x="1107287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75" name="AutoShape 79"/>
          <p:cNvSpPr>
            <a:spLocks noChangeArrowheads="1"/>
          </p:cNvSpPr>
          <p:nvPr/>
        </p:nvSpPr>
        <p:spPr bwMode="auto">
          <a:xfrm rot="5400000">
            <a:off x="1129859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476" name="AutoShape 3"/>
          <p:cNvSpPr>
            <a:spLocks noChangeArrowheads="1"/>
          </p:cNvSpPr>
          <p:nvPr/>
        </p:nvSpPr>
        <p:spPr bwMode="auto">
          <a:xfrm rot="16200000">
            <a:off x="1104230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477" name="AutoShape 3"/>
          <p:cNvSpPr>
            <a:spLocks noChangeArrowheads="1"/>
          </p:cNvSpPr>
          <p:nvPr/>
        </p:nvSpPr>
        <p:spPr bwMode="auto">
          <a:xfrm rot="16200000">
            <a:off x="1126049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65" name="Line 55"/>
          <p:cNvSpPr>
            <a:spLocks noChangeShapeType="1"/>
          </p:cNvSpPr>
          <p:nvPr/>
        </p:nvSpPr>
        <p:spPr bwMode="auto">
          <a:xfrm flipV="1">
            <a:off x="38597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363119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9" name="AutoShape 79"/>
          <p:cNvSpPr>
            <a:spLocks noChangeArrowheads="1"/>
          </p:cNvSpPr>
          <p:nvPr/>
        </p:nvSpPr>
        <p:spPr bwMode="auto">
          <a:xfrm rot="5400000">
            <a:off x="36692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19"/>
          <p:cNvSpPr>
            <a:spLocks noChangeArrowheads="1"/>
          </p:cNvSpPr>
          <p:nvPr/>
        </p:nvSpPr>
        <p:spPr bwMode="auto">
          <a:xfrm>
            <a:off x="277362" y="3733800"/>
            <a:ext cx="1105903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75" name="Line 29"/>
          <p:cNvSpPr>
            <a:spLocks noChangeShapeType="1"/>
          </p:cNvSpPr>
          <p:nvPr/>
        </p:nvSpPr>
        <p:spPr bwMode="auto">
          <a:xfrm>
            <a:off x="1396636" y="3429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Line 29"/>
          <p:cNvSpPr>
            <a:spLocks noChangeShapeType="1"/>
          </p:cNvSpPr>
          <p:nvPr/>
        </p:nvSpPr>
        <p:spPr bwMode="auto">
          <a:xfrm>
            <a:off x="1383714" y="3933315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Line 73"/>
          <p:cNvSpPr>
            <a:spLocks noChangeShapeType="1"/>
          </p:cNvSpPr>
          <p:nvPr/>
        </p:nvSpPr>
        <p:spPr bwMode="auto">
          <a:xfrm flipH="1">
            <a:off x="548497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75"/>
          <p:cNvSpPr>
            <a:spLocks noChangeShapeType="1"/>
          </p:cNvSpPr>
          <p:nvPr/>
        </p:nvSpPr>
        <p:spPr bwMode="auto">
          <a:xfrm flipH="1">
            <a:off x="5710693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AutoShape 79"/>
          <p:cNvSpPr>
            <a:spLocks noChangeArrowheads="1"/>
          </p:cNvSpPr>
          <p:nvPr/>
        </p:nvSpPr>
        <p:spPr bwMode="auto">
          <a:xfrm rot="5400000">
            <a:off x="529447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552019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526390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548209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196" name="Line 73"/>
          <p:cNvSpPr>
            <a:spLocks noChangeShapeType="1"/>
          </p:cNvSpPr>
          <p:nvPr/>
        </p:nvSpPr>
        <p:spPr bwMode="auto">
          <a:xfrm flipH="1">
            <a:off x="5936408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75"/>
          <p:cNvSpPr>
            <a:spLocks noChangeShapeType="1"/>
          </p:cNvSpPr>
          <p:nvPr/>
        </p:nvSpPr>
        <p:spPr bwMode="auto">
          <a:xfrm flipH="1">
            <a:off x="616212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574590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97162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5715336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02" name="AutoShape 3"/>
          <p:cNvSpPr>
            <a:spLocks noChangeArrowheads="1"/>
          </p:cNvSpPr>
          <p:nvPr/>
        </p:nvSpPr>
        <p:spPr bwMode="auto">
          <a:xfrm rot="16200000">
            <a:off x="593352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04" name="Line 73"/>
          <p:cNvSpPr>
            <a:spLocks noChangeShapeType="1"/>
          </p:cNvSpPr>
          <p:nvPr/>
        </p:nvSpPr>
        <p:spPr bwMode="auto">
          <a:xfrm flipH="1">
            <a:off x="638784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Line 75"/>
          <p:cNvSpPr>
            <a:spLocks noChangeShapeType="1"/>
          </p:cNvSpPr>
          <p:nvPr/>
        </p:nvSpPr>
        <p:spPr bwMode="auto">
          <a:xfrm flipH="1">
            <a:off x="661356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AutoShape 79"/>
          <p:cNvSpPr>
            <a:spLocks noChangeArrowheads="1"/>
          </p:cNvSpPr>
          <p:nvPr/>
        </p:nvSpPr>
        <p:spPr bwMode="auto">
          <a:xfrm rot="5400000">
            <a:off x="619734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642306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616677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638496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4" name="Line 73"/>
          <p:cNvSpPr>
            <a:spLocks noChangeShapeType="1"/>
          </p:cNvSpPr>
          <p:nvPr/>
        </p:nvSpPr>
        <p:spPr bwMode="auto">
          <a:xfrm flipH="1">
            <a:off x="682799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Line 75"/>
          <p:cNvSpPr>
            <a:spLocks noChangeShapeType="1"/>
          </p:cNvSpPr>
          <p:nvPr/>
        </p:nvSpPr>
        <p:spPr bwMode="auto">
          <a:xfrm flipH="1">
            <a:off x="705371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663749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686321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660692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6825117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21" name="Line 73"/>
          <p:cNvSpPr>
            <a:spLocks noChangeShapeType="1"/>
          </p:cNvSpPr>
          <p:nvPr/>
        </p:nvSpPr>
        <p:spPr bwMode="auto">
          <a:xfrm flipH="1">
            <a:off x="7268150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Line 75"/>
          <p:cNvSpPr>
            <a:spLocks noChangeShapeType="1"/>
          </p:cNvSpPr>
          <p:nvPr/>
        </p:nvSpPr>
        <p:spPr bwMode="auto">
          <a:xfrm flipH="1">
            <a:off x="7493871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707765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730337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704707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726527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32" name="Line 73"/>
          <p:cNvSpPr>
            <a:spLocks noChangeShapeType="1"/>
          </p:cNvSpPr>
          <p:nvPr/>
        </p:nvSpPr>
        <p:spPr bwMode="auto">
          <a:xfrm flipH="1">
            <a:off x="7708303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Line 75"/>
          <p:cNvSpPr>
            <a:spLocks noChangeShapeType="1"/>
          </p:cNvSpPr>
          <p:nvPr/>
        </p:nvSpPr>
        <p:spPr bwMode="auto">
          <a:xfrm flipH="1">
            <a:off x="7934024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7517804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7743524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8" name="AutoShape 3"/>
          <p:cNvSpPr>
            <a:spLocks noChangeArrowheads="1"/>
          </p:cNvSpPr>
          <p:nvPr/>
        </p:nvSpPr>
        <p:spPr bwMode="auto">
          <a:xfrm rot="16200000">
            <a:off x="748723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7705424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41" name="Line 64"/>
          <p:cNvSpPr>
            <a:spLocks noChangeShapeType="1"/>
          </p:cNvSpPr>
          <p:nvPr/>
        </p:nvSpPr>
        <p:spPr bwMode="auto">
          <a:xfrm>
            <a:off x="2108317" y="2089356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Line 64"/>
          <p:cNvSpPr>
            <a:spLocks noChangeShapeType="1"/>
          </p:cNvSpPr>
          <p:nvPr/>
        </p:nvSpPr>
        <p:spPr bwMode="auto">
          <a:xfrm>
            <a:off x="2885406" y="2110177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>
            <a:off x="1871646" y="1860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>
            <a:off x="1770072" y="17841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>
            <a:off x="2690362" y="18707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>
            <a:off x="2588788" y="17945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18281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954212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99231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02" name="Group 272"/>
          <p:cNvGrpSpPr/>
          <p:nvPr/>
        </p:nvGrpSpPr>
        <p:grpSpPr>
          <a:xfrm>
            <a:off x="1722903" y="2364988"/>
            <a:ext cx="3152627" cy="2144131"/>
            <a:chOff x="4573726" y="1601197"/>
            <a:chExt cx="2365086" cy="2144131"/>
          </a:xfrm>
          <a:solidFill>
            <a:schemeClr val="bg2">
              <a:lumMod val="25000"/>
            </a:schemeClr>
          </a:solidFill>
        </p:grpSpPr>
        <p:sp>
          <p:nvSpPr>
            <p:cNvPr id="253" name="Rounded Rectangle 252"/>
            <p:cNvSpPr/>
            <p:nvPr/>
          </p:nvSpPr>
          <p:spPr bwMode="auto">
            <a:xfrm>
              <a:off x="4573726" y="1601197"/>
              <a:ext cx="2365086" cy="2144131"/>
            </a:xfrm>
            <a:prstGeom prst="roundRect">
              <a:avLst>
                <a:gd name="adj" fmla="val 8512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5" name="Rounded Rectangle 254"/>
            <p:cNvSpPr/>
            <p:nvPr/>
          </p:nvSpPr>
          <p:spPr bwMode="auto">
            <a:xfrm>
              <a:off x="4702562" y="1679980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10C, 20T</a:t>
              </a:r>
            </a:p>
          </p:txBody>
        </p:sp>
        <p:sp>
          <p:nvSpPr>
            <p:cNvPr id="260" name="Rounded Rectangle 259"/>
            <p:cNvSpPr/>
            <p:nvPr/>
          </p:nvSpPr>
          <p:spPr bwMode="auto">
            <a:xfrm>
              <a:off x="4689314" y="2715797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10C, 20T</a:t>
              </a:r>
            </a:p>
          </p:txBody>
        </p:sp>
      </p:grpSp>
      <p:sp>
        <p:nvSpPr>
          <p:cNvPr id="207" name="AutoShape 19"/>
          <p:cNvSpPr>
            <a:spLocks noChangeArrowheads="1"/>
          </p:cNvSpPr>
          <p:nvPr/>
        </p:nvSpPr>
        <p:spPr bwMode="auto">
          <a:xfrm>
            <a:off x="304721" y="25146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 SSD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8287915" y="4640998"/>
            <a:ext cx="406294" cy="45140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21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26" name="Line 26"/>
          <p:cNvSpPr>
            <a:spLocks noChangeShapeType="1"/>
          </p:cNvSpPr>
          <p:nvPr/>
        </p:nvSpPr>
        <p:spPr bwMode="auto">
          <a:xfrm>
            <a:off x="4875530" y="3200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35"/>
          <p:cNvSpPr>
            <a:spLocks noChangeShapeType="1"/>
          </p:cNvSpPr>
          <p:nvPr/>
        </p:nvSpPr>
        <p:spPr bwMode="auto">
          <a:xfrm>
            <a:off x="5891265" y="34290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>
            <a:off x="5405847" y="29435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</a:p>
        </p:txBody>
      </p:sp>
      <p:sp>
        <p:nvSpPr>
          <p:cNvPr id="230" name="Line 35"/>
          <p:cNvSpPr>
            <a:spLocks noChangeShapeType="1"/>
          </p:cNvSpPr>
          <p:nvPr/>
        </p:nvSpPr>
        <p:spPr bwMode="auto">
          <a:xfrm>
            <a:off x="7008574" y="28194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Line 26"/>
          <p:cNvSpPr>
            <a:spLocks noChangeShapeType="1"/>
          </p:cNvSpPr>
          <p:nvPr/>
        </p:nvSpPr>
        <p:spPr bwMode="auto">
          <a:xfrm>
            <a:off x="4875530" y="2819400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>
            <a:off x="6503610" y="29435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657600"/>
            <a:ext cx="6555858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364782278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 descr="FG-3100D-Fro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166" y="1704247"/>
            <a:ext cx="9596683" cy="178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3100D/-DC Port Mapping</a:t>
            </a:r>
          </a:p>
        </p:txBody>
      </p:sp>
      <p:cxnSp>
        <p:nvCxnSpPr>
          <p:cNvPr id="98" name="Straight Connector 97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cxnSp>
        <p:nvCxnSpPr>
          <p:cNvPr id="131" name="Straight Connector 130"/>
          <p:cNvCxnSpPr/>
          <p:nvPr/>
        </p:nvCxnSpPr>
        <p:spPr bwMode="auto">
          <a:xfrm>
            <a:off x="636809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Connector 131"/>
          <p:cNvCxnSpPr/>
          <p:nvPr/>
        </p:nvCxnSpPr>
        <p:spPr bwMode="auto">
          <a:xfrm>
            <a:off x="6469668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Straight Connector 132"/>
          <p:cNvCxnSpPr/>
          <p:nvPr/>
        </p:nvCxnSpPr>
        <p:spPr bwMode="auto">
          <a:xfrm>
            <a:off x="6571242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>
            <a:off x="667281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8182311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828388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136"/>
          <p:cNvCxnSpPr/>
          <p:nvPr/>
        </p:nvCxnSpPr>
        <p:spPr bwMode="auto">
          <a:xfrm>
            <a:off x="8385458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>
            <a:off x="8487032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9" name="Group 138"/>
          <p:cNvGrpSpPr/>
          <p:nvPr/>
        </p:nvGrpSpPr>
        <p:grpSpPr>
          <a:xfrm>
            <a:off x="5774169" y="3287890"/>
            <a:ext cx="304721" cy="1136124"/>
            <a:chOff x="6334124" y="3276600"/>
            <a:chExt cx="228600" cy="457200"/>
          </a:xfrm>
        </p:grpSpPr>
        <p:cxnSp>
          <p:nvCxnSpPr>
            <p:cNvPr id="140" name="Straight Connector 13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4" name="Group 143"/>
          <p:cNvGrpSpPr/>
          <p:nvPr/>
        </p:nvGrpSpPr>
        <p:grpSpPr>
          <a:xfrm>
            <a:off x="6187360" y="3287890"/>
            <a:ext cx="304721" cy="1136124"/>
            <a:chOff x="6334124" y="3276600"/>
            <a:chExt cx="228600" cy="457200"/>
          </a:xfrm>
        </p:grpSpPr>
        <p:cxnSp>
          <p:nvCxnSpPr>
            <p:cNvPr id="145" name="Straight Connector 14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9" name="Rectangle 148"/>
          <p:cNvSpPr/>
          <p:nvPr/>
        </p:nvSpPr>
        <p:spPr bwMode="auto">
          <a:xfrm>
            <a:off x="5410021" y="2688145"/>
            <a:ext cx="2542528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70" name="Rectangle 169"/>
          <p:cNvSpPr/>
          <p:nvPr/>
        </p:nvSpPr>
        <p:spPr bwMode="auto">
          <a:xfrm>
            <a:off x="8037852" y="2715341"/>
            <a:ext cx="2539304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>
            <a:off x="5992839" y="5131704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>
            <a:off x="7821163" y="5138949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rgbClr val="465B6D"/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9742937" y="3285341"/>
            <a:ext cx="304721" cy="1136124"/>
            <a:chOff x="6334124" y="3276600"/>
            <a:chExt cx="228600" cy="457200"/>
          </a:xfrm>
        </p:grpSpPr>
        <p:cxnSp>
          <p:nvCxnSpPr>
            <p:cNvPr id="174" name="Straight Connector 17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6" name="Straight Connector 17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8" name="Group 177"/>
          <p:cNvGrpSpPr/>
          <p:nvPr/>
        </p:nvGrpSpPr>
        <p:grpSpPr>
          <a:xfrm>
            <a:off x="10156128" y="3285341"/>
            <a:ext cx="304721" cy="1136124"/>
            <a:chOff x="6334124" y="3276600"/>
            <a:chExt cx="228600" cy="457200"/>
          </a:xfrm>
        </p:grpSpPr>
        <p:cxnSp>
          <p:nvCxnSpPr>
            <p:cNvPr id="179" name="Straight Connector 17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3" name="Group 182"/>
          <p:cNvGrpSpPr/>
          <p:nvPr/>
        </p:nvGrpSpPr>
        <p:grpSpPr>
          <a:xfrm>
            <a:off x="8406966" y="3271227"/>
            <a:ext cx="304721" cy="1112399"/>
            <a:chOff x="6334124" y="3276600"/>
            <a:chExt cx="228600" cy="457200"/>
          </a:xfrm>
        </p:grpSpPr>
        <p:cxnSp>
          <p:nvCxnSpPr>
            <p:cNvPr id="184" name="Straight Connector 18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7" name="Straight Connector 18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8" name="Group 187"/>
          <p:cNvGrpSpPr/>
          <p:nvPr/>
        </p:nvGrpSpPr>
        <p:grpSpPr>
          <a:xfrm>
            <a:off x="8798312" y="3271227"/>
            <a:ext cx="304721" cy="1112399"/>
            <a:chOff x="6334124" y="3276600"/>
            <a:chExt cx="228600" cy="457200"/>
          </a:xfrm>
        </p:grpSpPr>
        <p:cxnSp>
          <p:nvCxnSpPr>
            <p:cNvPr id="189" name="Straight Connector 18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1" name="Straight Connector 19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3" name="Group 192"/>
          <p:cNvGrpSpPr/>
          <p:nvPr/>
        </p:nvGrpSpPr>
        <p:grpSpPr>
          <a:xfrm>
            <a:off x="6984936" y="3271227"/>
            <a:ext cx="304721" cy="1112399"/>
            <a:chOff x="6334124" y="3276600"/>
            <a:chExt cx="228600" cy="457200"/>
          </a:xfrm>
        </p:grpSpPr>
        <p:cxnSp>
          <p:nvCxnSpPr>
            <p:cNvPr id="194" name="Straight Connector 19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7" name="Straight Connector 19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8" name="Group 197"/>
          <p:cNvGrpSpPr/>
          <p:nvPr/>
        </p:nvGrpSpPr>
        <p:grpSpPr>
          <a:xfrm>
            <a:off x="7398127" y="3271227"/>
            <a:ext cx="304721" cy="1112399"/>
            <a:chOff x="6334124" y="3276600"/>
            <a:chExt cx="228600" cy="457200"/>
          </a:xfrm>
        </p:grpSpPr>
        <p:cxnSp>
          <p:nvCxnSpPr>
            <p:cNvPr id="199" name="Straight Connector 19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0" name="Straight Connector 19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Straight Connector 20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03" name="AutoShape 19"/>
          <p:cNvSpPr>
            <a:spLocks noChangeArrowheads="1"/>
          </p:cNvSpPr>
          <p:nvPr/>
        </p:nvSpPr>
        <p:spPr bwMode="auto">
          <a:xfrm>
            <a:off x="2722736" y="4116394"/>
            <a:ext cx="8051871" cy="717748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3299409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495" y="3102100"/>
            <a:ext cx="3053477" cy="3054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SoC3 Comparison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0124732"/>
              </p:ext>
            </p:extLst>
          </p:nvPr>
        </p:nvGraphicFramePr>
        <p:xfrm>
          <a:off x="609442" y="1274700"/>
          <a:ext cx="6663725" cy="4881673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654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4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4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18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SoC2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SoC3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9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Chip Technology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55 nm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40 nm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9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Processor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ARM v5 Dual @ 800MHz</a:t>
                      </a: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ARM v7 -Cortex</a:t>
                      </a:r>
                      <a:r>
                        <a:rPr lang="en-US" sz="1600" baseline="0" dirty="0"/>
                        <a:t> Quad @ 1GHz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9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Memory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DDR3 x32 @1333MHz</a:t>
                      </a: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DDR3 x32 @1600MHz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9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Physical Interface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RGMII x4</a:t>
                      </a: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QSGMII x2 + RGMII x2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968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Fortinet IPs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NP4Lite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NP6Lite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968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CP8Lite</a:t>
                      </a: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CP9Lite</a:t>
                      </a:r>
                      <a:endParaRPr lang="en-US" sz="16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 bwMode="invGray">
          <a:xfrm>
            <a:off x="10190613" y="3462413"/>
            <a:ext cx="1511561" cy="1511955"/>
          </a:xfrm>
          <a:prstGeom prst="ellipse">
            <a:avLst/>
          </a:prstGeom>
          <a:solidFill>
            <a:schemeClr val="accent6"/>
          </a:solidFill>
          <a:ln w="19050" cmpd="sng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wrap="square" lIns="0" tIns="60949" rIns="0" bIns="60949" rtlCol="0" anchor="ctr"/>
          <a:lstStyle/>
          <a:p>
            <a:pPr algn="ctr" defTabSz="457092"/>
            <a:r>
              <a:rPr lang="en-US" sz="2100" b="1" i="1" dirty="0">
                <a:solidFill>
                  <a:schemeClr val="bg1"/>
                </a:solidFill>
              </a:rPr>
              <a:t>&gt; 2x </a:t>
            </a:r>
            <a:r>
              <a:rPr lang="en-US" sz="1600" b="1" i="1" dirty="0">
                <a:solidFill>
                  <a:schemeClr val="bg1"/>
                </a:solidFill>
              </a:rPr>
              <a:t>Computing Power</a:t>
            </a:r>
          </a:p>
        </p:txBody>
      </p:sp>
    </p:spTree>
    <p:extLst>
      <p:ext uri="{BB962C8B-B14F-4D97-AF65-F5344CB8AC3E}">
        <p14:creationId xmlns:p14="http://schemas.microsoft.com/office/powerpoint/2010/main" val="3504609482"/>
      </p:ext>
    </p:extLst>
  </p:cSld>
  <p:clrMapOvr>
    <a:masterClrMapping/>
  </p:clrMapOvr>
  <p:transition spd="slow">
    <p:wip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206464" y="1752600"/>
            <a:ext cx="11862215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3200D/-DC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00607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0218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82474" y="3251895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95063" y="2744651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1937775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709175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86157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4171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099575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or DC Supply</a:t>
            </a:r>
          </a:p>
        </p:txBody>
      </p:sp>
      <p:sp>
        <p:nvSpPr>
          <p:cNvPr id="3" name="Rectangle 2"/>
          <p:cNvSpPr/>
          <p:nvPr/>
        </p:nvSpPr>
        <p:spPr>
          <a:xfrm>
            <a:off x="2637961" y="3276600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400" name="Line 57"/>
          <p:cNvSpPr>
            <a:spLocks noChangeShapeType="1"/>
          </p:cNvSpPr>
          <p:nvPr/>
        </p:nvSpPr>
        <p:spPr bwMode="auto">
          <a:xfrm flipV="1">
            <a:off x="2430039" y="43429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AutoShape 19"/>
          <p:cNvSpPr>
            <a:spLocks noChangeArrowheads="1"/>
          </p:cNvSpPr>
          <p:nvPr/>
        </p:nvSpPr>
        <p:spPr bwMode="auto">
          <a:xfrm>
            <a:off x="277362" y="3733800"/>
            <a:ext cx="1105903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75" name="Line 29"/>
          <p:cNvSpPr>
            <a:spLocks noChangeShapeType="1"/>
          </p:cNvSpPr>
          <p:nvPr/>
        </p:nvSpPr>
        <p:spPr bwMode="auto">
          <a:xfrm>
            <a:off x="1396636" y="3429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Line 29"/>
          <p:cNvSpPr>
            <a:spLocks noChangeShapeType="1"/>
          </p:cNvSpPr>
          <p:nvPr/>
        </p:nvSpPr>
        <p:spPr bwMode="auto">
          <a:xfrm>
            <a:off x="1383714" y="3933315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64"/>
          <p:cNvSpPr>
            <a:spLocks noChangeShapeType="1"/>
          </p:cNvSpPr>
          <p:nvPr/>
        </p:nvSpPr>
        <p:spPr bwMode="auto">
          <a:xfrm>
            <a:off x="2108317" y="2089356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Line 64"/>
          <p:cNvSpPr>
            <a:spLocks noChangeShapeType="1"/>
          </p:cNvSpPr>
          <p:nvPr/>
        </p:nvSpPr>
        <p:spPr bwMode="auto">
          <a:xfrm>
            <a:off x="2885406" y="2110177"/>
            <a:ext cx="8702" cy="462107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>
            <a:off x="1871646" y="1860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>
            <a:off x="1770072" y="17841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>
            <a:off x="2690362" y="18707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>
            <a:off x="2588788" y="17945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74" name="AutoShape 19"/>
          <p:cNvSpPr>
            <a:spLocks noChangeArrowheads="1"/>
          </p:cNvSpPr>
          <p:nvPr/>
        </p:nvSpPr>
        <p:spPr bwMode="auto">
          <a:xfrm>
            <a:off x="406294" y="25908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6" name="Line 26"/>
          <p:cNvSpPr>
            <a:spLocks noChangeShapeType="1"/>
          </p:cNvSpPr>
          <p:nvPr/>
        </p:nvSpPr>
        <p:spPr bwMode="auto">
          <a:xfrm>
            <a:off x="4875530" y="3200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35"/>
          <p:cNvSpPr>
            <a:spLocks noChangeShapeType="1"/>
          </p:cNvSpPr>
          <p:nvPr/>
        </p:nvSpPr>
        <p:spPr bwMode="auto">
          <a:xfrm>
            <a:off x="5891265" y="34290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>
            <a:off x="5405847" y="29435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</a:p>
        </p:txBody>
      </p:sp>
      <p:sp>
        <p:nvSpPr>
          <p:cNvPr id="230" name="Line 35"/>
          <p:cNvSpPr>
            <a:spLocks noChangeShapeType="1"/>
          </p:cNvSpPr>
          <p:nvPr/>
        </p:nvSpPr>
        <p:spPr bwMode="auto">
          <a:xfrm>
            <a:off x="7008574" y="28194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Line 26"/>
          <p:cNvSpPr>
            <a:spLocks noChangeShapeType="1"/>
          </p:cNvSpPr>
          <p:nvPr/>
        </p:nvSpPr>
        <p:spPr bwMode="auto">
          <a:xfrm>
            <a:off x="4875530" y="2819400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>
            <a:off x="6503610" y="29435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8" name="Line 57"/>
          <p:cNvSpPr>
            <a:spLocks noChangeShapeType="1"/>
          </p:cNvSpPr>
          <p:nvPr/>
        </p:nvSpPr>
        <p:spPr bwMode="auto">
          <a:xfrm flipV="1">
            <a:off x="200607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Line 57"/>
          <p:cNvSpPr>
            <a:spLocks noChangeShapeType="1"/>
          </p:cNvSpPr>
          <p:nvPr/>
        </p:nvSpPr>
        <p:spPr bwMode="auto">
          <a:xfrm flipV="1">
            <a:off x="30218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279321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28313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2547799" y="5768766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>
            <a:off x="3433496" y="5768766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154" name="AutoShape 3"/>
          <p:cNvSpPr>
            <a:spLocks noChangeArrowheads="1"/>
          </p:cNvSpPr>
          <p:nvPr/>
        </p:nvSpPr>
        <p:spPr bwMode="auto">
          <a:xfrm rot="16200000">
            <a:off x="1777477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1815577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6" name="Line 57"/>
          <p:cNvSpPr>
            <a:spLocks noChangeShapeType="1"/>
          </p:cNvSpPr>
          <p:nvPr/>
        </p:nvSpPr>
        <p:spPr bwMode="auto">
          <a:xfrm flipV="1">
            <a:off x="2430039" y="43429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2201439" y="49271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58" name="AutoShape 79"/>
          <p:cNvSpPr>
            <a:spLocks noChangeArrowheads="1"/>
          </p:cNvSpPr>
          <p:nvPr/>
        </p:nvSpPr>
        <p:spPr bwMode="auto">
          <a:xfrm rot="5400000">
            <a:off x="2239539" y="53462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9" name="Line 73"/>
          <p:cNvSpPr>
            <a:spLocks noChangeShapeType="1"/>
          </p:cNvSpPr>
          <p:nvPr/>
        </p:nvSpPr>
        <p:spPr bwMode="auto">
          <a:xfrm flipH="1">
            <a:off x="9040046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Line 75"/>
          <p:cNvSpPr>
            <a:spLocks noChangeShapeType="1"/>
          </p:cNvSpPr>
          <p:nvPr/>
        </p:nvSpPr>
        <p:spPr bwMode="auto">
          <a:xfrm flipH="1">
            <a:off x="9265767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884954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9075266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8818974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9037166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46" name="AutoShape 261"/>
          <p:cNvSpPr>
            <a:spLocks/>
          </p:cNvSpPr>
          <p:nvPr/>
        </p:nvSpPr>
        <p:spPr bwMode="auto">
          <a:xfrm rot="5400000">
            <a:off x="8472911" y="2549289"/>
            <a:ext cx="118531" cy="629755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Line 73"/>
          <p:cNvSpPr>
            <a:spLocks noChangeShapeType="1"/>
          </p:cNvSpPr>
          <p:nvPr/>
        </p:nvSpPr>
        <p:spPr bwMode="auto">
          <a:xfrm flipH="1">
            <a:off x="949148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Line 75"/>
          <p:cNvSpPr>
            <a:spLocks noChangeShapeType="1"/>
          </p:cNvSpPr>
          <p:nvPr/>
        </p:nvSpPr>
        <p:spPr bwMode="auto">
          <a:xfrm flipH="1">
            <a:off x="9717202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AutoShape 79"/>
          <p:cNvSpPr>
            <a:spLocks noChangeArrowheads="1"/>
          </p:cNvSpPr>
          <p:nvPr/>
        </p:nvSpPr>
        <p:spPr bwMode="auto">
          <a:xfrm rot="5400000">
            <a:off x="930098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952670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7" name="AutoShape 3"/>
          <p:cNvSpPr>
            <a:spLocks noChangeArrowheads="1"/>
          </p:cNvSpPr>
          <p:nvPr/>
        </p:nvSpPr>
        <p:spPr bwMode="auto">
          <a:xfrm rot="16200000">
            <a:off x="927041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58" name="AutoShape 3"/>
          <p:cNvSpPr>
            <a:spLocks noChangeArrowheads="1"/>
          </p:cNvSpPr>
          <p:nvPr/>
        </p:nvSpPr>
        <p:spPr bwMode="auto">
          <a:xfrm rot="16200000">
            <a:off x="948860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59" name="Line 73"/>
          <p:cNvSpPr>
            <a:spLocks noChangeShapeType="1"/>
          </p:cNvSpPr>
          <p:nvPr/>
        </p:nvSpPr>
        <p:spPr bwMode="auto">
          <a:xfrm flipH="1">
            <a:off x="9942921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75"/>
          <p:cNvSpPr>
            <a:spLocks noChangeShapeType="1"/>
          </p:cNvSpPr>
          <p:nvPr/>
        </p:nvSpPr>
        <p:spPr bwMode="auto">
          <a:xfrm flipH="1">
            <a:off x="10168642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AutoShape 79"/>
          <p:cNvSpPr>
            <a:spLocks noChangeArrowheads="1"/>
          </p:cNvSpPr>
          <p:nvPr/>
        </p:nvSpPr>
        <p:spPr bwMode="auto">
          <a:xfrm rot="5400000">
            <a:off x="975242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3" name="AutoShape 79"/>
          <p:cNvSpPr>
            <a:spLocks noChangeArrowheads="1"/>
          </p:cNvSpPr>
          <p:nvPr/>
        </p:nvSpPr>
        <p:spPr bwMode="auto">
          <a:xfrm rot="5400000">
            <a:off x="997814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9721849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65" name="AutoShape 3"/>
          <p:cNvSpPr>
            <a:spLocks noChangeArrowheads="1"/>
          </p:cNvSpPr>
          <p:nvPr/>
        </p:nvSpPr>
        <p:spPr bwMode="auto">
          <a:xfrm rot="16200000">
            <a:off x="994004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66" name="Line 73"/>
          <p:cNvSpPr>
            <a:spLocks noChangeShapeType="1"/>
          </p:cNvSpPr>
          <p:nvPr/>
        </p:nvSpPr>
        <p:spPr bwMode="auto">
          <a:xfrm flipH="1">
            <a:off x="10383071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Line 75"/>
          <p:cNvSpPr>
            <a:spLocks noChangeShapeType="1"/>
          </p:cNvSpPr>
          <p:nvPr/>
        </p:nvSpPr>
        <p:spPr bwMode="auto">
          <a:xfrm flipH="1">
            <a:off x="10608791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AutoShape 79"/>
          <p:cNvSpPr>
            <a:spLocks noChangeArrowheads="1"/>
          </p:cNvSpPr>
          <p:nvPr/>
        </p:nvSpPr>
        <p:spPr bwMode="auto">
          <a:xfrm rot="5400000">
            <a:off x="1019257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9" name="AutoShape 79"/>
          <p:cNvSpPr>
            <a:spLocks noChangeArrowheads="1"/>
          </p:cNvSpPr>
          <p:nvPr/>
        </p:nvSpPr>
        <p:spPr bwMode="auto">
          <a:xfrm rot="5400000">
            <a:off x="1041829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10161999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1038019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72" name="Line 73"/>
          <p:cNvSpPr>
            <a:spLocks noChangeShapeType="1"/>
          </p:cNvSpPr>
          <p:nvPr/>
        </p:nvSpPr>
        <p:spPr bwMode="auto">
          <a:xfrm flipH="1">
            <a:off x="10823224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Line 75"/>
          <p:cNvSpPr>
            <a:spLocks noChangeShapeType="1"/>
          </p:cNvSpPr>
          <p:nvPr/>
        </p:nvSpPr>
        <p:spPr bwMode="auto">
          <a:xfrm flipH="1">
            <a:off x="11048945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AutoShape 79"/>
          <p:cNvSpPr>
            <a:spLocks noChangeArrowheads="1"/>
          </p:cNvSpPr>
          <p:nvPr/>
        </p:nvSpPr>
        <p:spPr bwMode="auto">
          <a:xfrm rot="5400000">
            <a:off x="10632725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5" name="AutoShape 79"/>
          <p:cNvSpPr>
            <a:spLocks noChangeArrowheads="1"/>
          </p:cNvSpPr>
          <p:nvPr/>
        </p:nvSpPr>
        <p:spPr bwMode="auto">
          <a:xfrm rot="5400000">
            <a:off x="10858445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1060215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1082034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78" name="Line 73"/>
          <p:cNvSpPr>
            <a:spLocks noChangeShapeType="1"/>
          </p:cNvSpPr>
          <p:nvPr/>
        </p:nvSpPr>
        <p:spPr bwMode="auto">
          <a:xfrm flipH="1">
            <a:off x="1126337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Line 75"/>
          <p:cNvSpPr>
            <a:spLocks noChangeShapeType="1"/>
          </p:cNvSpPr>
          <p:nvPr/>
        </p:nvSpPr>
        <p:spPr bwMode="auto">
          <a:xfrm flipH="1">
            <a:off x="1148909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AutoShape 79"/>
          <p:cNvSpPr>
            <a:spLocks noChangeArrowheads="1"/>
          </p:cNvSpPr>
          <p:nvPr/>
        </p:nvSpPr>
        <p:spPr bwMode="auto">
          <a:xfrm rot="5400000">
            <a:off x="1107287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81" name="AutoShape 79"/>
          <p:cNvSpPr>
            <a:spLocks noChangeArrowheads="1"/>
          </p:cNvSpPr>
          <p:nvPr/>
        </p:nvSpPr>
        <p:spPr bwMode="auto">
          <a:xfrm rot="5400000">
            <a:off x="1129859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82" name="AutoShape 3"/>
          <p:cNvSpPr>
            <a:spLocks noChangeArrowheads="1"/>
          </p:cNvSpPr>
          <p:nvPr/>
        </p:nvSpPr>
        <p:spPr bwMode="auto">
          <a:xfrm rot="16200000">
            <a:off x="1104230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83" name="AutoShape 3"/>
          <p:cNvSpPr>
            <a:spLocks noChangeArrowheads="1"/>
          </p:cNvSpPr>
          <p:nvPr/>
        </p:nvSpPr>
        <p:spPr bwMode="auto">
          <a:xfrm rot="16200000">
            <a:off x="1126049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84" name="Line 55"/>
          <p:cNvSpPr>
            <a:spLocks noChangeShapeType="1"/>
          </p:cNvSpPr>
          <p:nvPr/>
        </p:nvSpPr>
        <p:spPr bwMode="auto">
          <a:xfrm flipV="1">
            <a:off x="38597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AutoShape 3"/>
          <p:cNvSpPr>
            <a:spLocks noChangeArrowheads="1"/>
          </p:cNvSpPr>
          <p:nvPr/>
        </p:nvSpPr>
        <p:spPr bwMode="auto">
          <a:xfrm rot="16200000">
            <a:off x="363119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86" name="AutoShape 79"/>
          <p:cNvSpPr>
            <a:spLocks noChangeArrowheads="1"/>
          </p:cNvSpPr>
          <p:nvPr/>
        </p:nvSpPr>
        <p:spPr bwMode="auto">
          <a:xfrm rot="5400000">
            <a:off x="36692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7" name="Line 73"/>
          <p:cNvSpPr>
            <a:spLocks noChangeShapeType="1"/>
          </p:cNvSpPr>
          <p:nvPr/>
        </p:nvSpPr>
        <p:spPr bwMode="auto">
          <a:xfrm flipH="1">
            <a:off x="5484972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8" name="Line 75"/>
          <p:cNvSpPr>
            <a:spLocks noChangeShapeType="1"/>
          </p:cNvSpPr>
          <p:nvPr/>
        </p:nvSpPr>
        <p:spPr bwMode="auto">
          <a:xfrm flipH="1">
            <a:off x="5710693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AutoShape 79"/>
          <p:cNvSpPr>
            <a:spLocks noChangeArrowheads="1"/>
          </p:cNvSpPr>
          <p:nvPr/>
        </p:nvSpPr>
        <p:spPr bwMode="auto">
          <a:xfrm rot="5400000">
            <a:off x="5294473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0" name="AutoShape 79"/>
          <p:cNvSpPr>
            <a:spLocks noChangeArrowheads="1"/>
          </p:cNvSpPr>
          <p:nvPr/>
        </p:nvSpPr>
        <p:spPr bwMode="auto">
          <a:xfrm rot="5400000">
            <a:off x="5520192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1" name="AutoShape 3"/>
          <p:cNvSpPr>
            <a:spLocks noChangeArrowheads="1"/>
          </p:cNvSpPr>
          <p:nvPr/>
        </p:nvSpPr>
        <p:spPr bwMode="auto">
          <a:xfrm rot="16200000">
            <a:off x="5263900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92" name="AutoShape 3"/>
          <p:cNvSpPr>
            <a:spLocks noChangeArrowheads="1"/>
          </p:cNvSpPr>
          <p:nvPr/>
        </p:nvSpPr>
        <p:spPr bwMode="auto">
          <a:xfrm rot="16200000">
            <a:off x="5482092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93" name="Line 73"/>
          <p:cNvSpPr>
            <a:spLocks noChangeShapeType="1"/>
          </p:cNvSpPr>
          <p:nvPr/>
        </p:nvSpPr>
        <p:spPr bwMode="auto">
          <a:xfrm flipH="1">
            <a:off x="5936408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4" name="Line 75"/>
          <p:cNvSpPr>
            <a:spLocks noChangeShapeType="1"/>
          </p:cNvSpPr>
          <p:nvPr/>
        </p:nvSpPr>
        <p:spPr bwMode="auto">
          <a:xfrm flipH="1">
            <a:off x="616212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5" name="AutoShape 79"/>
          <p:cNvSpPr>
            <a:spLocks noChangeArrowheads="1"/>
          </p:cNvSpPr>
          <p:nvPr/>
        </p:nvSpPr>
        <p:spPr bwMode="auto">
          <a:xfrm rot="5400000">
            <a:off x="574590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6" name="AutoShape 79"/>
          <p:cNvSpPr>
            <a:spLocks noChangeArrowheads="1"/>
          </p:cNvSpPr>
          <p:nvPr/>
        </p:nvSpPr>
        <p:spPr bwMode="auto">
          <a:xfrm rot="5400000">
            <a:off x="597162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7" name="AutoShape 3"/>
          <p:cNvSpPr>
            <a:spLocks noChangeArrowheads="1"/>
          </p:cNvSpPr>
          <p:nvPr/>
        </p:nvSpPr>
        <p:spPr bwMode="auto">
          <a:xfrm rot="16200000">
            <a:off x="5715336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98" name="AutoShape 3"/>
          <p:cNvSpPr>
            <a:spLocks noChangeArrowheads="1"/>
          </p:cNvSpPr>
          <p:nvPr/>
        </p:nvSpPr>
        <p:spPr bwMode="auto">
          <a:xfrm rot="16200000">
            <a:off x="593352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299" name="Line 73"/>
          <p:cNvSpPr>
            <a:spLocks noChangeShapeType="1"/>
          </p:cNvSpPr>
          <p:nvPr/>
        </p:nvSpPr>
        <p:spPr bwMode="auto">
          <a:xfrm flipH="1">
            <a:off x="638784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Line 75"/>
          <p:cNvSpPr>
            <a:spLocks noChangeShapeType="1"/>
          </p:cNvSpPr>
          <p:nvPr/>
        </p:nvSpPr>
        <p:spPr bwMode="auto">
          <a:xfrm flipH="1">
            <a:off x="661356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1" name="AutoShape 79"/>
          <p:cNvSpPr>
            <a:spLocks noChangeArrowheads="1"/>
          </p:cNvSpPr>
          <p:nvPr/>
        </p:nvSpPr>
        <p:spPr bwMode="auto">
          <a:xfrm rot="5400000">
            <a:off x="619734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2" name="AutoShape 79"/>
          <p:cNvSpPr>
            <a:spLocks noChangeArrowheads="1"/>
          </p:cNvSpPr>
          <p:nvPr/>
        </p:nvSpPr>
        <p:spPr bwMode="auto">
          <a:xfrm rot="5400000">
            <a:off x="6423068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3" name="AutoShape 3"/>
          <p:cNvSpPr>
            <a:spLocks noChangeArrowheads="1"/>
          </p:cNvSpPr>
          <p:nvPr/>
        </p:nvSpPr>
        <p:spPr bwMode="auto">
          <a:xfrm rot="16200000">
            <a:off x="616677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04" name="AutoShape 3"/>
          <p:cNvSpPr>
            <a:spLocks noChangeArrowheads="1"/>
          </p:cNvSpPr>
          <p:nvPr/>
        </p:nvSpPr>
        <p:spPr bwMode="auto">
          <a:xfrm rot="16200000">
            <a:off x="638496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05" name="Line 73"/>
          <p:cNvSpPr>
            <a:spLocks noChangeShapeType="1"/>
          </p:cNvSpPr>
          <p:nvPr/>
        </p:nvSpPr>
        <p:spPr bwMode="auto">
          <a:xfrm flipH="1">
            <a:off x="6827997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6" name="Line 75"/>
          <p:cNvSpPr>
            <a:spLocks noChangeShapeType="1"/>
          </p:cNvSpPr>
          <p:nvPr/>
        </p:nvSpPr>
        <p:spPr bwMode="auto">
          <a:xfrm flipH="1">
            <a:off x="7053718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" name="AutoShape 79"/>
          <p:cNvSpPr>
            <a:spLocks noChangeArrowheads="1"/>
          </p:cNvSpPr>
          <p:nvPr/>
        </p:nvSpPr>
        <p:spPr bwMode="auto">
          <a:xfrm rot="5400000">
            <a:off x="663749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8" name="AutoShape 79"/>
          <p:cNvSpPr>
            <a:spLocks noChangeArrowheads="1"/>
          </p:cNvSpPr>
          <p:nvPr/>
        </p:nvSpPr>
        <p:spPr bwMode="auto">
          <a:xfrm rot="5400000">
            <a:off x="6863217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9" name="AutoShape 3"/>
          <p:cNvSpPr>
            <a:spLocks noChangeArrowheads="1"/>
          </p:cNvSpPr>
          <p:nvPr/>
        </p:nvSpPr>
        <p:spPr bwMode="auto">
          <a:xfrm rot="16200000">
            <a:off x="6606925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10" name="AutoShape 3"/>
          <p:cNvSpPr>
            <a:spLocks noChangeArrowheads="1"/>
          </p:cNvSpPr>
          <p:nvPr/>
        </p:nvSpPr>
        <p:spPr bwMode="auto">
          <a:xfrm rot="16200000">
            <a:off x="6825117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11" name="Line 73"/>
          <p:cNvSpPr>
            <a:spLocks noChangeShapeType="1"/>
          </p:cNvSpPr>
          <p:nvPr/>
        </p:nvSpPr>
        <p:spPr bwMode="auto">
          <a:xfrm flipH="1">
            <a:off x="7268150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2" name="Line 75"/>
          <p:cNvSpPr>
            <a:spLocks noChangeShapeType="1"/>
          </p:cNvSpPr>
          <p:nvPr/>
        </p:nvSpPr>
        <p:spPr bwMode="auto">
          <a:xfrm flipH="1">
            <a:off x="7493871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3" name="AutoShape 79"/>
          <p:cNvSpPr>
            <a:spLocks noChangeArrowheads="1"/>
          </p:cNvSpPr>
          <p:nvPr/>
        </p:nvSpPr>
        <p:spPr bwMode="auto">
          <a:xfrm rot="5400000">
            <a:off x="707765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4" name="AutoShape 79"/>
          <p:cNvSpPr>
            <a:spLocks noChangeArrowheads="1"/>
          </p:cNvSpPr>
          <p:nvPr/>
        </p:nvSpPr>
        <p:spPr bwMode="auto">
          <a:xfrm rot="5400000">
            <a:off x="7303371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5" name="AutoShape 3"/>
          <p:cNvSpPr>
            <a:spLocks noChangeArrowheads="1"/>
          </p:cNvSpPr>
          <p:nvPr/>
        </p:nvSpPr>
        <p:spPr bwMode="auto">
          <a:xfrm rot="16200000">
            <a:off x="7047078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 rot="16200000">
            <a:off x="726527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17" name="Line 73"/>
          <p:cNvSpPr>
            <a:spLocks noChangeShapeType="1"/>
          </p:cNvSpPr>
          <p:nvPr/>
        </p:nvSpPr>
        <p:spPr bwMode="auto">
          <a:xfrm flipH="1">
            <a:off x="7708303" y="3657601"/>
            <a:ext cx="9111" cy="114729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8" name="Line 75"/>
          <p:cNvSpPr>
            <a:spLocks noChangeShapeType="1"/>
          </p:cNvSpPr>
          <p:nvPr/>
        </p:nvSpPr>
        <p:spPr bwMode="auto">
          <a:xfrm flipH="1">
            <a:off x="7934024" y="3666803"/>
            <a:ext cx="11066" cy="11380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AutoShape 79"/>
          <p:cNvSpPr>
            <a:spLocks noChangeArrowheads="1"/>
          </p:cNvSpPr>
          <p:nvPr/>
        </p:nvSpPr>
        <p:spPr bwMode="auto">
          <a:xfrm rot="5400000">
            <a:off x="7517804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20" name="AutoShape 79"/>
          <p:cNvSpPr>
            <a:spLocks noChangeArrowheads="1"/>
          </p:cNvSpPr>
          <p:nvPr/>
        </p:nvSpPr>
        <p:spPr bwMode="auto">
          <a:xfrm rot="5400000">
            <a:off x="7743524" y="53510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21" name="AutoShape 3"/>
          <p:cNvSpPr>
            <a:spLocks noChangeArrowheads="1"/>
          </p:cNvSpPr>
          <p:nvPr/>
        </p:nvSpPr>
        <p:spPr bwMode="auto">
          <a:xfrm rot="16200000">
            <a:off x="7487231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22" name="AutoShape 3"/>
          <p:cNvSpPr>
            <a:spLocks noChangeArrowheads="1"/>
          </p:cNvSpPr>
          <p:nvPr/>
        </p:nvSpPr>
        <p:spPr bwMode="auto">
          <a:xfrm rot="16200000">
            <a:off x="7705424" y="493192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SFP+</a:t>
            </a:r>
          </a:p>
        </p:txBody>
      </p:sp>
      <p:sp>
        <p:nvSpPr>
          <p:cNvPr id="323" name="Line 55"/>
          <p:cNvSpPr>
            <a:spLocks noChangeShapeType="1"/>
          </p:cNvSpPr>
          <p:nvPr/>
        </p:nvSpPr>
        <p:spPr bwMode="auto">
          <a:xfrm flipV="1">
            <a:off x="418281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AutoShape 3"/>
          <p:cNvSpPr>
            <a:spLocks noChangeArrowheads="1"/>
          </p:cNvSpPr>
          <p:nvPr/>
        </p:nvSpPr>
        <p:spPr bwMode="auto">
          <a:xfrm rot="16200000">
            <a:off x="3954212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5" name="AutoShape 79"/>
          <p:cNvSpPr>
            <a:spLocks noChangeArrowheads="1"/>
          </p:cNvSpPr>
          <p:nvPr/>
        </p:nvSpPr>
        <p:spPr bwMode="auto">
          <a:xfrm rot="5400000">
            <a:off x="399231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8287915" y="4640998"/>
            <a:ext cx="406294" cy="45140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21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657600"/>
            <a:ext cx="6555858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327" name="Rectangle 67"/>
          <p:cNvSpPr>
            <a:spLocks noChangeArrowheads="1"/>
          </p:cNvSpPr>
          <p:nvPr/>
        </p:nvSpPr>
        <p:spPr bwMode="auto">
          <a:xfrm>
            <a:off x="1532063" y="5696952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A</a:t>
            </a:r>
          </a:p>
        </p:txBody>
      </p:sp>
      <p:sp>
        <p:nvSpPr>
          <p:cNvPr id="328" name="Rectangle 67"/>
          <p:cNvSpPr>
            <a:spLocks noChangeArrowheads="1"/>
          </p:cNvSpPr>
          <p:nvPr/>
        </p:nvSpPr>
        <p:spPr bwMode="auto">
          <a:xfrm>
            <a:off x="1956025" y="5696952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Mini</a:t>
            </a:r>
            <a:br>
              <a:rPr lang="en-US" sz="900" b="1" dirty="0"/>
            </a:br>
            <a:r>
              <a:rPr lang="en-US" sz="900" b="1" dirty="0"/>
              <a:t>USB</a:t>
            </a:r>
          </a:p>
        </p:txBody>
      </p:sp>
      <p:sp>
        <p:nvSpPr>
          <p:cNvPr id="329" name="Rectangle 67"/>
          <p:cNvSpPr>
            <a:spLocks noChangeArrowheads="1"/>
          </p:cNvSpPr>
          <p:nvPr/>
        </p:nvSpPr>
        <p:spPr bwMode="auto">
          <a:xfrm>
            <a:off x="7618016" y="5696952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10G </a:t>
            </a:r>
          </a:p>
          <a:p>
            <a:pPr algn="ctr" eaLnBrk="0" hangingPunct="0"/>
            <a:r>
              <a:rPr lang="en-US" sz="900" b="1" dirty="0"/>
              <a:t>SFP+/GE SFP</a:t>
            </a:r>
          </a:p>
        </p:txBody>
      </p:sp>
      <p:grpSp>
        <p:nvGrpSpPr>
          <p:cNvPr id="102" name="Group 272"/>
          <p:cNvGrpSpPr/>
          <p:nvPr/>
        </p:nvGrpSpPr>
        <p:grpSpPr>
          <a:xfrm>
            <a:off x="1722903" y="2364988"/>
            <a:ext cx="3152627" cy="2144131"/>
            <a:chOff x="4573726" y="1601197"/>
            <a:chExt cx="2365086" cy="2144131"/>
          </a:xfrm>
          <a:solidFill>
            <a:schemeClr val="bg2">
              <a:lumMod val="25000"/>
            </a:schemeClr>
          </a:solidFill>
        </p:grpSpPr>
        <p:sp>
          <p:nvSpPr>
            <p:cNvPr id="253" name="Rounded Rectangle 252"/>
            <p:cNvSpPr/>
            <p:nvPr/>
          </p:nvSpPr>
          <p:spPr bwMode="auto">
            <a:xfrm>
              <a:off x="4573726" y="1601197"/>
              <a:ext cx="2365086" cy="2144131"/>
            </a:xfrm>
            <a:prstGeom prst="roundRect">
              <a:avLst>
                <a:gd name="adj" fmla="val 8512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5" name="Rounded Rectangle 254"/>
            <p:cNvSpPr/>
            <p:nvPr/>
          </p:nvSpPr>
          <p:spPr bwMode="auto">
            <a:xfrm>
              <a:off x="4702562" y="1679980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12C, 24T</a:t>
              </a:r>
            </a:p>
          </p:txBody>
        </p:sp>
        <p:sp>
          <p:nvSpPr>
            <p:cNvPr id="260" name="Rounded Rectangle 259"/>
            <p:cNvSpPr/>
            <p:nvPr/>
          </p:nvSpPr>
          <p:spPr bwMode="auto">
            <a:xfrm>
              <a:off x="4689314" y="2715797"/>
              <a:ext cx="2135019" cy="915063"/>
            </a:xfrm>
            <a:prstGeom prst="roundRect">
              <a:avLst>
                <a:gd name="adj" fmla="val 8512"/>
              </a:avLst>
            </a:prstGeom>
            <a:solidFill>
              <a:schemeClr val="bg2">
                <a:lumMod val="25000"/>
              </a:scheme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CPU</a:t>
              </a:r>
            </a:p>
            <a:p>
              <a:pPr lvl="0" algn="ctr" eaLnBrk="0" hangingPunct="0"/>
              <a:r>
                <a:rPr lang="en-US" sz="1200" b="1" dirty="0">
                  <a:solidFill>
                    <a:srgbClr val="FFFFFF"/>
                  </a:solidFill>
                  <a:latin typeface="Arial" pitchFamily="34" charset="0"/>
                  <a:ea typeface="Arial" charset="0"/>
                  <a:cs typeface="Arial" charset="0"/>
                </a:rPr>
                <a:t>12C, 24T</a:t>
              </a:r>
            </a:p>
          </p:txBody>
        </p:sp>
      </p:grpSp>
      <p:sp>
        <p:nvSpPr>
          <p:cNvPr id="330" name="AutoShape 19"/>
          <p:cNvSpPr>
            <a:spLocks noChangeArrowheads="1"/>
          </p:cNvSpPr>
          <p:nvPr/>
        </p:nvSpPr>
        <p:spPr bwMode="auto">
          <a:xfrm>
            <a:off x="304721" y="25146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 SSD</a:t>
            </a:r>
          </a:p>
        </p:txBody>
      </p:sp>
    </p:spTree>
    <p:extLst>
      <p:ext uri="{BB962C8B-B14F-4D97-AF65-F5344CB8AC3E}">
        <p14:creationId xmlns:p14="http://schemas.microsoft.com/office/powerpoint/2010/main" val="528509469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3200D/-DC Port Mapping</a:t>
            </a:r>
          </a:p>
        </p:txBody>
      </p:sp>
      <p:cxnSp>
        <p:nvCxnSpPr>
          <p:cNvPr id="98" name="Straight Connector 97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pic>
        <p:nvPicPr>
          <p:cNvPr id="130" name="Picture 129" descr="FG-3200D-Fr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66" y="1704247"/>
            <a:ext cx="9596668" cy="1780032"/>
          </a:xfrm>
          <a:prstGeom prst="rect">
            <a:avLst/>
          </a:prstGeom>
        </p:spPr>
      </p:pic>
      <p:cxnSp>
        <p:nvCxnSpPr>
          <p:cNvPr id="131" name="Straight Connector 130"/>
          <p:cNvCxnSpPr/>
          <p:nvPr/>
        </p:nvCxnSpPr>
        <p:spPr bwMode="auto">
          <a:xfrm>
            <a:off x="636809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Connector 131"/>
          <p:cNvCxnSpPr/>
          <p:nvPr/>
        </p:nvCxnSpPr>
        <p:spPr bwMode="auto">
          <a:xfrm>
            <a:off x="6469668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Straight Connector 132"/>
          <p:cNvCxnSpPr/>
          <p:nvPr/>
        </p:nvCxnSpPr>
        <p:spPr bwMode="auto">
          <a:xfrm>
            <a:off x="6571242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>
            <a:off x="667281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8182311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8283885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136"/>
          <p:cNvCxnSpPr/>
          <p:nvPr/>
        </p:nvCxnSpPr>
        <p:spPr bwMode="auto">
          <a:xfrm>
            <a:off x="8385458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>
            <a:off x="8487032" y="452279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465B6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9" name="Group 138"/>
          <p:cNvGrpSpPr/>
          <p:nvPr/>
        </p:nvGrpSpPr>
        <p:grpSpPr>
          <a:xfrm>
            <a:off x="5774169" y="3287890"/>
            <a:ext cx="304721" cy="1136124"/>
            <a:chOff x="6334124" y="3276600"/>
            <a:chExt cx="228600" cy="457200"/>
          </a:xfrm>
        </p:grpSpPr>
        <p:cxnSp>
          <p:nvCxnSpPr>
            <p:cNvPr id="140" name="Straight Connector 13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4" name="Group 143"/>
          <p:cNvGrpSpPr/>
          <p:nvPr/>
        </p:nvGrpSpPr>
        <p:grpSpPr>
          <a:xfrm>
            <a:off x="6187360" y="3287890"/>
            <a:ext cx="304721" cy="1136124"/>
            <a:chOff x="6334124" y="3276600"/>
            <a:chExt cx="228600" cy="457200"/>
          </a:xfrm>
        </p:grpSpPr>
        <p:cxnSp>
          <p:nvCxnSpPr>
            <p:cNvPr id="145" name="Straight Connector 14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9" name="Rectangle 148"/>
          <p:cNvSpPr/>
          <p:nvPr/>
        </p:nvSpPr>
        <p:spPr bwMode="auto">
          <a:xfrm>
            <a:off x="2858197" y="2688145"/>
            <a:ext cx="3960400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50" name="Group 149"/>
          <p:cNvGrpSpPr/>
          <p:nvPr/>
        </p:nvGrpSpPr>
        <p:grpSpPr>
          <a:xfrm>
            <a:off x="4438198" y="3273777"/>
            <a:ext cx="304721" cy="1112399"/>
            <a:chOff x="6334124" y="3276600"/>
            <a:chExt cx="228600" cy="457200"/>
          </a:xfrm>
        </p:grpSpPr>
        <p:cxnSp>
          <p:nvCxnSpPr>
            <p:cNvPr id="151" name="Straight Connector 150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Straight Connector 151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5" name="Group 154"/>
          <p:cNvGrpSpPr/>
          <p:nvPr/>
        </p:nvGrpSpPr>
        <p:grpSpPr>
          <a:xfrm>
            <a:off x="4829544" y="3273777"/>
            <a:ext cx="304721" cy="1112399"/>
            <a:chOff x="6334124" y="3276600"/>
            <a:chExt cx="228600" cy="457200"/>
          </a:xfrm>
        </p:grpSpPr>
        <p:cxnSp>
          <p:nvCxnSpPr>
            <p:cNvPr id="156" name="Straight Connector 155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7" name="Straight Connector 156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8" name="Straight Connector 157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9" name="Straight Connector 158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0" name="Group 159"/>
          <p:cNvGrpSpPr/>
          <p:nvPr/>
        </p:nvGrpSpPr>
        <p:grpSpPr>
          <a:xfrm>
            <a:off x="3016169" y="3273777"/>
            <a:ext cx="304721" cy="1112399"/>
            <a:chOff x="6334124" y="3276600"/>
            <a:chExt cx="228600" cy="457200"/>
          </a:xfrm>
        </p:grpSpPr>
        <p:cxnSp>
          <p:nvCxnSpPr>
            <p:cNvPr id="161" name="Straight Connector 160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4" name="Straight Connector 163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5" name="Group 164"/>
          <p:cNvGrpSpPr/>
          <p:nvPr/>
        </p:nvGrpSpPr>
        <p:grpSpPr>
          <a:xfrm>
            <a:off x="3429360" y="3273777"/>
            <a:ext cx="304721" cy="1112399"/>
            <a:chOff x="6334124" y="3276600"/>
            <a:chExt cx="228600" cy="457200"/>
          </a:xfrm>
        </p:grpSpPr>
        <p:cxnSp>
          <p:nvCxnSpPr>
            <p:cNvPr id="166" name="Straight Connector 165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Straight Connector 166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8" name="Straight Connector 167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Straight Connector 168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70" name="Rectangle 169"/>
          <p:cNvSpPr/>
          <p:nvPr/>
        </p:nvSpPr>
        <p:spPr bwMode="auto">
          <a:xfrm>
            <a:off x="6825497" y="2715341"/>
            <a:ext cx="3874992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>
            <a:off x="5992839" y="5131704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FortiASIC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>
            <a:off x="7821163" y="5138949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rgbClr val="465B6D"/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FortiASIC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9742937" y="3285341"/>
            <a:ext cx="304721" cy="1136124"/>
            <a:chOff x="6334124" y="3276600"/>
            <a:chExt cx="228600" cy="457200"/>
          </a:xfrm>
        </p:grpSpPr>
        <p:cxnSp>
          <p:nvCxnSpPr>
            <p:cNvPr id="174" name="Straight Connector 17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6" name="Straight Connector 17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8" name="Group 177"/>
          <p:cNvGrpSpPr/>
          <p:nvPr/>
        </p:nvGrpSpPr>
        <p:grpSpPr>
          <a:xfrm>
            <a:off x="10156128" y="3285341"/>
            <a:ext cx="304721" cy="1136124"/>
            <a:chOff x="6334124" y="3276600"/>
            <a:chExt cx="228600" cy="457200"/>
          </a:xfrm>
        </p:grpSpPr>
        <p:cxnSp>
          <p:nvCxnSpPr>
            <p:cNvPr id="179" name="Straight Connector 17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3" name="Group 182"/>
          <p:cNvGrpSpPr/>
          <p:nvPr/>
        </p:nvGrpSpPr>
        <p:grpSpPr>
          <a:xfrm>
            <a:off x="8406966" y="3271227"/>
            <a:ext cx="304721" cy="1112399"/>
            <a:chOff x="6334124" y="3276600"/>
            <a:chExt cx="228600" cy="457200"/>
          </a:xfrm>
        </p:grpSpPr>
        <p:cxnSp>
          <p:nvCxnSpPr>
            <p:cNvPr id="184" name="Straight Connector 18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7" name="Straight Connector 18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8" name="Group 187"/>
          <p:cNvGrpSpPr/>
          <p:nvPr/>
        </p:nvGrpSpPr>
        <p:grpSpPr>
          <a:xfrm>
            <a:off x="8798312" y="3271227"/>
            <a:ext cx="304721" cy="1112399"/>
            <a:chOff x="6334124" y="3276600"/>
            <a:chExt cx="228600" cy="457200"/>
          </a:xfrm>
        </p:grpSpPr>
        <p:cxnSp>
          <p:nvCxnSpPr>
            <p:cNvPr id="189" name="Straight Connector 18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1" name="Straight Connector 19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3" name="Group 192"/>
          <p:cNvGrpSpPr/>
          <p:nvPr/>
        </p:nvGrpSpPr>
        <p:grpSpPr>
          <a:xfrm>
            <a:off x="6984936" y="3271227"/>
            <a:ext cx="304721" cy="1112399"/>
            <a:chOff x="6334124" y="3276600"/>
            <a:chExt cx="228600" cy="457200"/>
          </a:xfrm>
        </p:grpSpPr>
        <p:cxnSp>
          <p:nvCxnSpPr>
            <p:cNvPr id="194" name="Straight Connector 19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7" name="Straight Connector 19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8" name="Group 197"/>
          <p:cNvGrpSpPr/>
          <p:nvPr/>
        </p:nvGrpSpPr>
        <p:grpSpPr>
          <a:xfrm>
            <a:off x="7398127" y="3271227"/>
            <a:ext cx="304721" cy="1112399"/>
            <a:chOff x="6334124" y="3276600"/>
            <a:chExt cx="228600" cy="457200"/>
          </a:xfrm>
        </p:grpSpPr>
        <p:cxnSp>
          <p:nvCxnSpPr>
            <p:cNvPr id="199" name="Straight Connector 19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0" name="Straight Connector 19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Straight Connector 20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03" name="AutoShape 19"/>
          <p:cNvSpPr>
            <a:spLocks noChangeArrowheads="1"/>
          </p:cNvSpPr>
          <p:nvPr/>
        </p:nvSpPr>
        <p:spPr bwMode="auto">
          <a:xfrm>
            <a:off x="2722736" y="4116394"/>
            <a:ext cx="8051871" cy="717748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1481011403"/>
      </p:ext>
    </p:extLst>
  </p:cSld>
  <p:clrMapOvr>
    <a:masterClrMapping/>
  </p:clrMapOvr>
  <p:transition spd="slow">
    <p:wip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AutoShape 33"/>
          <p:cNvSpPr>
            <a:spLocks noChangeArrowheads="1"/>
          </p:cNvSpPr>
          <p:nvPr/>
        </p:nvSpPr>
        <p:spPr bwMode="auto">
          <a:xfrm>
            <a:off x="406294" y="1600200"/>
            <a:ext cx="11173090" cy="3657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213" name="AutoShape 3"/>
          <p:cNvSpPr>
            <a:spLocks noChangeArrowheads="1"/>
          </p:cNvSpPr>
          <p:nvPr/>
        </p:nvSpPr>
        <p:spPr bwMode="auto">
          <a:xfrm>
            <a:off x="5281824" y="2819400"/>
            <a:ext cx="4672383" cy="990600"/>
          </a:xfrm>
          <a:prstGeom prst="flowChartAlternateProcess">
            <a:avLst/>
          </a:prstGeom>
          <a:solidFill>
            <a:srgbClr val="792222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659" name="Footer Placeholder 1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</a:endParaRP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609441" y="19812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1929898" y="5829301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454667" name="AutoShape 79"/>
          <p:cNvSpPr>
            <a:spLocks noChangeArrowheads="1"/>
          </p:cNvSpPr>
          <p:nvPr/>
        </p:nvSpPr>
        <p:spPr bwMode="auto">
          <a:xfrm rot="5400000">
            <a:off x="255198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668" name="AutoShape 19"/>
          <p:cNvSpPr>
            <a:spLocks noChangeArrowheads="1"/>
          </p:cNvSpPr>
          <p:nvPr/>
        </p:nvSpPr>
        <p:spPr bwMode="auto">
          <a:xfrm>
            <a:off x="5281824" y="39624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3600C Schematic</a:t>
            </a:r>
          </a:p>
        </p:txBody>
      </p:sp>
      <p:sp>
        <p:nvSpPr>
          <p:cNvPr id="454683" name="Line 27"/>
          <p:cNvSpPr>
            <a:spLocks noChangeShapeType="1"/>
          </p:cNvSpPr>
          <p:nvPr/>
        </p:nvSpPr>
        <p:spPr bwMode="auto">
          <a:xfrm>
            <a:off x="3366423" y="2286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692" name="AutoShape 3"/>
          <p:cNvSpPr>
            <a:spLocks noChangeArrowheads="1"/>
          </p:cNvSpPr>
          <p:nvPr/>
        </p:nvSpPr>
        <p:spPr bwMode="auto">
          <a:xfrm rot="16200000">
            <a:off x="535794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3" name="Line 37"/>
          <p:cNvSpPr>
            <a:spLocks noChangeShapeType="1"/>
          </p:cNvSpPr>
          <p:nvPr/>
        </p:nvSpPr>
        <p:spPr bwMode="auto">
          <a:xfrm flipV="1">
            <a:off x="558654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694" name="AutoShape 3"/>
          <p:cNvSpPr>
            <a:spLocks noChangeArrowheads="1"/>
          </p:cNvSpPr>
          <p:nvPr/>
        </p:nvSpPr>
        <p:spPr bwMode="auto">
          <a:xfrm rot="16200000">
            <a:off x="566266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5" name="AutoShape 3"/>
          <p:cNvSpPr>
            <a:spLocks noChangeArrowheads="1"/>
          </p:cNvSpPr>
          <p:nvPr/>
        </p:nvSpPr>
        <p:spPr bwMode="auto">
          <a:xfrm rot="16200000">
            <a:off x="596738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627210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393591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416451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424063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446923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312332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335192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15" name="Line 59"/>
          <p:cNvSpPr>
            <a:spLocks noChangeShapeType="1"/>
          </p:cNvSpPr>
          <p:nvPr/>
        </p:nvSpPr>
        <p:spPr bwMode="auto">
          <a:xfrm flipV="1">
            <a:off x="304720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16" name="AutoShape 3"/>
          <p:cNvSpPr>
            <a:spLocks noChangeArrowheads="1"/>
          </p:cNvSpPr>
          <p:nvPr/>
        </p:nvSpPr>
        <p:spPr bwMode="auto">
          <a:xfrm rot="16200000">
            <a:off x="251388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7" name="Line 61"/>
          <p:cNvSpPr>
            <a:spLocks noChangeShapeType="1"/>
          </p:cNvSpPr>
          <p:nvPr/>
        </p:nvSpPr>
        <p:spPr bwMode="auto">
          <a:xfrm flipV="1">
            <a:off x="274248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316142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397401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427873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2" name="AutoShape 79"/>
          <p:cNvSpPr>
            <a:spLocks noChangeArrowheads="1"/>
          </p:cNvSpPr>
          <p:nvPr/>
        </p:nvSpPr>
        <p:spPr bwMode="auto">
          <a:xfrm rot="5400000">
            <a:off x="539604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7" name="AutoShape 79"/>
          <p:cNvSpPr>
            <a:spLocks noChangeArrowheads="1"/>
          </p:cNvSpPr>
          <p:nvPr/>
        </p:nvSpPr>
        <p:spPr bwMode="auto">
          <a:xfrm rot="5400000">
            <a:off x="570076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8" name="AutoShape 79"/>
          <p:cNvSpPr>
            <a:spLocks noChangeArrowheads="1"/>
          </p:cNvSpPr>
          <p:nvPr/>
        </p:nvSpPr>
        <p:spPr bwMode="auto">
          <a:xfrm rot="5400000">
            <a:off x="600548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631020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3097993" y="5901115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3555074" y="590111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454739" name="Rectangle 67"/>
          <p:cNvSpPr>
            <a:spLocks noChangeArrowheads="1"/>
          </p:cNvSpPr>
          <p:nvPr/>
        </p:nvSpPr>
        <p:spPr bwMode="auto">
          <a:xfrm>
            <a:off x="6399133" y="58293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12 x 10G SFP+ / 1G SFP</a:t>
            </a:r>
            <a:br>
              <a:rPr lang="en-US" sz="900" b="1" dirty="0"/>
            </a:br>
            <a:r>
              <a:rPr lang="en-US" sz="900" b="1" dirty="0"/>
              <a:t>NP Accelerated</a:t>
            </a:r>
          </a:p>
        </p:txBody>
      </p:sp>
      <p:sp>
        <p:nvSpPr>
          <p:cNvPr id="454747" name="Rectangle 67"/>
          <p:cNvSpPr>
            <a:spLocks noChangeArrowheads="1"/>
          </p:cNvSpPr>
          <p:nvPr/>
        </p:nvSpPr>
        <p:spPr bwMode="auto">
          <a:xfrm rot="16200000">
            <a:off x="5168540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4164515" y="19812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</p:txBody>
      </p:sp>
      <p:sp>
        <p:nvSpPr>
          <p:cNvPr id="454783" name="Line 127"/>
          <p:cNvSpPr>
            <a:spLocks noChangeShapeType="1"/>
          </p:cNvSpPr>
          <p:nvPr/>
        </p:nvSpPr>
        <p:spPr bwMode="auto">
          <a:xfrm flipV="1">
            <a:off x="589126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84" name="Rectangle 67"/>
          <p:cNvSpPr>
            <a:spLocks noChangeArrowheads="1"/>
          </p:cNvSpPr>
          <p:nvPr/>
        </p:nvSpPr>
        <p:spPr bwMode="auto">
          <a:xfrm rot="16200000">
            <a:off x="547326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5" name="Line 129"/>
          <p:cNvSpPr>
            <a:spLocks noChangeShapeType="1"/>
          </p:cNvSpPr>
          <p:nvPr/>
        </p:nvSpPr>
        <p:spPr bwMode="auto">
          <a:xfrm flipV="1">
            <a:off x="619598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86" name="Rectangle 67"/>
          <p:cNvSpPr>
            <a:spLocks noChangeArrowheads="1"/>
          </p:cNvSpPr>
          <p:nvPr/>
        </p:nvSpPr>
        <p:spPr bwMode="auto">
          <a:xfrm rot="16200000">
            <a:off x="577798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650070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608270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638742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4" name="AutoShape 79"/>
          <p:cNvSpPr>
            <a:spLocks noChangeArrowheads="1"/>
          </p:cNvSpPr>
          <p:nvPr/>
        </p:nvSpPr>
        <p:spPr bwMode="auto">
          <a:xfrm rot="5400000">
            <a:off x="224726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805" name="AutoShape 3"/>
          <p:cNvSpPr>
            <a:spLocks noChangeArrowheads="1"/>
          </p:cNvSpPr>
          <p:nvPr/>
        </p:nvSpPr>
        <p:spPr bwMode="auto">
          <a:xfrm rot="16200000">
            <a:off x="220916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806" name="Line 150"/>
          <p:cNvSpPr>
            <a:spLocks noChangeShapeType="1"/>
          </p:cNvSpPr>
          <p:nvPr/>
        </p:nvSpPr>
        <p:spPr bwMode="auto">
          <a:xfrm flipV="1">
            <a:off x="243776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657682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8" name="AutoShape 3"/>
          <p:cNvSpPr>
            <a:spLocks noChangeArrowheads="1"/>
          </p:cNvSpPr>
          <p:nvPr/>
        </p:nvSpPr>
        <p:spPr bwMode="auto">
          <a:xfrm rot="16200000">
            <a:off x="688154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661492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31" name="AutoShape 79"/>
          <p:cNvSpPr>
            <a:spLocks noChangeArrowheads="1"/>
          </p:cNvSpPr>
          <p:nvPr/>
        </p:nvSpPr>
        <p:spPr bwMode="auto">
          <a:xfrm rot="5400000">
            <a:off x="691964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789" name="Line 133"/>
          <p:cNvSpPr>
            <a:spLocks noChangeShapeType="1"/>
          </p:cNvSpPr>
          <p:nvPr/>
        </p:nvSpPr>
        <p:spPr bwMode="auto">
          <a:xfrm flipV="1">
            <a:off x="680542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91" name="Line 135"/>
          <p:cNvSpPr>
            <a:spLocks noChangeShapeType="1"/>
          </p:cNvSpPr>
          <p:nvPr/>
        </p:nvSpPr>
        <p:spPr bwMode="auto">
          <a:xfrm flipV="1">
            <a:off x="711014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792" name="Rectangle 67"/>
          <p:cNvSpPr>
            <a:spLocks noChangeArrowheads="1"/>
          </p:cNvSpPr>
          <p:nvPr/>
        </p:nvSpPr>
        <p:spPr bwMode="auto">
          <a:xfrm rot="16200000">
            <a:off x="669214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7" name="AutoShape 3"/>
          <p:cNvSpPr>
            <a:spLocks noChangeArrowheads="1"/>
          </p:cNvSpPr>
          <p:nvPr/>
        </p:nvSpPr>
        <p:spPr bwMode="auto">
          <a:xfrm rot="16200000">
            <a:off x="718626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8" name="AutoShape 3"/>
          <p:cNvSpPr>
            <a:spLocks noChangeArrowheads="1"/>
          </p:cNvSpPr>
          <p:nvPr/>
        </p:nvSpPr>
        <p:spPr bwMode="auto">
          <a:xfrm rot="16200000">
            <a:off x="749098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9" name="AutoShape 79"/>
          <p:cNvSpPr>
            <a:spLocks noChangeArrowheads="1"/>
          </p:cNvSpPr>
          <p:nvPr/>
        </p:nvSpPr>
        <p:spPr bwMode="auto">
          <a:xfrm rot="5400000">
            <a:off x="722436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810" name="AutoShape 79"/>
          <p:cNvSpPr>
            <a:spLocks noChangeArrowheads="1"/>
          </p:cNvSpPr>
          <p:nvPr/>
        </p:nvSpPr>
        <p:spPr bwMode="auto">
          <a:xfrm rot="5400000">
            <a:off x="752908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811" name="Line 155"/>
          <p:cNvSpPr>
            <a:spLocks noChangeShapeType="1"/>
          </p:cNvSpPr>
          <p:nvPr/>
        </p:nvSpPr>
        <p:spPr bwMode="auto">
          <a:xfrm flipV="1">
            <a:off x="741486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812" name="Line 156"/>
          <p:cNvSpPr>
            <a:spLocks noChangeShapeType="1"/>
          </p:cNvSpPr>
          <p:nvPr/>
        </p:nvSpPr>
        <p:spPr bwMode="auto">
          <a:xfrm flipV="1">
            <a:off x="771958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813" name="Rectangle 67"/>
          <p:cNvSpPr>
            <a:spLocks noChangeArrowheads="1"/>
          </p:cNvSpPr>
          <p:nvPr/>
        </p:nvSpPr>
        <p:spPr bwMode="auto">
          <a:xfrm rot="16200000">
            <a:off x="730158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14" name="Rectangle 67"/>
          <p:cNvSpPr>
            <a:spLocks noChangeArrowheads="1"/>
          </p:cNvSpPr>
          <p:nvPr/>
        </p:nvSpPr>
        <p:spPr bwMode="auto">
          <a:xfrm rot="16200000">
            <a:off x="699686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563648" y="18288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563648" y="1600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868369" y="17526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677869" y="130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852634" y="18288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852634" y="1600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157354" y="17526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966854" y="130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7275195" y="4000976"/>
            <a:ext cx="76200" cy="365664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815" name="AutoShape 3"/>
          <p:cNvSpPr>
            <a:spLocks noChangeArrowheads="1"/>
          </p:cNvSpPr>
          <p:nvPr/>
        </p:nvSpPr>
        <p:spPr bwMode="auto">
          <a:xfrm rot="16200000">
            <a:off x="9420886" y="5080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816" name="Line 160"/>
          <p:cNvSpPr>
            <a:spLocks noChangeShapeType="1"/>
          </p:cNvSpPr>
          <p:nvPr/>
        </p:nvSpPr>
        <p:spPr bwMode="auto">
          <a:xfrm flipV="1">
            <a:off x="9649486" y="4495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820" name="AutoShape 3"/>
          <p:cNvSpPr>
            <a:spLocks noChangeArrowheads="1"/>
          </p:cNvSpPr>
          <p:nvPr/>
        </p:nvSpPr>
        <p:spPr bwMode="auto">
          <a:xfrm rot="16200000">
            <a:off x="10639769" y="5080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822" name="AutoShape 79"/>
          <p:cNvSpPr>
            <a:spLocks noChangeArrowheads="1"/>
          </p:cNvSpPr>
          <p:nvPr/>
        </p:nvSpPr>
        <p:spPr bwMode="auto">
          <a:xfrm rot="5400000">
            <a:off x="9458986" y="5499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826" name="AutoShape 79"/>
          <p:cNvSpPr>
            <a:spLocks noChangeArrowheads="1"/>
          </p:cNvSpPr>
          <p:nvPr/>
        </p:nvSpPr>
        <p:spPr bwMode="auto">
          <a:xfrm rot="5400000">
            <a:off x="10677869" y="5499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54828" name="Rectangle 67"/>
          <p:cNvSpPr>
            <a:spLocks noChangeArrowheads="1"/>
          </p:cNvSpPr>
          <p:nvPr/>
        </p:nvSpPr>
        <p:spPr bwMode="auto">
          <a:xfrm>
            <a:off x="9344766" y="58293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1G SFP</a:t>
            </a:r>
            <a:br>
              <a:rPr lang="en-US" sz="900" b="1" dirty="0"/>
            </a:br>
            <a:r>
              <a:rPr lang="en-US" sz="900" b="1" dirty="0"/>
              <a:t>NP Accelerated</a:t>
            </a:r>
          </a:p>
        </p:txBody>
      </p:sp>
      <p:sp>
        <p:nvSpPr>
          <p:cNvPr id="454829" name="Rectangle 67"/>
          <p:cNvSpPr>
            <a:spLocks noChangeArrowheads="1"/>
          </p:cNvSpPr>
          <p:nvPr/>
        </p:nvSpPr>
        <p:spPr bwMode="auto">
          <a:xfrm rot="16200000">
            <a:off x="9231482" y="457309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835" name="Rectangle 67"/>
          <p:cNvSpPr>
            <a:spLocks noChangeArrowheads="1"/>
          </p:cNvSpPr>
          <p:nvPr/>
        </p:nvSpPr>
        <p:spPr bwMode="auto">
          <a:xfrm>
            <a:off x="9852633" y="4876799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454836" name="Line 180"/>
          <p:cNvSpPr>
            <a:spLocks noChangeShapeType="1"/>
          </p:cNvSpPr>
          <p:nvPr/>
        </p:nvSpPr>
        <p:spPr bwMode="auto">
          <a:xfrm flipV="1">
            <a:off x="10868369" y="4495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837" name="Rectangle 67"/>
          <p:cNvSpPr>
            <a:spLocks noChangeArrowheads="1"/>
          </p:cNvSpPr>
          <p:nvPr/>
        </p:nvSpPr>
        <p:spPr bwMode="auto">
          <a:xfrm rot="16200000">
            <a:off x="10450364" y="457309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918" name="AutoShape 262"/>
          <p:cNvSpPr>
            <a:spLocks/>
          </p:cNvSpPr>
          <p:nvPr/>
        </p:nvSpPr>
        <p:spPr bwMode="auto">
          <a:xfrm rot="5400000">
            <a:off x="10220828" y="5118284"/>
            <a:ext cx="76200" cy="1422030"/>
          </a:xfrm>
          <a:prstGeom prst="rightBrace">
            <a:avLst>
              <a:gd name="adj1" fmla="val 241667"/>
              <a:gd name="adj2" fmla="val 47500"/>
            </a:avLst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9906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or DC Supply</a:t>
            </a: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779571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810043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783381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813853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802431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832903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 rot="16200000">
            <a:off x="791102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8405151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8709872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8443251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8747972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84" name="Line 155"/>
          <p:cNvSpPr>
            <a:spLocks noChangeShapeType="1"/>
          </p:cNvSpPr>
          <p:nvPr/>
        </p:nvSpPr>
        <p:spPr bwMode="auto">
          <a:xfrm flipV="1">
            <a:off x="8633751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5" name="Line 156"/>
          <p:cNvSpPr>
            <a:spLocks noChangeShapeType="1"/>
          </p:cNvSpPr>
          <p:nvPr/>
        </p:nvSpPr>
        <p:spPr bwMode="auto">
          <a:xfrm flipV="1">
            <a:off x="8938472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8520467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 rot="16200000">
            <a:off x="821574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 rot="16200000">
            <a:off x="760630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773957" y="2857140"/>
            <a:ext cx="2133044" cy="292366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FMB</a:t>
            </a:r>
          </a:p>
        </p:txBody>
      </p:sp>
      <p:sp>
        <p:nvSpPr>
          <p:cNvPr id="165" name="Line 26"/>
          <p:cNvSpPr>
            <a:spLocks noChangeShapeType="1"/>
          </p:cNvSpPr>
          <p:nvPr/>
        </p:nvSpPr>
        <p:spPr bwMode="auto">
          <a:xfrm>
            <a:off x="4875530" y="33528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2" name="Line 35"/>
          <p:cNvSpPr>
            <a:spLocks noChangeShapeType="1"/>
          </p:cNvSpPr>
          <p:nvPr/>
        </p:nvSpPr>
        <p:spPr bwMode="auto">
          <a:xfrm>
            <a:off x="5939631" y="3733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5" name="Line 49"/>
          <p:cNvSpPr>
            <a:spLocks noChangeShapeType="1"/>
          </p:cNvSpPr>
          <p:nvPr/>
        </p:nvSpPr>
        <p:spPr bwMode="auto">
          <a:xfrm flipH="1">
            <a:off x="7110148" y="3733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>
            <a:off x="5431764" y="32004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6566808" y="32004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241" name="Line 33"/>
          <p:cNvSpPr>
            <a:spLocks noChangeShapeType="1"/>
          </p:cNvSpPr>
          <p:nvPr/>
        </p:nvSpPr>
        <p:spPr bwMode="auto">
          <a:xfrm flipV="1">
            <a:off x="4570809" y="2362200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5" name="Line 35"/>
          <p:cNvSpPr>
            <a:spLocks noChangeShapeType="1"/>
          </p:cNvSpPr>
          <p:nvPr/>
        </p:nvSpPr>
        <p:spPr bwMode="auto">
          <a:xfrm>
            <a:off x="8227457" y="3730851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7701853" y="319745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281860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07" name="AutoShape 79"/>
          <p:cNvSpPr>
            <a:spLocks noChangeArrowheads="1"/>
          </p:cNvSpPr>
          <p:nvPr/>
        </p:nvSpPr>
        <p:spPr bwMode="auto">
          <a:xfrm rot="5400000">
            <a:off x="285670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12" name="Rectangle 67"/>
          <p:cNvSpPr>
            <a:spLocks noChangeArrowheads="1"/>
          </p:cNvSpPr>
          <p:nvPr/>
        </p:nvSpPr>
        <p:spPr bwMode="auto">
          <a:xfrm>
            <a:off x="2640912" y="5829301"/>
            <a:ext cx="7618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</p:txBody>
      </p:sp>
      <p:sp>
        <p:nvSpPr>
          <p:cNvPr id="454676" name="AutoShape 19"/>
          <p:cNvSpPr>
            <a:spLocks noChangeArrowheads="1"/>
          </p:cNvSpPr>
          <p:nvPr/>
        </p:nvSpPr>
        <p:spPr bwMode="auto">
          <a:xfrm>
            <a:off x="2452261" y="198120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2" name="Line 27"/>
          <p:cNvSpPr>
            <a:spLocks noChangeShapeType="1"/>
          </p:cNvSpPr>
          <p:nvPr/>
        </p:nvSpPr>
        <p:spPr bwMode="auto">
          <a:xfrm>
            <a:off x="111730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Line 28"/>
          <p:cNvSpPr>
            <a:spLocks noChangeShapeType="1"/>
          </p:cNvSpPr>
          <p:nvPr/>
        </p:nvSpPr>
        <p:spPr bwMode="auto">
          <a:xfrm flipV="1">
            <a:off x="1117309" y="2590800"/>
            <a:ext cx="11173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Rounded Rectangle 2"/>
          <p:cNvSpPr/>
          <p:nvPr/>
        </p:nvSpPr>
        <p:spPr bwMode="auto">
          <a:xfrm>
            <a:off x="1929897" y="2514600"/>
            <a:ext cx="3047206" cy="1981200"/>
          </a:xfrm>
          <a:prstGeom prst="roundRect">
            <a:avLst>
              <a:gd name="adj" fmla="val 7552"/>
            </a:avLst>
          </a:prstGeom>
          <a:solidFill>
            <a:srgbClr val="32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89" name="AutoShape 19"/>
          <p:cNvSpPr>
            <a:spLocks noChangeArrowheads="1"/>
          </p:cNvSpPr>
          <p:nvPr/>
        </p:nvSpPr>
        <p:spPr bwMode="auto">
          <a:xfrm>
            <a:off x="2234618" y="2667001"/>
            <a:ext cx="2437765" cy="7620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Octal Core CPU</a:t>
            </a:r>
          </a:p>
        </p:txBody>
      </p:sp>
      <p:sp>
        <p:nvSpPr>
          <p:cNvPr id="190" name="AutoShape 19"/>
          <p:cNvSpPr>
            <a:spLocks noChangeArrowheads="1"/>
          </p:cNvSpPr>
          <p:nvPr/>
        </p:nvSpPr>
        <p:spPr bwMode="auto">
          <a:xfrm>
            <a:off x="2234618" y="3505200"/>
            <a:ext cx="2437765" cy="7620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Octal Core CPU</a:t>
            </a:r>
          </a:p>
        </p:txBody>
      </p:sp>
      <p:sp>
        <p:nvSpPr>
          <p:cNvPr id="454684" name="Line 28"/>
          <p:cNvSpPr>
            <a:spLocks noChangeShapeType="1"/>
          </p:cNvSpPr>
          <p:nvPr/>
        </p:nvSpPr>
        <p:spPr bwMode="auto">
          <a:xfrm flipV="1">
            <a:off x="1625177" y="3048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>
            <a:off x="1104952" y="28194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38" name="AutoShape 3"/>
          <p:cNvSpPr>
            <a:spLocks noChangeArrowheads="1"/>
          </p:cNvSpPr>
          <p:nvPr/>
        </p:nvSpPr>
        <p:spPr bwMode="auto">
          <a:xfrm>
            <a:off x="1015736" y="2743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29" name="Line 28"/>
          <p:cNvSpPr>
            <a:spLocks noChangeShapeType="1"/>
          </p:cNvSpPr>
          <p:nvPr/>
        </p:nvSpPr>
        <p:spPr bwMode="auto">
          <a:xfrm flipV="1">
            <a:off x="1625177" y="3886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AutoShape 3"/>
          <p:cNvSpPr>
            <a:spLocks noChangeArrowheads="1"/>
          </p:cNvSpPr>
          <p:nvPr/>
        </p:nvSpPr>
        <p:spPr bwMode="auto">
          <a:xfrm>
            <a:off x="1104952" y="36576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>
            <a:off x="1015736" y="35814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454677" name="AutoShape 19"/>
          <p:cNvSpPr>
            <a:spLocks noChangeArrowheads="1"/>
          </p:cNvSpPr>
          <p:nvPr/>
        </p:nvSpPr>
        <p:spPr bwMode="auto">
          <a:xfrm>
            <a:off x="2349076" y="1920724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64G SSD</a:t>
            </a:r>
          </a:p>
        </p:txBody>
      </p:sp>
    </p:spTree>
    <p:extLst>
      <p:ext uri="{BB962C8B-B14F-4D97-AF65-F5344CB8AC3E}">
        <p14:creationId xmlns:p14="http://schemas.microsoft.com/office/powerpoint/2010/main" val="2540242451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3600C Port Mapping</a:t>
            </a:r>
          </a:p>
        </p:txBody>
      </p:sp>
      <p:pic>
        <p:nvPicPr>
          <p:cNvPr id="28" name="Picture 27" descr="3600-front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9"/>
          <a:stretch/>
        </p:blipFill>
        <p:spPr>
          <a:xfrm>
            <a:off x="1568608" y="1267229"/>
            <a:ext cx="9152826" cy="3299457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 bwMode="auto">
          <a:xfrm>
            <a:off x="5098619" y="3397002"/>
            <a:ext cx="592512" cy="499533"/>
          </a:xfrm>
          <a:prstGeom prst="rect">
            <a:avLst/>
          </a:prstGeom>
          <a:solidFill>
            <a:srgbClr val="335348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896665" y="3397002"/>
            <a:ext cx="592512" cy="49953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4497642" y="3397002"/>
            <a:ext cx="592512" cy="499533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891891" y="3397002"/>
            <a:ext cx="592512" cy="49953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8484403" y="3397002"/>
            <a:ext cx="296256" cy="22013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8492868" y="3693335"/>
            <a:ext cx="964949" cy="194733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8797588" y="3397001"/>
            <a:ext cx="660228" cy="296333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9474745" y="3413935"/>
            <a:ext cx="863375" cy="474133"/>
          </a:xfrm>
          <a:prstGeom prst="rect">
            <a:avLst/>
          </a:prstGeom>
          <a:solidFill>
            <a:srgbClr val="335348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4184955" y="389454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2948073" y="4570384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8192131" y="3878607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4786429" y="3898528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>
            <a:off x="9112266" y="387263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6039094" y="4544487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>
            <a:off x="9892988" y="3896535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3534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>
            <a:off x="5371970" y="3896535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3534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>
            <a:off x="9100242" y="4498667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AutoShape 19"/>
          <p:cNvSpPr>
            <a:spLocks noChangeArrowheads="1"/>
          </p:cNvSpPr>
          <p:nvPr/>
        </p:nvSpPr>
        <p:spPr bwMode="auto">
          <a:xfrm>
            <a:off x="1669442" y="4207811"/>
            <a:ext cx="9051993" cy="717748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2444113" y="5121911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rgbClr val="7F7F7F"/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5520790" y="5124223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8597467" y="5093212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 #3a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162470"/>
      </p:ext>
    </p:extLst>
  </p:cSld>
  <p:clrMapOvr>
    <a:masterClrMapping/>
  </p:clrMapOvr>
  <p:transition spd="slow">
    <p:wip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3700D/-DC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04721" y="1725657"/>
            <a:ext cx="11680957" cy="3581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11015" y="30210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609441" y="29448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11015" y="42402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609441" y="41640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711015" y="24114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609441" y="23352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711015" y="36306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609441" y="35544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8735325" y="3352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4672383" y="2743200"/>
            <a:ext cx="314878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49"/>
          <p:cNvSpPr>
            <a:spLocks noChangeShapeType="1"/>
          </p:cNvSpPr>
          <p:nvPr/>
        </p:nvSpPr>
        <p:spPr bwMode="auto">
          <a:xfrm flipH="1">
            <a:off x="6703854" y="2895602"/>
            <a:ext cx="0" cy="11429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10462075" y="1878057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10462075" y="164945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9" name="Line 245"/>
          <p:cNvSpPr>
            <a:spLocks noChangeShapeType="1"/>
          </p:cNvSpPr>
          <p:nvPr/>
        </p:nvSpPr>
        <p:spPr bwMode="auto">
          <a:xfrm flipV="1">
            <a:off x="10766795" y="1801857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10576295" y="1357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9751060" y="1878057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9751060" y="164945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Line 249"/>
          <p:cNvSpPr>
            <a:spLocks noChangeShapeType="1"/>
          </p:cNvSpPr>
          <p:nvPr/>
        </p:nvSpPr>
        <p:spPr bwMode="auto">
          <a:xfrm flipV="1">
            <a:off x="10055781" y="1801857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9865281" y="1357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8" name="Line 49"/>
          <p:cNvSpPr>
            <a:spLocks noChangeShapeType="1"/>
          </p:cNvSpPr>
          <p:nvPr/>
        </p:nvSpPr>
        <p:spPr bwMode="auto">
          <a:xfrm flipH="1">
            <a:off x="9243192" y="3733801"/>
            <a:ext cx="0" cy="2778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" name="AutoShape 3"/>
          <p:cNvSpPr>
            <a:spLocks noChangeArrowheads="1"/>
          </p:cNvSpPr>
          <p:nvPr/>
        </p:nvSpPr>
        <p:spPr bwMode="auto">
          <a:xfrm rot="16200000">
            <a:off x="5256371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51" name="Line 37"/>
          <p:cNvSpPr>
            <a:spLocks noChangeShapeType="1"/>
          </p:cNvSpPr>
          <p:nvPr/>
        </p:nvSpPr>
        <p:spPr bwMode="auto">
          <a:xfrm flipV="1">
            <a:off x="5484971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 rot="16200000">
            <a:off x="556109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53" name="AutoShape 79"/>
          <p:cNvSpPr>
            <a:spLocks noChangeArrowheads="1"/>
          </p:cNvSpPr>
          <p:nvPr/>
        </p:nvSpPr>
        <p:spPr bwMode="auto">
          <a:xfrm rot="5400000">
            <a:off x="5294471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559919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5" name="Line 127"/>
          <p:cNvSpPr>
            <a:spLocks noChangeShapeType="1"/>
          </p:cNvSpPr>
          <p:nvPr/>
        </p:nvSpPr>
        <p:spPr bwMode="auto">
          <a:xfrm flipV="1">
            <a:off x="578969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AutoShape 261"/>
          <p:cNvSpPr>
            <a:spLocks/>
          </p:cNvSpPr>
          <p:nvPr/>
        </p:nvSpPr>
        <p:spPr bwMode="auto">
          <a:xfrm rot="5400000">
            <a:off x="5903951" y="5346847"/>
            <a:ext cx="76203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Rectangle 67"/>
          <p:cNvSpPr>
            <a:spLocks noChangeArrowheads="1"/>
          </p:cNvSpPr>
          <p:nvPr/>
        </p:nvSpPr>
        <p:spPr bwMode="auto">
          <a:xfrm>
            <a:off x="6703854" y="59315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20 x SFP+, 1G/10G</a:t>
            </a: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586581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617053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590391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20863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4" name="Line 133"/>
          <p:cNvSpPr>
            <a:spLocks noChangeShapeType="1"/>
          </p:cNvSpPr>
          <p:nvPr/>
        </p:nvSpPr>
        <p:spPr bwMode="auto">
          <a:xfrm flipV="1">
            <a:off x="609441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Line 135"/>
          <p:cNvSpPr>
            <a:spLocks noChangeShapeType="1"/>
          </p:cNvSpPr>
          <p:nvPr/>
        </p:nvSpPr>
        <p:spPr bwMode="auto">
          <a:xfrm flipV="1">
            <a:off x="639913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67"/>
          <p:cNvSpPr>
            <a:spLocks noChangeArrowheads="1"/>
          </p:cNvSpPr>
          <p:nvPr/>
        </p:nvSpPr>
        <p:spPr bwMode="auto">
          <a:xfrm rot="16200000">
            <a:off x="5940921" y="4649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87" name="AutoShape 3"/>
          <p:cNvSpPr>
            <a:spLocks noChangeArrowheads="1"/>
          </p:cNvSpPr>
          <p:nvPr/>
        </p:nvSpPr>
        <p:spPr bwMode="auto">
          <a:xfrm rot="16200000">
            <a:off x="670610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701082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9" name="AutoShape 79"/>
          <p:cNvSpPr>
            <a:spLocks noChangeArrowheads="1"/>
          </p:cNvSpPr>
          <p:nvPr/>
        </p:nvSpPr>
        <p:spPr bwMode="auto">
          <a:xfrm rot="5400000">
            <a:off x="674420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0" name="AutoShape 79"/>
          <p:cNvSpPr>
            <a:spLocks noChangeArrowheads="1"/>
          </p:cNvSpPr>
          <p:nvPr/>
        </p:nvSpPr>
        <p:spPr bwMode="auto">
          <a:xfrm rot="5400000">
            <a:off x="704892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1" name="Line 155"/>
          <p:cNvSpPr>
            <a:spLocks noChangeShapeType="1"/>
          </p:cNvSpPr>
          <p:nvPr/>
        </p:nvSpPr>
        <p:spPr bwMode="auto">
          <a:xfrm flipV="1">
            <a:off x="693470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Line 156"/>
          <p:cNvSpPr>
            <a:spLocks noChangeShapeType="1"/>
          </p:cNvSpPr>
          <p:nvPr/>
        </p:nvSpPr>
        <p:spPr bwMode="auto">
          <a:xfrm flipV="1">
            <a:off x="723942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Rectangle 67"/>
          <p:cNvSpPr>
            <a:spLocks noChangeArrowheads="1"/>
          </p:cNvSpPr>
          <p:nvPr/>
        </p:nvSpPr>
        <p:spPr bwMode="auto">
          <a:xfrm rot="16200000">
            <a:off x="6821417" y="46223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 rot="16200000">
            <a:off x="6516697" y="46223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 rot="16200000">
            <a:off x="7335475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7640196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7" name="AutoShape 79"/>
          <p:cNvSpPr>
            <a:spLocks noChangeArrowheads="1"/>
          </p:cNvSpPr>
          <p:nvPr/>
        </p:nvSpPr>
        <p:spPr bwMode="auto">
          <a:xfrm rot="5400000">
            <a:off x="7373575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7678296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Line 133"/>
          <p:cNvSpPr>
            <a:spLocks noChangeShapeType="1"/>
          </p:cNvSpPr>
          <p:nvPr/>
        </p:nvSpPr>
        <p:spPr bwMode="auto">
          <a:xfrm flipV="1">
            <a:off x="7564075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135"/>
          <p:cNvSpPr>
            <a:spLocks noChangeShapeType="1"/>
          </p:cNvSpPr>
          <p:nvPr/>
        </p:nvSpPr>
        <p:spPr bwMode="auto">
          <a:xfrm flipV="1">
            <a:off x="7868796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 rot="16200000">
            <a:off x="7450791" y="462142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8249637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8287737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7" name="Line 156"/>
          <p:cNvSpPr>
            <a:spLocks noChangeShapeType="1"/>
          </p:cNvSpPr>
          <p:nvPr/>
        </p:nvSpPr>
        <p:spPr bwMode="auto">
          <a:xfrm flipV="1">
            <a:off x="8478237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 rot="16200000">
            <a:off x="8060232" y="462142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 rot="16200000">
            <a:off x="7146069" y="462142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1" name="AutoShape 261"/>
          <p:cNvSpPr>
            <a:spLocks/>
          </p:cNvSpPr>
          <p:nvPr/>
        </p:nvSpPr>
        <p:spPr bwMode="auto">
          <a:xfrm rot="5400000">
            <a:off x="7729289" y="4941389"/>
            <a:ext cx="45719" cy="189344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7719589" y="5029200"/>
            <a:ext cx="945602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/>
              <a:t>….</a:t>
            </a:r>
          </a:p>
        </p:txBody>
      </p:sp>
      <p:sp>
        <p:nvSpPr>
          <p:cNvPr id="117" name="AutoShape 3"/>
          <p:cNvSpPr>
            <a:spLocks noChangeArrowheads="1"/>
          </p:cNvSpPr>
          <p:nvPr/>
        </p:nvSpPr>
        <p:spPr bwMode="auto">
          <a:xfrm rot="16200000">
            <a:off x="8893289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8" name="AutoShape 3"/>
          <p:cNvSpPr>
            <a:spLocks noChangeArrowheads="1"/>
          </p:cNvSpPr>
          <p:nvPr/>
        </p:nvSpPr>
        <p:spPr bwMode="auto">
          <a:xfrm rot="16200000">
            <a:off x="9198010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9" name="AutoShape 79"/>
          <p:cNvSpPr>
            <a:spLocks noChangeArrowheads="1"/>
          </p:cNvSpPr>
          <p:nvPr/>
        </p:nvSpPr>
        <p:spPr bwMode="auto">
          <a:xfrm rot="5400000">
            <a:off x="8931389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0" name="AutoShape 79"/>
          <p:cNvSpPr>
            <a:spLocks noChangeArrowheads="1"/>
          </p:cNvSpPr>
          <p:nvPr/>
        </p:nvSpPr>
        <p:spPr bwMode="auto">
          <a:xfrm rot="5400000">
            <a:off x="9236110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1" name="Line 133"/>
          <p:cNvSpPr>
            <a:spLocks noChangeShapeType="1"/>
          </p:cNvSpPr>
          <p:nvPr/>
        </p:nvSpPr>
        <p:spPr bwMode="auto">
          <a:xfrm flipV="1">
            <a:off x="9121889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Line 135"/>
          <p:cNvSpPr>
            <a:spLocks noChangeShapeType="1"/>
          </p:cNvSpPr>
          <p:nvPr/>
        </p:nvSpPr>
        <p:spPr bwMode="auto">
          <a:xfrm flipV="1">
            <a:off x="9426610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Rectangle 67"/>
          <p:cNvSpPr>
            <a:spLocks noChangeArrowheads="1"/>
          </p:cNvSpPr>
          <p:nvPr/>
        </p:nvSpPr>
        <p:spPr bwMode="auto">
          <a:xfrm rot="16200000">
            <a:off x="9008605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9502730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9807451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9540830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9845551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8" name="Line 155"/>
          <p:cNvSpPr>
            <a:spLocks noChangeShapeType="1"/>
          </p:cNvSpPr>
          <p:nvPr/>
        </p:nvSpPr>
        <p:spPr bwMode="auto">
          <a:xfrm flipV="1">
            <a:off x="9731330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Line 156"/>
          <p:cNvSpPr>
            <a:spLocks noChangeShapeType="1"/>
          </p:cNvSpPr>
          <p:nvPr/>
        </p:nvSpPr>
        <p:spPr bwMode="auto">
          <a:xfrm flipV="1">
            <a:off x="10036051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Rectangle 67"/>
          <p:cNvSpPr>
            <a:spLocks noChangeArrowheads="1"/>
          </p:cNvSpPr>
          <p:nvPr/>
        </p:nvSpPr>
        <p:spPr bwMode="auto">
          <a:xfrm rot="16200000">
            <a:off x="9618046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31" name="Rectangle 67"/>
          <p:cNvSpPr>
            <a:spLocks noChangeArrowheads="1"/>
          </p:cNvSpPr>
          <p:nvPr/>
        </p:nvSpPr>
        <p:spPr bwMode="auto">
          <a:xfrm rot="16200000">
            <a:off x="9313326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10132104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10436824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04" name="AutoShape 79"/>
          <p:cNvSpPr>
            <a:spLocks noChangeArrowheads="1"/>
          </p:cNvSpPr>
          <p:nvPr/>
        </p:nvSpPr>
        <p:spPr bwMode="auto">
          <a:xfrm rot="5400000">
            <a:off x="10170204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10474924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6" name="Line 133"/>
          <p:cNvSpPr>
            <a:spLocks noChangeShapeType="1"/>
          </p:cNvSpPr>
          <p:nvPr/>
        </p:nvSpPr>
        <p:spPr bwMode="auto">
          <a:xfrm flipV="1">
            <a:off x="10360704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Line 135"/>
          <p:cNvSpPr>
            <a:spLocks noChangeShapeType="1"/>
          </p:cNvSpPr>
          <p:nvPr/>
        </p:nvSpPr>
        <p:spPr bwMode="auto">
          <a:xfrm flipV="1">
            <a:off x="10665424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Rectangle 67"/>
          <p:cNvSpPr>
            <a:spLocks noChangeArrowheads="1"/>
          </p:cNvSpPr>
          <p:nvPr/>
        </p:nvSpPr>
        <p:spPr bwMode="auto">
          <a:xfrm rot="16200000">
            <a:off x="10247420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09" name="AutoShape 3"/>
          <p:cNvSpPr>
            <a:spLocks noChangeArrowheads="1"/>
          </p:cNvSpPr>
          <p:nvPr/>
        </p:nvSpPr>
        <p:spPr bwMode="auto">
          <a:xfrm rot="16200000">
            <a:off x="10741545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11046266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1" name="AutoShape 79"/>
          <p:cNvSpPr>
            <a:spLocks noChangeArrowheads="1"/>
          </p:cNvSpPr>
          <p:nvPr/>
        </p:nvSpPr>
        <p:spPr bwMode="auto">
          <a:xfrm rot="5400000">
            <a:off x="10779645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11084366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Line 155"/>
          <p:cNvSpPr>
            <a:spLocks noChangeShapeType="1"/>
          </p:cNvSpPr>
          <p:nvPr/>
        </p:nvSpPr>
        <p:spPr bwMode="auto">
          <a:xfrm flipV="1">
            <a:off x="10970145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156"/>
          <p:cNvSpPr>
            <a:spLocks noChangeShapeType="1"/>
          </p:cNvSpPr>
          <p:nvPr/>
        </p:nvSpPr>
        <p:spPr bwMode="auto">
          <a:xfrm flipV="1">
            <a:off x="11274866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 rot="16200000">
            <a:off x="10856861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10552140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 rot="16200000">
            <a:off x="9942698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8" name="AutoShape 261"/>
          <p:cNvSpPr>
            <a:spLocks/>
          </p:cNvSpPr>
          <p:nvPr/>
        </p:nvSpPr>
        <p:spPr bwMode="auto">
          <a:xfrm rot="5400000">
            <a:off x="10204524" y="4617713"/>
            <a:ext cx="70511" cy="25114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 67"/>
          <p:cNvSpPr>
            <a:spLocks noChangeArrowheads="1"/>
          </p:cNvSpPr>
          <p:nvPr/>
        </p:nvSpPr>
        <p:spPr bwMode="auto">
          <a:xfrm>
            <a:off x="10556214" y="4967272"/>
            <a:ext cx="945602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/>
              <a:t>….</a:t>
            </a: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245041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383434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13906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302175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241231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USB-B</a:t>
            </a: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305985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387244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8" name="AutoShape 79"/>
          <p:cNvSpPr>
            <a:spLocks noChangeArrowheads="1"/>
          </p:cNvSpPr>
          <p:nvPr/>
        </p:nvSpPr>
        <p:spPr bwMode="auto">
          <a:xfrm rot="5400000">
            <a:off x="417716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2776339" y="5931578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3453500" y="5931578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2145691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2107591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USB-A</a:t>
            </a:r>
          </a:p>
        </p:txBody>
      </p:sp>
      <p:sp>
        <p:nvSpPr>
          <p:cNvPr id="153" name="Line 53"/>
          <p:cNvSpPr>
            <a:spLocks noChangeShapeType="1"/>
          </p:cNvSpPr>
          <p:nvPr/>
        </p:nvSpPr>
        <p:spPr bwMode="auto">
          <a:xfrm flipV="1">
            <a:off x="406294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57"/>
          <p:cNvSpPr>
            <a:spLocks noChangeShapeType="1"/>
          </p:cNvSpPr>
          <p:nvPr/>
        </p:nvSpPr>
        <p:spPr bwMode="auto">
          <a:xfrm flipV="1">
            <a:off x="325035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61"/>
          <p:cNvSpPr>
            <a:spLocks noChangeShapeType="1"/>
          </p:cNvSpPr>
          <p:nvPr/>
        </p:nvSpPr>
        <p:spPr bwMode="auto">
          <a:xfrm flipV="1">
            <a:off x="264091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50"/>
          <p:cNvSpPr>
            <a:spLocks noChangeShapeType="1"/>
          </p:cNvSpPr>
          <p:nvPr/>
        </p:nvSpPr>
        <p:spPr bwMode="auto">
          <a:xfrm flipV="1">
            <a:off x="2336191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55"/>
          <p:cNvSpPr>
            <a:spLocks noChangeShapeType="1"/>
          </p:cNvSpPr>
          <p:nvPr/>
        </p:nvSpPr>
        <p:spPr bwMode="auto">
          <a:xfrm flipV="1">
            <a:off x="436766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>
            <a:off x="4977103" y="59315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40G QSFP+</a:t>
            </a:r>
          </a:p>
        </p:txBody>
      </p:sp>
      <p:sp>
        <p:nvSpPr>
          <p:cNvPr id="160" name="Rectangle 67"/>
          <p:cNvSpPr>
            <a:spLocks noChangeArrowheads="1"/>
          </p:cNvSpPr>
          <p:nvPr/>
        </p:nvSpPr>
        <p:spPr bwMode="auto">
          <a:xfrm>
            <a:off x="9448531" y="5859764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SFP+, 10G</a:t>
            </a:r>
          </a:p>
          <a:p>
            <a:pPr algn="ctr" eaLnBrk="0" hangingPunct="0"/>
            <a:r>
              <a:rPr lang="en-US" sz="900" b="1" dirty="0"/>
              <a:t>Low Latency</a:t>
            </a:r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1523603" y="1878057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65" name="AutoShape 19"/>
          <p:cNvSpPr>
            <a:spLocks noChangeArrowheads="1"/>
          </p:cNvSpPr>
          <p:nvPr/>
        </p:nvSpPr>
        <p:spPr bwMode="auto">
          <a:xfrm>
            <a:off x="2844059" y="1878057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4164515" y="1878057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67" name="Line 33"/>
          <p:cNvSpPr>
            <a:spLocks noChangeShapeType="1"/>
          </p:cNvSpPr>
          <p:nvPr/>
        </p:nvSpPr>
        <p:spPr bwMode="auto">
          <a:xfrm flipV="1">
            <a:off x="3351927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Line 33"/>
          <p:cNvSpPr>
            <a:spLocks noChangeShapeType="1"/>
          </p:cNvSpPr>
          <p:nvPr/>
        </p:nvSpPr>
        <p:spPr bwMode="auto">
          <a:xfrm flipV="1">
            <a:off x="4469236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Line 33"/>
          <p:cNvSpPr>
            <a:spLocks noChangeShapeType="1"/>
          </p:cNvSpPr>
          <p:nvPr/>
        </p:nvSpPr>
        <p:spPr bwMode="auto">
          <a:xfrm flipV="1">
            <a:off x="1929897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1" name="Line 49"/>
          <p:cNvSpPr>
            <a:spLocks noChangeShapeType="1"/>
          </p:cNvSpPr>
          <p:nvPr/>
        </p:nvSpPr>
        <p:spPr bwMode="auto">
          <a:xfrm flipH="1">
            <a:off x="9243192" y="2590802"/>
            <a:ext cx="0" cy="7619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3" name="Line 28"/>
          <p:cNvSpPr>
            <a:spLocks noChangeShapeType="1"/>
          </p:cNvSpPr>
          <p:nvPr/>
        </p:nvSpPr>
        <p:spPr bwMode="auto">
          <a:xfrm flipV="1">
            <a:off x="4672383" y="25908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V="1">
            <a:off x="1320456" y="33258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 flipV="1">
            <a:off x="1320456" y="38592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ine 28"/>
          <p:cNvSpPr>
            <a:spLocks noChangeShapeType="1"/>
          </p:cNvSpPr>
          <p:nvPr/>
        </p:nvSpPr>
        <p:spPr bwMode="auto">
          <a:xfrm flipV="1">
            <a:off x="1320456" y="43164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 flipV="1">
            <a:off x="1320456" y="27924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5026760" y="4649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 rot="16200000">
            <a:off x="5331480" y="4649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 rot="16200000">
            <a:off x="5636201" y="4649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4" name="Line 49"/>
          <p:cNvSpPr>
            <a:spLocks noChangeShapeType="1"/>
          </p:cNvSpPr>
          <p:nvPr/>
        </p:nvSpPr>
        <p:spPr bwMode="auto">
          <a:xfrm flipH="1">
            <a:off x="5586545" y="30480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49"/>
          <p:cNvSpPr>
            <a:spLocks noChangeShapeType="1"/>
          </p:cNvSpPr>
          <p:nvPr/>
        </p:nvSpPr>
        <p:spPr bwMode="auto">
          <a:xfrm flipH="1">
            <a:off x="7821163" y="2743202"/>
            <a:ext cx="0" cy="1295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4875530" y="4011657"/>
            <a:ext cx="680542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32" name="Summing Junction 131"/>
          <p:cNvSpPr/>
          <p:nvPr/>
        </p:nvSpPr>
        <p:spPr bwMode="auto">
          <a:xfrm>
            <a:off x="930658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3" name="Summing Junction 132"/>
          <p:cNvSpPr/>
          <p:nvPr/>
        </p:nvSpPr>
        <p:spPr bwMode="auto">
          <a:xfrm>
            <a:off x="899971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4" name="Summing Junction 133"/>
          <p:cNvSpPr/>
          <p:nvPr/>
        </p:nvSpPr>
        <p:spPr bwMode="auto">
          <a:xfrm>
            <a:off x="961824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5" name="Summing Junction 134"/>
          <p:cNvSpPr/>
          <p:nvPr/>
        </p:nvSpPr>
        <p:spPr bwMode="auto">
          <a:xfrm>
            <a:off x="9929908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6" name="Summing Junction 135"/>
          <p:cNvSpPr/>
          <p:nvPr/>
        </p:nvSpPr>
        <p:spPr bwMode="auto">
          <a:xfrm>
            <a:off x="10241568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7" name="Summing Junction 136"/>
          <p:cNvSpPr/>
          <p:nvPr/>
        </p:nvSpPr>
        <p:spPr bwMode="auto">
          <a:xfrm>
            <a:off x="10574932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8" name="Summing Junction 137"/>
          <p:cNvSpPr/>
          <p:nvPr/>
        </p:nvSpPr>
        <p:spPr bwMode="auto">
          <a:xfrm>
            <a:off x="10864889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9" name="Summing Junction 138"/>
          <p:cNvSpPr/>
          <p:nvPr/>
        </p:nvSpPr>
        <p:spPr bwMode="auto">
          <a:xfrm>
            <a:off x="11176550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0" name="Summing Junction 139"/>
          <p:cNvSpPr/>
          <p:nvPr/>
        </p:nvSpPr>
        <p:spPr bwMode="auto">
          <a:xfrm>
            <a:off x="9141621" y="3886201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7313295" y="3352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9" name="Line 28"/>
          <p:cNvSpPr>
            <a:spLocks noChangeShapeType="1"/>
          </p:cNvSpPr>
          <p:nvPr/>
        </p:nvSpPr>
        <p:spPr bwMode="auto">
          <a:xfrm>
            <a:off x="4672383" y="2895600"/>
            <a:ext cx="203147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6195986" y="3352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5078677" y="3352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0" name="Line 28"/>
          <p:cNvSpPr>
            <a:spLocks noChangeShapeType="1"/>
          </p:cNvSpPr>
          <p:nvPr/>
        </p:nvSpPr>
        <p:spPr bwMode="auto">
          <a:xfrm>
            <a:off x="4672383" y="30480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8" name="Summing Junction 157"/>
          <p:cNvSpPr/>
          <p:nvPr/>
        </p:nvSpPr>
        <p:spPr bwMode="auto">
          <a:xfrm>
            <a:off x="7719591" y="3886201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625177" y="2411457"/>
            <a:ext cx="3047206" cy="2209800"/>
          </a:xfrm>
          <a:prstGeom prst="roundRect">
            <a:avLst>
              <a:gd name="adj" fmla="val 7552"/>
            </a:avLst>
          </a:prstGeom>
          <a:solidFill>
            <a:srgbClr val="32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1929897" y="2640058"/>
            <a:ext cx="2437765" cy="838201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929897" y="3630657"/>
            <a:ext cx="2437765" cy="8382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9361525" y="1037203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or DC Supply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2742486" y="1801857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480 GB SSD</a:t>
            </a:r>
          </a:p>
        </p:txBody>
      </p:sp>
      <p:sp>
        <p:nvSpPr>
          <p:cNvPr id="172" name="Rectangle 67"/>
          <p:cNvSpPr>
            <a:spLocks noChangeArrowheads="1"/>
          </p:cNvSpPr>
          <p:nvPr/>
        </p:nvSpPr>
        <p:spPr bwMode="auto">
          <a:xfrm>
            <a:off x="1964964" y="5931578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USB</a:t>
            </a:r>
          </a:p>
        </p:txBody>
      </p:sp>
    </p:spTree>
    <p:extLst>
      <p:ext uri="{BB962C8B-B14F-4D97-AF65-F5344CB8AC3E}">
        <p14:creationId xmlns:p14="http://schemas.microsoft.com/office/powerpoint/2010/main" val="432107586"/>
      </p:ext>
    </p:extLst>
  </p:cSld>
  <p:clrMapOvr>
    <a:masterClrMapping/>
  </p:clrMapOvr>
  <p:transition spd="slow">
    <p:wip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3700D Port Mapping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 flipH="1">
            <a:off x="304721" y="59944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TextBox 91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11015" y="586740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40G</a:t>
            </a: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15" y="1107044"/>
            <a:ext cx="9629210" cy="2961944"/>
          </a:xfrm>
          <a:prstGeom prst="rect">
            <a:avLst/>
          </a:prstGeom>
          <a:effectLst/>
        </p:spPr>
      </p:pic>
      <p:sp>
        <p:nvSpPr>
          <p:cNvPr id="68" name="Rectangle 67"/>
          <p:cNvSpPr/>
          <p:nvPr/>
        </p:nvSpPr>
        <p:spPr bwMode="auto">
          <a:xfrm>
            <a:off x="9034567" y="3198064"/>
            <a:ext cx="624877" cy="557307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9685833" y="3172165"/>
            <a:ext cx="624877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5533267" y="3192088"/>
            <a:ext cx="624877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6254240" y="3186112"/>
            <a:ext cx="624877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2" name="Rectangle 71"/>
          <p:cNvSpPr/>
          <p:nvPr/>
        </p:nvSpPr>
        <p:spPr bwMode="auto">
          <a:xfrm>
            <a:off x="6895548" y="3180136"/>
            <a:ext cx="314182" cy="557307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7238107" y="3174160"/>
            <a:ext cx="718486" cy="557307"/>
          </a:xfrm>
          <a:prstGeom prst="rect">
            <a:avLst/>
          </a:prstGeom>
          <a:solidFill>
            <a:schemeClr val="accent6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7969040" y="3188105"/>
            <a:ext cx="644796" cy="557307"/>
          </a:xfrm>
          <a:prstGeom prst="rect">
            <a:avLst/>
          </a:prstGeom>
          <a:solidFill>
            <a:schemeClr val="accent6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37" name="Rectangle 136"/>
          <p:cNvSpPr/>
          <p:nvPr/>
        </p:nvSpPr>
        <p:spPr bwMode="auto">
          <a:xfrm>
            <a:off x="8632257" y="3194081"/>
            <a:ext cx="314182" cy="557307"/>
          </a:xfrm>
          <a:prstGeom prst="rect">
            <a:avLst/>
          </a:prstGeom>
          <a:solidFill>
            <a:srgbClr val="984807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38" name="Rectangle 137"/>
          <p:cNvSpPr/>
          <p:nvPr/>
        </p:nvSpPr>
        <p:spPr bwMode="auto">
          <a:xfrm>
            <a:off x="2729040" y="3534739"/>
            <a:ext cx="1005282" cy="240553"/>
          </a:xfrm>
          <a:prstGeom prst="rect">
            <a:avLst/>
          </a:prstGeom>
          <a:solidFill>
            <a:schemeClr val="accent3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39" name="Rectangle 138"/>
          <p:cNvSpPr/>
          <p:nvPr/>
        </p:nvSpPr>
        <p:spPr bwMode="auto">
          <a:xfrm>
            <a:off x="3800541" y="3520796"/>
            <a:ext cx="979390" cy="254497"/>
          </a:xfrm>
          <a:prstGeom prst="rect">
            <a:avLst/>
          </a:prstGeom>
          <a:solidFill>
            <a:schemeClr val="accent6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cxnSp>
        <p:nvCxnSpPr>
          <p:cNvPr id="140" name="Straight Connector 139"/>
          <p:cNvCxnSpPr/>
          <p:nvPr/>
        </p:nvCxnSpPr>
        <p:spPr bwMode="auto">
          <a:xfrm>
            <a:off x="3047206" y="377184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traight Connector 142"/>
          <p:cNvCxnSpPr/>
          <p:nvPr/>
        </p:nvCxnSpPr>
        <p:spPr bwMode="auto">
          <a:xfrm>
            <a:off x="4164515" y="3757896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/>
          <p:cNvCxnSpPr/>
          <p:nvPr/>
        </p:nvCxnSpPr>
        <p:spPr bwMode="auto">
          <a:xfrm>
            <a:off x="3656648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5" name="Straight Connector 144"/>
          <p:cNvCxnSpPr/>
          <p:nvPr/>
        </p:nvCxnSpPr>
        <p:spPr bwMode="auto">
          <a:xfrm>
            <a:off x="4672383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47" name="Group 146"/>
          <p:cNvGrpSpPr/>
          <p:nvPr/>
        </p:nvGrpSpPr>
        <p:grpSpPr>
          <a:xfrm>
            <a:off x="6018217" y="4574235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48" name="Straight Connector 147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Straight Connector 148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0" name="Straight Connector 149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Straight Connector 150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2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#3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3615119" y="4571923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54" name="Straight Connector 153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33534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5" name="Straight Connector 154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33534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6" name="Straight Connector 155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33534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7" name="Straight Connector 156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33534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8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33534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cxnSp>
        <p:nvCxnSpPr>
          <p:cNvPr id="159" name="Straight Connector 158"/>
          <p:cNvCxnSpPr/>
          <p:nvPr/>
        </p:nvCxnSpPr>
        <p:spPr bwMode="auto">
          <a:xfrm flipH="1">
            <a:off x="9300950" y="3773301"/>
            <a:ext cx="3187" cy="214356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/>
          <p:cNvCxnSpPr/>
          <p:nvPr/>
        </p:nvCxnSpPr>
        <p:spPr bwMode="auto">
          <a:xfrm flipH="1">
            <a:off x="9403249" y="3773301"/>
            <a:ext cx="2462" cy="21182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1" name="Straight Connector 160"/>
          <p:cNvCxnSpPr/>
          <p:nvPr/>
        </p:nvCxnSpPr>
        <p:spPr bwMode="auto">
          <a:xfrm flipH="1">
            <a:off x="9504382" y="3773301"/>
            <a:ext cx="2903" cy="215779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2" name="Straight Connector 161"/>
          <p:cNvCxnSpPr/>
          <p:nvPr/>
        </p:nvCxnSpPr>
        <p:spPr bwMode="auto">
          <a:xfrm flipH="1">
            <a:off x="9201369" y="3773300"/>
            <a:ext cx="1194" cy="219336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3" name="Straight Connector 162"/>
          <p:cNvCxnSpPr/>
          <p:nvPr/>
        </p:nvCxnSpPr>
        <p:spPr bwMode="auto">
          <a:xfrm>
            <a:off x="7618016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4" name="Straight Connector 163"/>
          <p:cNvCxnSpPr/>
          <p:nvPr/>
        </p:nvCxnSpPr>
        <p:spPr bwMode="auto">
          <a:xfrm>
            <a:off x="7719589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5" name="Straight Connector 164"/>
          <p:cNvCxnSpPr/>
          <p:nvPr/>
        </p:nvCxnSpPr>
        <p:spPr bwMode="auto">
          <a:xfrm>
            <a:off x="7821163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6" name="Straight Connector 165"/>
          <p:cNvCxnSpPr/>
          <p:nvPr/>
        </p:nvCxnSpPr>
        <p:spPr bwMode="auto">
          <a:xfrm>
            <a:off x="7516442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7" name="Straight Connector 166"/>
          <p:cNvCxnSpPr/>
          <p:nvPr/>
        </p:nvCxnSpPr>
        <p:spPr bwMode="auto">
          <a:xfrm>
            <a:off x="8227457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8" name="Straight Connector 167"/>
          <p:cNvCxnSpPr/>
          <p:nvPr/>
        </p:nvCxnSpPr>
        <p:spPr bwMode="auto">
          <a:xfrm>
            <a:off x="8329030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9" name="Straight Connector 168"/>
          <p:cNvCxnSpPr/>
          <p:nvPr/>
        </p:nvCxnSpPr>
        <p:spPr bwMode="auto">
          <a:xfrm>
            <a:off x="8430604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0" name="Straight Connector 169"/>
          <p:cNvCxnSpPr/>
          <p:nvPr/>
        </p:nvCxnSpPr>
        <p:spPr bwMode="auto">
          <a:xfrm>
            <a:off x="8125883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1" name="Straight Connector 170"/>
          <p:cNvCxnSpPr/>
          <p:nvPr/>
        </p:nvCxnSpPr>
        <p:spPr bwMode="auto">
          <a:xfrm>
            <a:off x="8836898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>
            <a:off x="8735325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Connector 172"/>
          <p:cNvCxnSpPr/>
          <p:nvPr/>
        </p:nvCxnSpPr>
        <p:spPr bwMode="auto">
          <a:xfrm>
            <a:off x="5789692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Straight Connector 173"/>
          <p:cNvCxnSpPr/>
          <p:nvPr/>
        </p:nvCxnSpPr>
        <p:spPr bwMode="auto">
          <a:xfrm>
            <a:off x="5891265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Straight Connector 174"/>
          <p:cNvCxnSpPr/>
          <p:nvPr/>
        </p:nvCxnSpPr>
        <p:spPr bwMode="auto">
          <a:xfrm>
            <a:off x="5992839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Straight Connector 175"/>
          <p:cNvCxnSpPr/>
          <p:nvPr/>
        </p:nvCxnSpPr>
        <p:spPr bwMode="auto">
          <a:xfrm>
            <a:off x="5688118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Connector 176"/>
          <p:cNvCxnSpPr/>
          <p:nvPr/>
        </p:nvCxnSpPr>
        <p:spPr bwMode="auto">
          <a:xfrm>
            <a:off x="6500707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8" name="Straight Connector 177"/>
          <p:cNvCxnSpPr/>
          <p:nvPr/>
        </p:nvCxnSpPr>
        <p:spPr bwMode="auto">
          <a:xfrm>
            <a:off x="6602280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9" name="Straight Connector 178"/>
          <p:cNvCxnSpPr/>
          <p:nvPr/>
        </p:nvCxnSpPr>
        <p:spPr bwMode="auto">
          <a:xfrm>
            <a:off x="6703854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/>
          <p:cNvCxnSpPr/>
          <p:nvPr/>
        </p:nvCxnSpPr>
        <p:spPr bwMode="auto">
          <a:xfrm>
            <a:off x="6399133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1" name="Straight Connector 180"/>
          <p:cNvCxnSpPr/>
          <p:nvPr/>
        </p:nvCxnSpPr>
        <p:spPr bwMode="auto">
          <a:xfrm>
            <a:off x="7110148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Connector 181"/>
          <p:cNvCxnSpPr/>
          <p:nvPr/>
        </p:nvCxnSpPr>
        <p:spPr bwMode="auto">
          <a:xfrm>
            <a:off x="7008574" y="3773300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3" name="AutoShape 19"/>
          <p:cNvSpPr>
            <a:spLocks noChangeArrowheads="1"/>
          </p:cNvSpPr>
          <p:nvPr/>
        </p:nvSpPr>
        <p:spPr bwMode="auto">
          <a:xfrm>
            <a:off x="1588873" y="4216755"/>
            <a:ext cx="7422679" cy="717748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>
            <a:off x="8609868" y="5191740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85" name="Straight Connector 184"/>
          <p:cNvCxnSpPr/>
          <p:nvPr/>
        </p:nvCxnSpPr>
        <p:spPr bwMode="auto">
          <a:xfrm flipH="1">
            <a:off x="10002006" y="3777285"/>
            <a:ext cx="3187" cy="214356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6" name="Straight Connector 185"/>
          <p:cNvCxnSpPr/>
          <p:nvPr/>
        </p:nvCxnSpPr>
        <p:spPr bwMode="auto">
          <a:xfrm flipH="1">
            <a:off x="10104305" y="3777285"/>
            <a:ext cx="2462" cy="21182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7" name="Straight Connector 186"/>
          <p:cNvCxnSpPr/>
          <p:nvPr/>
        </p:nvCxnSpPr>
        <p:spPr bwMode="auto">
          <a:xfrm flipH="1">
            <a:off x="10205723" y="3777284"/>
            <a:ext cx="2618" cy="216590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8" name="Straight Connector 187"/>
          <p:cNvCxnSpPr/>
          <p:nvPr/>
        </p:nvCxnSpPr>
        <p:spPr bwMode="auto">
          <a:xfrm flipH="1">
            <a:off x="9902425" y="3777284"/>
            <a:ext cx="1194" cy="219336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9" name="AutoShape 3"/>
          <p:cNvSpPr>
            <a:spLocks noChangeArrowheads="1"/>
          </p:cNvSpPr>
          <p:nvPr/>
        </p:nvSpPr>
        <p:spPr bwMode="auto">
          <a:xfrm>
            <a:off x="9829761" y="5198985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0" name="Rounded Rectangle 189"/>
          <p:cNvSpPr/>
          <p:nvPr/>
        </p:nvSpPr>
        <p:spPr bwMode="auto">
          <a:xfrm>
            <a:off x="9073521" y="4216755"/>
            <a:ext cx="1286981" cy="717748"/>
          </a:xfrm>
          <a:prstGeom prst="roundRect">
            <a:avLst/>
          </a:prstGeom>
          <a:solidFill>
            <a:schemeClr val="accent4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91" name="Rectangle 190"/>
          <p:cNvSpPr/>
          <p:nvPr/>
        </p:nvSpPr>
        <p:spPr bwMode="auto">
          <a:xfrm>
            <a:off x="9143930" y="2000944"/>
            <a:ext cx="2638601" cy="1286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5983" tIns="0" rIns="95983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500" dirty="0">
                <a:solidFill>
                  <a:schemeClr val="tx1"/>
                </a:solidFill>
                <a:latin typeface="Comic Sans MS"/>
                <a:cs typeface="Comic Sans MS"/>
              </a:rPr>
              <a:t>Default (Switchable) 8 low latency ports bypass ISF &amp; do not support cross chip offloading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205394872"/>
      </p:ext>
    </p:extLst>
  </p:cSld>
  <p:clrMapOvr>
    <a:masterClrMapping/>
  </p:clrMapOvr>
  <p:transition spd="slow">
    <p:wip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3700DX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04721" y="1725657"/>
            <a:ext cx="11680957" cy="3581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11015" y="30210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609441" y="29448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11015" y="42402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609441" y="41640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711015" y="24114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609441" y="23352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711015" y="36306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609441" y="3554457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4672383" y="2971800"/>
            <a:ext cx="314878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49"/>
          <p:cNvSpPr>
            <a:spLocks noChangeShapeType="1"/>
          </p:cNvSpPr>
          <p:nvPr/>
        </p:nvSpPr>
        <p:spPr bwMode="auto">
          <a:xfrm flipH="1">
            <a:off x="6703854" y="3124202"/>
            <a:ext cx="0" cy="914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10462075" y="1878057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10462075" y="164945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9" name="Line 245"/>
          <p:cNvSpPr>
            <a:spLocks noChangeShapeType="1"/>
          </p:cNvSpPr>
          <p:nvPr/>
        </p:nvSpPr>
        <p:spPr bwMode="auto">
          <a:xfrm flipV="1">
            <a:off x="10766795" y="1801857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10576295" y="1357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9751060" y="1878057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9751060" y="164945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Line 249"/>
          <p:cNvSpPr>
            <a:spLocks noChangeShapeType="1"/>
          </p:cNvSpPr>
          <p:nvPr/>
        </p:nvSpPr>
        <p:spPr bwMode="auto">
          <a:xfrm flipV="1">
            <a:off x="10055781" y="1801857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9865281" y="1357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" name="Rectangle 67"/>
          <p:cNvSpPr>
            <a:spLocks noChangeArrowheads="1"/>
          </p:cNvSpPr>
          <p:nvPr/>
        </p:nvSpPr>
        <p:spPr bwMode="auto">
          <a:xfrm>
            <a:off x="9418367" y="10668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Supply</a:t>
            </a:r>
          </a:p>
        </p:txBody>
      </p:sp>
      <p:sp>
        <p:nvSpPr>
          <p:cNvPr id="48" name="Line 49"/>
          <p:cNvSpPr>
            <a:spLocks noChangeShapeType="1"/>
          </p:cNvSpPr>
          <p:nvPr/>
        </p:nvSpPr>
        <p:spPr bwMode="auto">
          <a:xfrm flipH="1">
            <a:off x="8938472" y="3733801"/>
            <a:ext cx="0" cy="2778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" name="Line 37"/>
          <p:cNvSpPr>
            <a:spLocks noChangeShapeType="1"/>
          </p:cNvSpPr>
          <p:nvPr/>
        </p:nvSpPr>
        <p:spPr bwMode="auto">
          <a:xfrm flipV="1">
            <a:off x="5484971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Line 127"/>
          <p:cNvSpPr>
            <a:spLocks noChangeShapeType="1"/>
          </p:cNvSpPr>
          <p:nvPr/>
        </p:nvSpPr>
        <p:spPr bwMode="auto">
          <a:xfrm flipV="1">
            <a:off x="578969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Line 133"/>
          <p:cNvSpPr>
            <a:spLocks noChangeShapeType="1"/>
          </p:cNvSpPr>
          <p:nvPr/>
        </p:nvSpPr>
        <p:spPr bwMode="auto">
          <a:xfrm flipV="1">
            <a:off x="609441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Line 135"/>
          <p:cNvSpPr>
            <a:spLocks noChangeShapeType="1"/>
          </p:cNvSpPr>
          <p:nvPr/>
        </p:nvSpPr>
        <p:spPr bwMode="auto">
          <a:xfrm flipV="1">
            <a:off x="639913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67"/>
          <p:cNvSpPr>
            <a:spLocks noChangeArrowheads="1"/>
          </p:cNvSpPr>
          <p:nvPr/>
        </p:nvSpPr>
        <p:spPr bwMode="auto">
          <a:xfrm rot="16200000">
            <a:off x="5940921" y="4649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91" name="Line 155"/>
          <p:cNvSpPr>
            <a:spLocks noChangeShapeType="1"/>
          </p:cNvSpPr>
          <p:nvPr/>
        </p:nvSpPr>
        <p:spPr bwMode="auto">
          <a:xfrm flipV="1">
            <a:off x="693470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Line 156"/>
          <p:cNvSpPr>
            <a:spLocks noChangeShapeType="1"/>
          </p:cNvSpPr>
          <p:nvPr/>
        </p:nvSpPr>
        <p:spPr bwMode="auto">
          <a:xfrm flipV="1">
            <a:off x="723942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Rectangle 67"/>
          <p:cNvSpPr>
            <a:spLocks noChangeArrowheads="1"/>
          </p:cNvSpPr>
          <p:nvPr/>
        </p:nvSpPr>
        <p:spPr bwMode="auto">
          <a:xfrm rot="16200000">
            <a:off x="6821417" y="46223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 rot="16200000">
            <a:off x="6516697" y="46223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9" name="Line 133"/>
          <p:cNvSpPr>
            <a:spLocks noChangeShapeType="1"/>
          </p:cNvSpPr>
          <p:nvPr/>
        </p:nvSpPr>
        <p:spPr bwMode="auto">
          <a:xfrm flipV="1">
            <a:off x="7564075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135"/>
          <p:cNvSpPr>
            <a:spLocks noChangeShapeType="1"/>
          </p:cNvSpPr>
          <p:nvPr/>
        </p:nvSpPr>
        <p:spPr bwMode="auto">
          <a:xfrm flipV="1">
            <a:off x="7868796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 rot="16200000">
            <a:off x="7450791" y="462142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77" name="Line 156"/>
          <p:cNvSpPr>
            <a:spLocks noChangeShapeType="1"/>
          </p:cNvSpPr>
          <p:nvPr/>
        </p:nvSpPr>
        <p:spPr bwMode="auto">
          <a:xfrm flipV="1">
            <a:off x="8478237" y="45441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 rot="16200000">
            <a:off x="8060232" y="462142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 rot="16200000">
            <a:off x="7146069" y="462142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1" name="Line 133"/>
          <p:cNvSpPr>
            <a:spLocks noChangeShapeType="1"/>
          </p:cNvSpPr>
          <p:nvPr/>
        </p:nvSpPr>
        <p:spPr bwMode="auto">
          <a:xfrm flipV="1">
            <a:off x="9121889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Line 135"/>
          <p:cNvSpPr>
            <a:spLocks noChangeShapeType="1"/>
          </p:cNvSpPr>
          <p:nvPr/>
        </p:nvSpPr>
        <p:spPr bwMode="auto">
          <a:xfrm flipV="1">
            <a:off x="9426610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Rectangle 67"/>
          <p:cNvSpPr>
            <a:spLocks noChangeArrowheads="1"/>
          </p:cNvSpPr>
          <p:nvPr/>
        </p:nvSpPr>
        <p:spPr bwMode="auto">
          <a:xfrm rot="16200000">
            <a:off x="9008605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8" name="Line 155"/>
          <p:cNvSpPr>
            <a:spLocks noChangeShapeType="1"/>
          </p:cNvSpPr>
          <p:nvPr/>
        </p:nvSpPr>
        <p:spPr bwMode="auto">
          <a:xfrm flipV="1">
            <a:off x="9731330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Line 156"/>
          <p:cNvSpPr>
            <a:spLocks noChangeShapeType="1"/>
          </p:cNvSpPr>
          <p:nvPr/>
        </p:nvSpPr>
        <p:spPr bwMode="auto">
          <a:xfrm flipV="1">
            <a:off x="10036051" y="454277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Rectangle 67"/>
          <p:cNvSpPr>
            <a:spLocks noChangeArrowheads="1"/>
          </p:cNvSpPr>
          <p:nvPr/>
        </p:nvSpPr>
        <p:spPr bwMode="auto">
          <a:xfrm rot="16200000">
            <a:off x="9618046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31" name="Rectangle 67"/>
          <p:cNvSpPr>
            <a:spLocks noChangeArrowheads="1"/>
          </p:cNvSpPr>
          <p:nvPr/>
        </p:nvSpPr>
        <p:spPr bwMode="auto">
          <a:xfrm rot="16200000">
            <a:off x="9313326" y="462007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06" name="Line 133"/>
          <p:cNvSpPr>
            <a:spLocks noChangeShapeType="1"/>
          </p:cNvSpPr>
          <p:nvPr/>
        </p:nvSpPr>
        <p:spPr bwMode="auto">
          <a:xfrm flipV="1">
            <a:off x="10360704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Line 135"/>
          <p:cNvSpPr>
            <a:spLocks noChangeShapeType="1"/>
          </p:cNvSpPr>
          <p:nvPr/>
        </p:nvSpPr>
        <p:spPr bwMode="auto">
          <a:xfrm flipV="1">
            <a:off x="10665424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Rectangle 67"/>
          <p:cNvSpPr>
            <a:spLocks noChangeArrowheads="1"/>
          </p:cNvSpPr>
          <p:nvPr/>
        </p:nvSpPr>
        <p:spPr bwMode="auto">
          <a:xfrm rot="16200000">
            <a:off x="10247420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3" name="Line 155"/>
          <p:cNvSpPr>
            <a:spLocks noChangeShapeType="1"/>
          </p:cNvSpPr>
          <p:nvPr/>
        </p:nvSpPr>
        <p:spPr bwMode="auto">
          <a:xfrm flipV="1">
            <a:off x="10970145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156"/>
          <p:cNvSpPr>
            <a:spLocks noChangeShapeType="1"/>
          </p:cNvSpPr>
          <p:nvPr/>
        </p:nvSpPr>
        <p:spPr bwMode="auto">
          <a:xfrm flipV="1">
            <a:off x="11274866" y="45418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 rot="16200000">
            <a:off x="10856861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10552140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 rot="16200000">
            <a:off x="9942698" y="461914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3" name="Line 53"/>
          <p:cNvSpPr>
            <a:spLocks noChangeShapeType="1"/>
          </p:cNvSpPr>
          <p:nvPr/>
        </p:nvSpPr>
        <p:spPr bwMode="auto">
          <a:xfrm flipV="1">
            <a:off x="406294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57"/>
          <p:cNvSpPr>
            <a:spLocks noChangeShapeType="1"/>
          </p:cNvSpPr>
          <p:nvPr/>
        </p:nvSpPr>
        <p:spPr bwMode="auto">
          <a:xfrm flipV="1">
            <a:off x="3250353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61"/>
          <p:cNvSpPr>
            <a:spLocks noChangeShapeType="1"/>
          </p:cNvSpPr>
          <p:nvPr/>
        </p:nvSpPr>
        <p:spPr bwMode="auto">
          <a:xfrm flipV="1">
            <a:off x="264091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50"/>
          <p:cNvSpPr>
            <a:spLocks noChangeShapeType="1"/>
          </p:cNvSpPr>
          <p:nvPr/>
        </p:nvSpPr>
        <p:spPr bwMode="auto">
          <a:xfrm flipV="1">
            <a:off x="2336191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55"/>
          <p:cNvSpPr>
            <a:spLocks noChangeShapeType="1"/>
          </p:cNvSpPr>
          <p:nvPr/>
        </p:nvSpPr>
        <p:spPr bwMode="auto">
          <a:xfrm flipV="1">
            <a:off x="4367662" y="45450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1523603" y="1878057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65" name="AutoShape 19"/>
          <p:cNvSpPr>
            <a:spLocks noChangeArrowheads="1"/>
          </p:cNvSpPr>
          <p:nvPr/>
        </p:nvSpPr>
        <p:spPr bwMode="auto">
          <a:xfrm>
            <a:off x="2844059" y="1878057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4164515" y="1878057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67" name="Line 33"/>
          <p:cNvSpPr>
            <a:spLocks noChangeShapeType="1"/>
          </p:cNvSpPr>
          <p:nvPr/>
        </p:nvSpPr>
        <p:spPr bwMode="auto">
          <a:xfrm flipV="1">
            <a:off x="3351927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Line 33"/>
          <p:cNvSpPr>
            <a:spLocks noChangeShapeType="1"/>
          </p:cNvSpPr>
          <p:nvPr/>
        </p:nvSpPr>
        <p:spPr bwMode="auto">
          <a:xfrm flipV="1">
            <a:off x="4469236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9" name="AutoShape 19"/>
          <p:cNvSpPr>
            <a:spLocks noChangeArrowheads="1"/>
          </p:cNvSpPr>
          <p:nvPr/>
        </p:nvSpPr>
        <p:spPr bwMode="auto">
          <a:xfrm>
            <a:off x="2742486" y="1801857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480 GB SSD</a:t>
            </a:r>
          </a:p>
        </p:txBody>
      </p:sp>
      <p:sp>
        <p:nvSpPr>
          <p:cNvPr id="170" name="Line 33"/>
          <p:cNvSpPr>
            <a:spLocks noChangeShapeType="1"/>
          </p:cNvSpPr>
          <p:nvPr/>
        </p:nvSpPr>
        <p:spPr bwMode="auto">
          <a:xfrm flipV="1">
            <a:off x="1929897" y="2259057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1" name="Line 49"/>
          <p:cNvSpPr>
            <a:spLocks noChangeShapeType="1"/>
          </p:cNvSpPr>
          <p:nvPr/>
        </p:nvSpPr>
        <p:spPr bwMode="auto">
          <a:xfrm flipH="1">
            <a:off x="8938472" y="2819400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3" name="Line 28"/>
          <p:cNvSpPr>
            <a:spLocks noChangeShapeType="1"/>
          </p:cNvSpPr>
          <p:nvPr/>
        </p:nvSpPr>
        <p:spPr bwMode="auto">
          <a:xfrm flipV="1">
            <a:off x="4672383" y="2819400"/>
            <a:ext cx="426608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Line 28"/>
          <p:cNvSpPr>
            <a:spLocks noChangeShapeType="1"/>
          </p:cNvSpPr>
          <p:nvPr/>
        </p:nvSpPr>
        <p:spPr bwMode="auto">
          <a:xfrm flipV="1">
            <a:off x="1320456" y="33258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 flipV="1">
            <a:off x="1320456" y="38592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ine 28"/>
          <p:cNvSpPr>
            <a:spLocks noChangeShapeType="1"/>
          </p:cNvSpPr>
          <p:nvPr/>
        </p:nvSpPr>
        <p:spPr bwMode="auto">
          <a:xfrm flipV="1">
            <a:off x="1320456" y="43164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 flipV="1">
            <a:off x="1320456" y="279245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5026760" y="4649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 rot="16200000">
            <a:off x="5331480" y="4649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 rot="16200000">
            <a:off x="5636201" y="4649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4" name="Line 49"/>
          <p:cNvSpPr>
            <a:spLocks noChangeShapeType="1"/>
          </p:cNvSpPr>
          <p:nvPr/>
        </p:nvSpPr>
        <p:spPr bwMode="auto">
          <a:xfrm flipH="1">
            <a:off x="5586545" y="32766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49"/>
          <p:cNvSpPr>
            <a:spLocks noChangeShapeType="1"/>
          </p:cNvSpPr>
          <p:nvPr/>
        </p:nvSpPr>
        <p:spPr bwMode="auto">
          <a:xfrm flipH="1">
            <a:off x="7821163" y="2971802"/>
            <a:ext cx="0" cy="1066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4875530" y="4011657"/>
            <a:ext cx="6805427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32" name="Summing Junction 131"/>
          <p:cNvSpPr/>
          <p:nvPr/>
        </p:nvSpPr>
        <p:spPr bwMode="auto">
          <a:xfrm>
            <a:off x="930658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3" name="Summing Junction 132"/>
          <p:cNvSpPr/>
          <p:nvPr/>
        </p:nvSpPr>
        <p:spPr bwMode="auto">
          <a:xfrm>
            <a:off x="899971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4" name="Summing Junction 133"/>
          <p:cNvSpPr/>
          <p:nvPr/>
        </p:nvSpPr>
        <p:spPr bwMode="auto">
          <a:xfrm>
            <a:off x="9618245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5" name="Summing Junction 134"/>
          <p:cNvSpPr/>
          <p:nvPr/>
        </p:nvSpPr>
        <p:spPr bwMode="auto">
          <a:xfrm>
            <a:off x="9929908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6" name="Summing Junction 135"/>
          <p:cNvSpPr/>
          <p:nvPr/>
        </p:nvSpPr>
        <p:spPr bwMode="auto">
          <a:xfrm>
            <a:off x="10241568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7" name="Summing Junction 136"/>
          <p:cNvSpPr/>
          <p:nvPr/>
        </p:nvSpPr>
        <p:spPr bwMode="auto">
          <a:xfrm>
            <a:off x="10574932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8" name="Summing Junction 137"/>
          <p:cNvSpPr/>
          <p:nvPr/>
        </p:nvSpPr>
        <p:spPr bwMode="auto">
          <a:xfrm>
            <a:off x="10864889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9" name="Summing Junction 138"/>
          <p:cNvSpPr/>
          <p:nvPr/>
        </p:nvSpPr>
        <p:spPr bwMode="auto">
          <a:xfrm>
            <a:off x="11176550" y="4436403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0" name="Summing Junction 139"/>
          <p:cNvSpPr/>
          <p:nvPr/>
        </p:nvSpPr>
        <p:spPr bwMode="auto">
          <a:xfrm>
            <a:off x="8836900" y="3886201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7313295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9" name="Line 28"/>
          <p:cNvSpPr>
            <a:spLocks noChangeShapeType="1"/>
          </p:cNvSpPr>
          <p:nvPr/>
        </p:nvSpPr>
        <p:spPr bwMode="auto">
          <a:xfrm>
            <a:off x="4672383" y="3124200"/>
            <a:ext cx="203147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6195986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5078677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0" name="Line 28"/>
          <p:cNvSpPr>
            <a:spLocks noChangeShapeType="1"/>
          </p:cNvSpPr>
          <p:nvPr/>
        </p:nvSpPr>
        <p:spPr bwMode="auto">
          <a:xfrm>
            <a:off x="4672383" y="32766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8" name="Summing Junction 157"/>
          <p:cNvSpPr/>
          <p:nvPr/>
        </p:nvSpPr>
        <p:spPr bwMode="auto">
          <a:xfrm>
            <a:off x="7719591" y="3886201"/>
            <a:ext cx="217027" cy="179108"/>
          </a:xfrm>
          <a:prstGeom prst="flowChartSummingJunction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625177" y="2411457"/>
            <a:ext cx="3047206" cy="2209800"/>
          </a:xfrm>
          <a:prstGeom prst="roundRect">
            <a:avLst>
              <a:gd name="adj" fmla="val 7552"/>
            </a:avLst>
          </a:prstGeom>
          <a:solidFill>
            <a:srgbClr val="32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1929897" y="2640058"/>
            <a:ext cx="2437765" cy="838201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929897" y="3630657"/>
            <a:ext cx="2437765" cy="8382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172" name="Line 49"/>
          <p:cNvSpPr>
            <a:spLocks noChangeShapeType="1"/>
          </p:cNvSpPr>
          <p:nvPr/>
        </p:nvSpPr>
        <p:spPr bwMode="auto">
          <a:xfrm flipH="1">
            <a:off x="10055781" y="2667001"/>
            <a:ext cx="0" cy="13446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4" name="Line 49"/>
          <p:cNvSpPr>
            <a:spLocks noChangeShapeType="1"/>
          </p:cNvSpPr>
          <p:nvPr/>
        </p:nvSpPr>
        <p:spPr bwMode="auto">
          <a:xfrm flipH="1">
            <a:off x="11173090" y="2514601"/>
            <a:ext cx="0" cy="14970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>
            <a:off x="10665222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XP1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>
            <a:off x="9547913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XP1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8430604" y="34290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8"/>
          <p:cNvSpPr>
            <a:spLocks noChangeShapeType="1"/>
          </p:cNvSpPr>
          <p:nvPr/>
        </p:nvSpPr>
        <p:spPr bwMode="auto">
          <a:xfrm flipV="1">
            <a:off x="4672383" y="2667000"/>
            <a:ext cx="538339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4" name="Line 28"/>
          <p:cNvSpPr>
            <a:spLocks noChangeShapeType="1"/>
          </p:cNvSpPr>
          <p:nvPr/>
        </p:nvSpPr>
        <p:spPr bwMode="auto">
          <a:xfrm flipV="1">
            <a:off x="4672383" y="2514600"/>
            <a:ext cx="650070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5256371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556109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85" name="AutoShape 79"/>
          <p:cNvSpPr>
            <a:spLocks noChangeArrowheads="1"/>
          </p:cNvSpPr>
          <p:nvPr/>
        </p:nvSpPr>
        <p:spPr bwMode="auto">
          <a:xfrm rot="5400000">
            <a:off x="5294471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6" name="AutoShape 79"/>
          <p:cNvSpPr>
            <a:spLocks noChangeArrowheads="1"/>
          </p:cNvSpPr>
          <p:nvPr/>
        </p:nvSpPr>
        <p:spPr bwMode="auto">
          <a:xfrm rot="5400000">
            <a:off x="559919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7" name="AutoShape 261"/>
          <p:cNvSpPr>
            <a:spLocks/>
          </p:cNvSpPr>
          <p:nvPr/>
        </p:nvSpPr>
        <p:spPr bwMode="auto">
          <a:xfrm rot="5400000">
            <a:off x="5903951" y="5346847"/>
            <a:ext cx="76203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>
            <a:off x="6703854" y="59315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20 x SFP+, 1G/10G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586581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90" name="AutoShape 3"/>
          <p:cNvSpPr>
            <a:spLocks noChangeArrowheads="1"/>
          </p:cNvSpPr>
          <p:nvPr/>
        </p:nvSpPr>
        <p:spPr bwMode="auto">
          <a:xfrm rot="16200000">
            <a:off x="617053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590391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20863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670610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701082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674420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704892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7335475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7640196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7373575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7678296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8249637" y="512835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8287737" y="5547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3" name="AutoShape 261"/>
          <p:cNvSpPr>
            <a:spLocks/>
          </p:cNvSpPr>
          <p:nvPr/>
        </p:nvSpPr>
        <p:spPr bwMode="auto">
          <a:xfrm rot="5400000">
            <a:off x="7729289" y="4941389"/>
            <a:ext cx="45719" cy="189344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>
            <a:off x="7719589" y="5029200"/>
            <a:ext cx="945602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/>
              <a:t>….</a:t>
            </a:r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 rot="16200000">
            <a:off x="8893289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9198010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7" name="AutoShape 79"/>
          <p:cNvSpPr>
            <a:spLocks noChangeArrowheads="1"/>
          </p:cNvSpPr>
          <p:nvPr/>
        </p:nvSpPr>
        <p:spPr bwMode="auto">
          <a:xfrm rot="5400000">
            <a:off x="8931389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9236110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9502730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9807451" y="51270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9540830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9845551" y="55461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3" name="AutoShape 3"/>
          <p:cNvSpPr>
            <a:spLocks noChangeArrowheads="1"/>
          </p:cNvSpPr>
          <p:nvPr/>
        </p:nvSpPr>
        <p:spPr bwMode="auto">
          <a:xfrm rot="16200000">
            <a:off x="10132104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 rot="16200000">
            <a:off x="10436824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5" name="AutoShape 79"/>
          <p:cNvSpPr>
            <a:spLocks noChangeArrowheads="1"/>
          </p:cNvSpPr>
          <p:nvPr/>
        </p:nvSpPr>
        <p:spPr bwMode="auto">
          <a:xfrm rot="5400000">
            <a:off x="10170204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10474924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10741545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11046266" y="51260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19" name="AutoShape 79"/>
          <p:cNvSpPr>
            <a:spLocks noChangeArrowheads="1"/>
          </p:cNvSpPr>
          <p:nvPr/>
        </p:nvSpPr>
        <p:spPr bwMode="auto">
          <a:xfrm rot="5400000">
            <a:off x="10779645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11084366" y="55451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AutoShape 261"/>
          <p:cNvSpPr>
            <a:spLocks/>
          </p:cNvSpPr>
          <p:nvPr/>
        </p:nvSpPr>
        <p:spPr bwMode="auto">
          <a:xfrm rot="5400000">
            <a:off x="10204524" y="4617713"/>
            <a:ext cx="70511" cy="25114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>
            <a:off x="10556214" y="4967272"/>
            <a:ext cx="945602" cy="2462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dirty="0"/>
              <a:t>….</a:t>
            </a: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245041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383434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413906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26" name="AutoShape 3"/>
          <p:cNvSpPr>
            <a:spLocks noChangeArrowheads="1"/>
          </p:cNvSpPr>
          <p:nvPr/>
        </p:nvSpPr>
        <p:spPr bwMode="auto">
          <a:xfrm rot="16200000">
            <a:off x="3021753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2412312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USB-B</a:t>
            </a:r>
          </a:p>
        </p:txBody>
      </p:sp>
      <p:sp>
        <p:nvSpPr>
          <p:cNvPr id="228" name="AutoShape 79"/>
          <p:cNvSpPr>
            <a:spLocks noChangeArrowheads="1"/>
          </p:cNvSpPr>
          <p:nvPr/>
        </p:nvSpPr>
        <p:spPr bwMode="auto">
          <a:xfrm rot="5400000">
            <a:off x="3059853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9" name="AutoShape 79"/>
          <p:cNvSpPr>
            <a:spLocks noChangeArrowheads="1"/>
          </p:cNvSpPr>
          <p:nvPr/>
        </p:nvSpPr>
        <p:spPr bwMode="auto">
          <a:xfrm rot="5400000">
            <a:off x="387244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0" name="AutoShape 79"/>
          <p:cNvSpPr>
            <a:spLocks noChangeArrowheads="1"/>
          </p:cNvSpPr>
          <p:nvPr/>
        </p:nvSpPr>
        <p:spPr bwMode="auto">
          <a:xfrm rot="5400000">
            <a:off x="4177162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1" name="Rectangle 67"/>
          <p:cNvSpPr>
            <a:spLocks noChangeArrowheads="1"/>
          </p:cNvSpPr>
          <p:nvPr/>
        </p:nvSpPr>
        <p:spPr bwMode="auto">
          <a:xfrm>
            <a:off x="2776339" y="5931578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32" name="Rectangle 67"/>
          <p:cNvSpPr>
            <a:spLocks noChangeArrowheads="1"/>
          </p:cNvSpPr>
          <p:nvPr/>
        </p:nvSpPr>
        <p:spPr bwMode="auto">
          <a:xfrm>
            <a:off x="3453500" y="5931578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233" name="AutoShape 79"/>
          <p:cNvSpPr>
            <a:spLocks noChangeArrowheads="1"/>
          </p:cNvSpPr>
          <p:nvPr/>
        </p:nvSpPr>
        <p:spPr bwMode="auto">
          <a:xfrm rot="5400000">
            <a:off x="2145691" y="55483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 rot="16200000">
            <a:off x="2107591" y="51292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USB-A</a:t>
            </a:r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>
            <a:off x="4977103" y="5931578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40G QSFP+</a:t>
            </a:r>
          </a:p>
        </p:txBody>
      </p:sp>
      <p:sp>
        <p:nvSpPr>
          <p:cNvPr id="236" name="Rectangle 67"/>
          <p:cNvSpPr>
            <a:spLocks noChangeArrowheads="1"/>
          </p:cNvSpPr>
          <p:nvPr/>
        </p:nvSpPr>
        <p:spPr bwMode="auto">
          <a:xfrm>
            <a:off x="9448531" y="5859764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SFP+, 10G</a:t>
            </a:r>
          </a:p>
          <a:p>
            <a:pPr algn="ctr" eaLnBrk="0" hangingPunct="0"/>
            <a:r>
              <a:rPr lang="en-US" sz="900" b="1" dirty="0"/>
              <a:t>Low Latency</a:t>
            </a:r>
          </a:p>
        </p:txBody>
      </p:sp>
      <p:sp>
        <p:nvSpPr>
          <p:cNvPr id="237" name="Rectangle 67"/>
          <p:cNvSpPr>
            <a:spLocks noChangeArrowheads="1"/>
          </p:cNvSpPr>
          <p:nvPr/>
        </p:nvSpPr>
        <p:spPr bwMode="auto">
          <a:xfrm>
            <a:off x="1964964" y="5931578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USB</a:t>
            </a:r>
          </a:p>
        </p:txBody>
      </p:sp>
    </p:spTree>
    <p:extLst>
      <p:ext uri="{BB962C8B-B14F-4D97-AF65-F5344CB8AC3E}">
        <p14:creationId xmlns:p14="http://schemas.microsoft.com/office/powerpoint/2010/main" val="2915854194"/>
      </p:ext>
    </p:extLst>
  </p:cSld>
  <p:clrMapOvr>
    <a:masterClrMapping/>
  </p:clrMapOvr>
  <p:transition spd="slow">
    <p:wip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AutoShape 33"/>
          <p:cNvSpPr>
            <a:spLocks noChangeArrowheads="1"/>
          </p:cNvSpPr>
          <p:nvPr/>
        </p:nvSpPr>
        <p:spPr bwMode="auto">
          <a:xfrm>
            <a:off x="489057" y="1825038"/>
            <a:ext cx="11298489" cy="3490148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970593" y="5807605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3810A Schematic</a:t>
            </a:r>
          </a:p>
        </p:txBody>
      </p:sp>
      <p:sp>
        <p:nvSpPr>
          <p:cNvPr id="454682" name="Line 26"/>
          <p:cNvSpPr>
            <a:spLocks noChangeShapeType="1"/>
          </p:cNvSpPr>
          <p:nvPr/>
        </p:nvSpPr>
        <p:spPr bwMode="auto">
          <a:xfrm flipV="1">
            <a:off x="3555074" y="2895600"/>
            <a:ext cx="467238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9" name="Line 33"/>
          <p:cNvSpPr>
            <a:spLocks noChangeShapeType="1"/>
          </p:cNvSpPr>
          <p:nvPr/>
        </p:nvSpPr>
        <p:spPr bwMode="auto">
          <a:xfrm flipV="1">
            <a:off x="3286720" y="2333977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4160110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2412312" y="50884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AUX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2640912" y="45042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1599724" y="50884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1828324" y="45042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4" name="AutoShape 3"/>
          <p:cNvSpPr>
            <a:spLocks noChangeArrowheads="1"/>
          </p:cNvSpPr>
          <p:nvPr/>
        </p:nvSpPr>
        <p:spPr bwMode="auto">
          <a:xfrm rot="16200000">
            <a:off x="1295003" y="50884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5" name="Line 59"/>
          <p:cNvSpPr>
            <a:spLocks noChangeShapeType="1"/>
          </p:cNvSpPr>
          <p:nvPr/>
        </p:nvSpPr>
        <p:spPr bwMode="auto">
          <a:xfrm flipV="1">
            <a:off x="1523603" y="45042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8" name="AutoShape 79"/>
          <p:cNvSpPr>
            <a:spLocks noChangeArrowheads="1"/>
          </p:cNvSpPr>
          <p:nvPr/>
        </p:nvSpPr>
        <p:spPr bwMode="auto">
          <a:xfrm rot="5400000">
            <a:off x="1333103" y="55075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1637824" y="55075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2450412" y="55075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4198210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1574390" y="5879419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2031471" y="5807605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Analog 56K</a:t>
            </a:r>
          </a:p>
          <a:p>
            <a:pPr algn="ctr" eaLnBrk="0" hangingPunct="0"/>
            <a:r>
              <a:rPr lang="en-US" sz="900" b="1" dirty="0"/>
              <a:t>Modem</a:t>
            </a:r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3913291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4218012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4464831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4502931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425708" y="2009423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425708" y="1780823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730429" y="1933223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539929" y="148874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714694" y="2009423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714694" y="1780823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019414" y="1933223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828914" y="148874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4494467" y="5534460"/>
            <a:ext cx="95959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>
            <a:off x="3961369" y="5879419"/>
            <a:ext cx="123016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SFP </a:t>
            </a:r>
          </a:p>
        </p:txBody>
      </p:sp>
      <p:sp>
        <p:nvSpPr>
          <p:cNvPr id="100" name="Line 26"/>
          <p:cNvSpPr>
            <a:spLocks noChangeShapeType="1"/>
          </p:cNvSpPr>
          <p:nvPr/>
        </p:nvSpPr>
        <p:spPr bwMode="auto">
          <a:xfrm flipH="1">
            <a:off x="8227457" y="28956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 rot="16200000">
            <a:off x="4972698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5010798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Rectangle 67"/>
          <p:cNvSpPr>
            <a:spLocks noChangeArrowheads="1"/>
          </p:cNvSpPr>
          <p:nvPr/>
        </p:nvSpPr>
        <p:spPr bwMode="auto">
          <a:xfrm rot="16200000">
            <a:off x="503060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9" name="Rectangle 67"/>
          <p:cNvSpPr>
            <a:spLocks noChangeArrowheads="1"/>
          </p:cNvSpPr>
          <p:nvPr/>
        </p:nvSpPr>
        <p:spPr bwMode="auto">
          <a:xfrm rot="16200000">
            <a:off x="503060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5277419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11" name="AutoShape 79"/>
          <p:cNvSpPr>
            <a:spLocks noChangeArrowheads="1"/>
          </p:cNvSpPr>
          <p:nvPr/>
        </p:nvSpPr>
        <p:spPr bwMode="auto">
          <a:xfrm rot="5400000">
            <a:off x="5315519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Line 131"/>
          <p:cNvSpPr>
            <a:spLocks noChangeShapeType="1"/>
          </p:cNvSpPr>
          <p:nvPr/>
        </p:nvSpPr>
        <p:spPr bwMode="auto">
          <a:xfrm flipV="1">
            <a:off x="5180251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131"/>
          <p:cNvSpPr>
            <a:spLocks noChangeShapeType="1"/>
          </p:cNvSpPr>
          <p:nvPr/>
        </p:nvSpPr>
        <p:spPr bwMode="auto">
          <a:xfrm flipV="1">
            <a:off x="5484971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AutoShape 3"/>
          <p:cNvSpPr>
            <a:spLocks noChangeArrowheads="1"/>
          </p:cNvSpPr>
          <p:nvPr/>
        </p:nvSpPr>
        <p:spPr bwMode="auto">
          <a:xfrm rot="16200000">
            <a:off x="5582140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5620240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533532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 rot="16200000">
            <a:off x="5640041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5886860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5924960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Line 131"/>
          <p:cNvSpPr>
            <a:spLocks noChangeShapeType="1"/>
          </p:cNvSpPr>
          <p:nvPr/>
        </p:nvSpPr>
        <p:spPr bwMode="auto">
          <a:xfrm flipV="1">
            <a:off x="5789692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Line 131"/>
          <p:cNvSpPr>
            <a:spLocks noChangeShapeType="1"/>
          </p:cNvSpPr>
          <p:nvPr/>
        </p:nvSpPr>
        <p:spPr bwMode="auto">
          <a:xfrm flipV="1">
            <a:off x="6094413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6191581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6229681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 rot="16200000">
            <a:off x="6249482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6496302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6534402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Line 131"/>
          <p:cNvSpPr>
            <a:spLocks noChangeShapeType="1"/>
          </p:cNvSpPr>
          <p:nvPr/>
        </p:nvSpPr>
        <p:spPr bwMode="auto">
          <a:xfrm flipV="1">
            <a:off x="6399133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131"/>
          <p:cNvSpPr>
            <a:spLocks noChangeShapeType="1"/>
          </p:cNvSpPr>
          <p:nvPr/>
        </p:nvSpPr>
        <p:spPr bwMode="auto">
          <a:xfrm flipV="1">
            <a:off x="6703854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6801022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56" name="AutoShape 79"/>
          <p:cNvSpPr>
            <a:spLocks noChangeArrowheads="1"/>
          </p:cNvSpPr>
          <p:nvPr/>
        </p:nvSpPr>
        <p:spPr bwMode="auto">
          <a:xfrm rot="5400000">
            <a:off x="6839122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6554203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6858924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7105743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143843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31"/>
          <p:cNvSpPr>
            <a:spLocks noChangeShapeType="1"/>
          </p:cNvSpPr>
          <p:nvPr/>
        </p:nvSpPr>
        <p:spPr bwMode="auto">
          <a:xfrm flipV="1">
            <a:off x="7008574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Line 131"/>
          <p:cNvSpPr>
            <a:spLocks noChangeShapeType="1"/>
          </p:cNvSpPr>
          <p:nvPr/>
        </p:nvSpPr>
        <p:spPr bwMode="auto">
          <a:xfrm flipV="1">
            <a:off x="7313295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33"/>
          <p:cNvSpPr>
            <a:spLocks noChangeShapeType="1"/>
          </p:cNvSpPr>
          <p:nvPr/>
        </p:nvSpPr>
        <p:spPr bwMode="auto">
          <a:xfrm flipV="1">
            <a:off x="2474132" y="2333977"/>
            <a:ext cx="0" cy="2286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Line 33"/>
          <p:cNvSpPr>
            <a:spLocks noChangeShapeType="1"/>
          </p:cNvSpPr>
          <p:nvPr/>
        </p:nvSpPr>
        <p:spPr bwMode="auto">
          <a:xfrm flipV="1">
            <a:off x="1559970" y="2333978"/>
            <a:ext cx="0" cy="20037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1117309" y="2514600"/>
            <a:ext cx="2471623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0" name="AutoShape 19"/>
          <p:cNvSpPr>
            <a:spLocks noChangeArrowheads="1"/>
          </p:cNvSpPr>
          <p:nvPr/>
        </p:nvSpPr>
        <p:spPr bwMode="auto">
          <a:xfrm>
            <a:off x="1339548" y="2714979"/>
            <a:ext cx="2031471" cy="7620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Single Core CPU</a:t>
            </a:r>
          </a:p>
        </p:txBody>
      </p:sp>
      <p:sp>
        <p:nvSpPr>
          <p:cNvPr id="91" name="AutoShape 19"/>
          <p:cNvSpPr>
            <a:spLocks noChangeArrowheads="1"/>
          </p:cNvSpPr>
          <p:nvPr/>
        </p:nvSpPr>
        <p:spPr bwMode="auto">
          <a:xfrm>
            <a:off x="1339548" y="3553177"/>
            <a:ext cx="2031471" cy="762000"/>
          </a:xfrm>
          <a:prstGeom prst="flowChartAlternateProcess">
            <a:avLst/>
          </a:prstGeom>
          <a:solidFill>
            <a:srgbClr val="32404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Single Core CPU</a:t>
            </a:r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2981999" y="1982320"/>
            <a:ext cx="609441" cy="37988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CP6</a:t>
            </a: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1957487" y="1952977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950528" y="1952977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 128MB</a:t>
            </a:r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>
            <a:off x="3758221" y="3200402"/>
            <a:ext cx="7821163" cy="725663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1" name="AutoShape 3"/>
          <p:cNvSpPr>
            <a:spLocks noChangeArrowheads="1"/>
          </p:cNvSpPr>
          <p:nvPr/>
        </p:nvSpPr>
        <p:spPr bwMode="auto">
          <a:xfrm>
            <a:off x="3961368" y="32766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NP1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4367662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Line 131"/>
          <p:cNvSpPr>
            <a:spLocks noChangeShapeType="1"/>
          </p:cNvSpPr>
          <p:nvPr/>
        </p:nvSpPr>
        <p:spPr bwMode="auto">
          <a:xfrm flipV="1">
            <a:off x="4672383" y="38100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AutoShape 261"/>
          <p:cNvSpPr>
            <a:spLocks/>
          </p:cNvSpPr>
          <p:nvPr/>
        </p:nvSpPr>
        <p:spPr bwMode="auto">
          <a:xfrm rot="5400000">
            <a:off x="6249581" y="4620299"/>
            <a:ext cx="95959" cy="243776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>
            <a:off x="5789694" y="5879419"/>
            <a:ext cx="123016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1GE RJ45 </a:t>
            </a:r>
          </a:p>
        </p:txBody>
      </p:sp>
      <p:sp>
        <p:nvSpPr>
          <p:cNvPr id="167" name="Line 135"/>
          <p:cNvSpPr>
            <a:spLocks noChangeShapeType="1"/>
          </p:cNvSpPr>
          <p:nvPr/>
        </p:nvSpPr>
        <p:spPr bwMode="auto">
          <a:xfrm>
            <a:off x="8094307" y="3906770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7677292" y="3357972"/>
            <a:ext cx="854888" cy="533400"/>
          </a:xfrm>
          <a:prstGeom prst="flowChartAlternateProcess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9" name="Line 135"/>
          <p:cNvSpPr>
            <a:spLocks noChangeShapeType="1"/>
          </p:cNvSpPr>
          <p:nvPr/>
        </p:nvSpPr>
        <p:spPr bwMode="auto">
          <a:xfrm>
            <a:off x="9050768" y="3901598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8633753" y="3352800"/>
            <a:ext cx="854888" cy="533400"/>
          </a:xfrm>
          <a:prstGeom prst="flowChartAlternateProcess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135"/>
          <p:cNvSpPr>
            <a:spLocks noChangeShapeType="1"/>
          </p:cNvSpPr>
          <p:nvPr/>
        </p:nvSpPr>
        <p:spPr bwMode="auto">
          <a:xfrm>
            <a:off x="10024204" y="3901598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>
            <a:off x="9607189" y="3352800"/>
            <a:ext cx="854888" cy="533400"/>
          </a:xfrm>
          <a:prstGeom prst="flowChartAlternateProcess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3" name="Line 135"/>
          <p:cNvSpPr>
            <a:spLocks noChangeShapeType="1"/>
          </p:cNvSpPr>
          <p:nvPr/>
        </p:nvSpPr>
        <p:spPr bwMode="auto">
          <a:xfrm>
            <a:off x="10980666" y="3901598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>
            <a:off x="10563650" y="3352800"/>
            <a:ext cx="854888" cy="533400"/>
          </a:xfrm>
          <a:prstGeom prst="flowChartAlternateProcess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6" name="AutoShape 19"/>
          <p:cNvSpPr>
            <a:spLocks noChangeArrowheads="1"/>
          </p:cNvSpPr>
          <p:nvPr/>
        </p:nvSpPr>
        <p:spPr bwMode="auto">
          <a:xfrm>
            <a:off x="7658938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Single Width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AMC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97" name="AutoShape 19"/>
          <p:cNvSpPr>
            <a:spLocks noChangeArrowheads="1"/>
          </p:cNvSpPr>
          <p:nvPr/>
        </p:nvSpPr>
        <p:spPr bwMode="auto">
          <a:xfrm>
            <a:off x="8609779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Single Width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AMC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98" name="AutoShape 19"/>
          <p:cNvSpPr>
            <a:spLocks noChangeArrowheads="1"/>
          </p:cNvSpPr>
          <p:nvPr/>
        </p:nvSpPr>
        <p:spPr bwMode="auto">
          <a:xfrm>
            <a:off x="9560620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Dual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Width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AMC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99" name="AutoShape 19"/>
          <p:cNvSpPr>
            <a:spLocks noChangeArrowheads="1"/>
          </p:cNvSpPr>
          <p:nvPr/>
        </p:nvSpPr>
        <p:spPr bwMode="auto">
          <a:xfrm>
            <a:off x="10511461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Dual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Width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AMC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</a:t>
            </a:r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>
            <a:off x="9700586" y="5563995"/>
            <a:ext cx="1422030" cy="6976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ADM-FB8</a:t>
            </a:r>
          </a:p>
          <a:p>
            <a:pPr algn="ctr" eaLnBrk="0" hangingPunct="0"/>
            <a:r>
              <a:rPr lang="en-US" sz="900" b="1" dirty="0"/>
              <a:t>ADM-XB2</a:t>
            </a:r>
          </a:p>
          <a:p>
            <a:pPr algn="ctr" eaLnBrk="0" hangingPunct="0"/>
            <a:r>
              <a:rPr lang="en-US" sz="900" b="1" dirty="0"/>
              <a:t>ADM-XD4</a:t>
            </a:r>
          </a:p>
          <a:p>
            <a:pPr algn="ctr" eaLnBrk="0" hangingPunct="0"/>
            <a:r>
              <a:rPr lang="en-US" sz="900" b="1" dirty="0"/>
              <a:t>ADM-XE2</a:t>
            </a:r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>
            <a:off x="7821164" y="5605081"/>
            <a:ext cx="1422030" cy="6976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ASM-FB4</a:t>
            </a:r>
          </a:p>
          <a:p>
            <a:pPr algn="ctr" eaLnBrk="0" hangingPunct="0"/>
            <a:r>
              <a:rPr lang="en-US" sz="900" b="1" dirty="0"/>
              <a:t>ASM-CE4</a:t>
            </a:r>
          </a:p>
          <a:p>
            <a:pPr algn="ctr" eaLnBrk="0" hangingPunct="0"/>
            <a:r>
              <a:rPr lang="en-US" sz="900" b="1" dirty="0"/>
              <a:t>ASM-S08</a:t>
            </a:r>
          </a:p>
          <a:p>
            <a:pPr algn="ctr" eaLnBrk="0" hangingPunct="0"/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1305241837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147209" y="1766837"/>
            <a:ext cx="11745009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3800D/-DC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1963755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7949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968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40152" y="3251895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GB 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52741" y="2744651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354315" y="3480493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1837277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608679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761079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3166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5" y="1837277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5" y="1608679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761079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3166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68200" y="492762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50891" y="492762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88991" y="53467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906300" y="53467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05477" y="5648572"/>
            <a:ext cx="945602" cy="266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 anchor="ctr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391174" y="5648572"/>
            <a:ext cx="1422030" cy="266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735155" y="490362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773255" y="53227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252740" y="5648572"/>
            <a:ext cx="1342898" cy="266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 anchor="ctr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5639" y="3276601"/>
            <a:ext cx="1032600" cy="492443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 flipV="1">
            <a:off x="2613528" y="2263764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4" name="Line 30"/>
          <p:cNvSpPr>
            <a:spLocks noChangeShapeType="1"/>
          </p:cNvSpPr>
          <p:nvPr/>
        </p:nvSpPr>
        <p:spPr bwMode="auto">
          <a:xfrm flipV="1">
            <a:off x="3417761" y="2250520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2" name="Rectangle 67"/>
          <p:cNvSpPr>
            <a:spLocks noChangeArrowheads="1"/>
          </p:cNvSpPr>
          <p:nvPr/>
        </p:nvSpPr>
        <p:spPr bwMode="auto">
          <a:xfrm>
            <a:off x="7115405" y="5683630"/>
            <a:ext cx="2031471" cy="266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40GE QSFP+</a:t>
            </a:r>
          </a:p>
        </p:txBody>
      </p:sp>
      <p:sp>
        <p:nvSpPr>
          <p:cNvPr id="294" name="AutoShape 3"/>
          <p:cNvSpPr>
            <a:spLocks noChangeArrowheads="1"/>
          </p:cNvSpPr>
          <p:nvPr/>
        </p:nvSpPr>
        <p:spPr bwMode="auto">
          <a:xfrm rot="16200000">
            <a:off x="7415225" y="49142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295" name="AutoShape 3"/>
          <p:cNvSpPr>
            <a:spLocks noChangeArrowheads="1"/>
          </p:cNvSpPr>
          <p:nvPr/>
        </p:nvSpPr>
        <p:spPr bwMode="auto">
          <a:xfrm rot="16200000">
            <a:off x="7719946" y="49142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296" name="AutoShape 79"/>
          <p:cNvSpPr>
            <a:spLocks noChangeArrowheads="1"/>
          </p:cNvSpPr>
          <p:nvPr/>
        </p:nvSpPr>
        <p:spPr bwMode="auto">
          <a:xfrm rot="5400000">
            <a:off x="7453325" y="53333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7" name="AutoShape 79"/>
          <p:cNvSpPr>
            <a:spLocks noChangeArrowheads="1"/>
          </p:cNvSpPr>
          <p:nvPr/>
        </p:nvSpPr>
        <p:spPr bwMode="auto">
          <a:xfrm rot="5400000">
            <a:off x="7758046" y="53333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2" name="Line 133"/>
          <p:cNvSpPr>
            <a:spLocks noChangeShapeType="1"/>
          </p:cNvSpPr>
          <p:nvPr/>
        </p:nvSpPr>
        <p:spPr bwMode="auto">
          <a:xfrm flipV="1">
            <a:off x="7643825" y="432997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3" name="Line 135"/>
          <p:cNvSpPr>
            <a:spLocks noChangeShapeType="1"/>
          </p:cNvSpPr>
          <p:nvPr/>
        </p:nvSpPr>
        <p:spPr bwMode="auto">
          <a:xfrm flipV="1">
            <a:off x="7948546" y="432997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4" name="AutoShape 261"/>
          <p:cNvSpPr>
            <a:spLocks/>
          </p:cNvSpPr>
          <p:nvPr/>
        </p:nvSpPr>
        <p:spPr bwMode="auto">
          <a:xfrm rot="5400000">
            <a:off x="8073904" y="5083149"/>
            <a:ext cx="98613" cy="116191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8" name="AutoShape 3"/>
          <p:cNvSpPr>
            <a:spLocks noChangeArrowheads="1"/>
          </p:cNvSpPr>
          <p:nvPr/>
        </p:nvSpPr>
        <p:spPr bwMode="auto">
          <a:xfrm rot="16200000">
            <a:off x="7415225" y="492361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 rot="16200000">
            <a:off x="7719946" y="492361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20" name="AutoShape 79"/>
          <p:cNvSpPr>
            <a:spLocks noChangeArrowheads="1"/>
          </p:cNvSpPr>
          <p:nvPr/>
        </p:nvSpPr>
        <p:spPr bwMode="auto">
          <a:xfrm rot="5400000">
            <a:off x="7453325" y="53427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21" name="AutoShape 79"/>
          <p:cNvSpPr>
            <a:spLocks noChangeArrowheads="1"/>
          </p:cNvSpPr>
          <p:nvPr/>
        </p:nvSpPr>
        <p:spPr bwMode="auto">
          <a:xfrm rot="5400000">
            <a:off x="7758046" y="53427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22" name="Line 133"/>
          <p:cNvSpPr>
            <a:spLocks noChangeShapeType="1"/>
          </p:cNvSpPr>
          <p:nvPr/>
        </p:nvSpPr>
        <p:spPr bwMode="auto">
          <a:xfrm flipV="1">
            <a:off x="7643825" y="433938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Line 135"/>
          <p:cNvSpPr>
            <a:spLocks noChangeShapeType="1"/>
          </p:cNvSpPr>
          <p:nvPr/>
        </p:nvSpPr>
        <p:spPr bwMode="auto">
          <a:xfrm flipV="1">
            <a:off x="7948546" y="433938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AutoShape 3"/>
          <p:cNvSpPr>
            <a:spLocks noChangeArrowheads="1"/>
          </p:cNvSpPr>
          <p:nvPr/>
        </p:nvSpPr>
        <p:spPr bwMode="auto">
          <a:xfrm rot="16200000">
            <a:off x="7982015" y="491609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27" name="AutoShape 3"/>
          <p:cNvSpPr>
            <a:spLocks noChangeArrowheads="1"/>
          </p:cNvSpPr>
          <p:nvPr/>
        </p:nvSpPr>
        <p:spPr bwMode="auto">
          <a:xfrm rot="16200000">
            <a:off x="8286735" y="491609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28" name="AutoShape 79"/>
          <p:cNvSpPr>
            <a:spLocks noChangeArrowheads="1"/>
          </p:cNvSpPr>
          <p:nvPr/>
        </p:nvSpPr>
        <p:spPr bwMode="auto">
          <a:xfrm rot="5400000">
            <a:off x="8020115" y="53351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29" name="AutoShape 79"/>
          <p:cNvSpPr>
            <a:spLocks noChangeArrowheads="1"/>
          </p:cNvSpPr>
          <p:nvPr/>
        </p:nvSpPr>
        <p:spPr bwMode="auto">
          <a:xfrm rot="5400000">
            <a:off x="8324835" y="53351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30" name="Line 133"/>
          <p:cNvSpPr>
            <a:spLocks noChangeShapeType="1"/>
          </p:cNvSpPr>
          <p:nvPr/>
        </p:nvSpPr>
        <p:spPr bwMode="auto">
          <a:xfrm flipV="1">
            <a:off x="8210615" y="43318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Line 135"/>
          <p:cNvSpPr>
            <a:spLocks noChangeShapeType="1"/>
          </p:cNvSpPr>
          <p:nvPr/>
        </p:nvSpPr>
        <p:spPr bwMode="auto">
          <a:xfrm flipV="1">
            <a:off x="8515335" y="43318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 rot="16200000">
            <a:off x="9217741" y="493125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317" name="Line 133"/>
          <p:cNvSpPr>
            <a:spLocks noChangeShapeType="1"/>
          </p:cNvSpPr>
          <p:nvPr/>
        </p:nvSpPr>
        <p:spPr bwMode="auto">
          <a:xfrm flipV="1">
            <a:off x="944634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AutoShape 79"/>
          <p:cNvSpPr>
            <a:spLocks noChangeArrowheads="1"/>
          </p:cNvSpPr>
          <p:nvPr/>
        </p:nvSpPr>
        <p:spPr bwMode="auto">
          <a:xfrm rot="5400000">
            <a:off x="9255841" y="53467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342" name="Group 101"/>
          <p:cNvGrpSpPr/>
          <p:nvPr/>
        </p:nvGrpSpPr>
        <p:grpSpPr>
          <a:xfrm>
            <a:off x="9429792" y="4267203"/>
            <a:ext cx="376333" cy="1371601"/>
            <a:chOff x="4157597" y="4267200"/>
            <a:chExt cx="282323" cy="1371600"/>
          </a:xfrm>
        </p:grpSpPr>
        <p:sp>
          <p:nvSpPr>
            <p:cNvPr id="363" name="AutoShape 79"/>
            <p:cNvSpPr>
              <a:spLocks noChangeArrowheads="1"/>
            </p:cNvSpPr>
            <p:nvPr/>
          </p:nvSpPr>
          <p:spPr bwMode="auto">
            <a:xfrm rot="5400000">
              <a:off x="4173220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367" name="Line 133"/>
            <p:cNvSpPr>
              <a:spLocks noChangeShapeType="1"/>
            </p:cNvSpPr>
            <p:nvPr/>
          </p:nvSpPr>
          <p:spPr bwMode="auto">
            <a:xfrm flipV="1">
              <a:off x="4363720" y="43434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Rectangle 67"/>
            <p:cNvSpPr>
              <a:spLocks noChangeArrowheads="1"/>
            </p:cNvSpPr>
            <p:nvPr/>
          </p:nvSpPr>
          <p:spPr bwMode="auto">
            <a:xfrm rot="16200000">
              <a:off x="3958432" y="4466365"/>
              <a:ext cx="571500" cy="173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endParaRPr lang="en-US" sz="900" b="1" i="1" dirty="0">
                <a:solidFill>
                  <a:srgbClr val="919693"/>
                </a:solidFill>
              </a:endParaRPr>
            </a:p>
          </p:txBody>
        </p:sp>
      </p:grpSp>
      <p:sp>
        <p:nvSpPr>
          <p:cNvPr id="346" name="Rectangle 67"/>
          <p:cNvSpPr>
            <a:spLocks noChangeArrowheads="1"/>
          </p:cNvSpPr>
          <p:nvPr/>
        </p:nvSpPr>
        <p:spPr bwMode="auto">
          <a:xfrm rot="16200000">
            <a:off x="8988130" y="442069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306" name="AutoShape 3"/>
          <p:cNvSpPr>
            <a:spLocks noChangeArrowheads="1"/>
          </p:cNvSpPr>
          <p:nvPr/>
        </p:nvSpPr>
        <p:spPr bwMode="auto">
          <a:xfrm rot="16200000">
            <a:off x="9731402" y="493125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307" name="Line 133"/>
          <p:cNvSpPr>
            <a:spLocks noChangeShapeType="1"/>
          </p:cNvSpPr>
          <p:nvPr/>
        </p:nvSpPr>
        <p:spPr bwMode="auto">
          <a:xfrm flipV="1">
            <a:off x="9960002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" name="AutoShape 79"/>
          <p:cNvSpPr>
            <a:spLocks noChangeArrowheads="1"/>
          </p:cNvSpPr>
          <p:nvPr/>
        </p:nvSpPr>
        <p:spPr bwMode="auto">
          <a:xfrm rot="5400000">
            <a:off x="9769502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2" name="AutoShape 3"/>
          <p:cNvSpPr>
            <a:spLocks noChangeArrowheads="1"/>
          </p:cNvSpPr>
          <p:nvPr/>
        </p:nvSpPr>
        <p:spPr bwMode="auto">
          <a:xfrm rot="16200000">
            <a:off x="9989698" y="493125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313" name="AutoShape 79"/>
          <p:cNvSpPr>
            <a:spLocks noChangeArrowheads="1"/>
          </p:cNvSpPr>
          <p:nvPr/>
        </p:nvSpPr>
        <p:spPr bwMode="auto">
          <a:xfrm rot="5400000">
            <a:off x="10027798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4" name="Line 133"/>
          <p:cNvSpPr>
            <a:spLocks noChangeShapeType="1"/>
          </p:cNvSpPr>
          <p:nvPr/>
        </p:nvSpPr>
        <p:spPr bwMode="auto">
          <a:xfrm flipV="1">
            <a:off x="10218300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5" name="Rectangle 67"/>
          <p:cNvSpPr>
            <a:spLocks noChangeArrowheads="1"/>
          </p:cNvSpPr>
          <p:nvPr/>
        </p:nvSpPr>
        <p:spPr bwMode="auto">
          <a:xfrm rot="16200000">
            <a:off x="9840924" y="441666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310" name="Rectangle 67"/>
          <p:cNvSpPr>
            <a:spLocks noChangeArrowheads="1"/>
          </p:cNvSpPr>
          <p:nvPr/>
        </p:nvSpPr>
        <p:spPr bwMode="auto">
          <a:xfrm rot="16200000">
            <a:off x="9461160" y="441666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403" name="AutoShape 261"/>
          <p:cNvSpPr>
            <a:spLocks/>
          </p:cNvSpPr>
          <p:nvPr/>
        </p:nvSpPr>
        <p:spPr bwMode="auto">
          <a:xfrm rot="5400000">
            <a:off x="10278795" y="4638520"/>
            <a:ext cx="76196" cy="207677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4" name="Rectangle 67"/>
          <p:cNvSpPr>
            <a:spLocks noChangeArrowheads="1"/>
          </p:cNvSpPr>
          <p:nvPr/>
        </p:nvSpPr>
        <p:spPr bwMode="auto">
          <a:xfrm>
            <a:off x="9313787" y="5715002"/>
            <a:ext cx="2031471" cy="2667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GE SFP / 10GE SFP+</a:t>
            </a:r>
          </a:p>
        </p:txBody>
      </p:sp>
      <p:sp>
        <p:nvSpPr>
          <p:cNvPr id="411" name="Line 55"/>
          <p:cNvSpPr>
            <a:spLocks noChangeShapeType="1"/>
          </p:cNvSpPr>
          <p:nvPr/>
        </p:nvSpPr>
        <p:spPr bwMode="auto">
          <a:xfrm flipV="1">
            <a:off x="3859795" y="4495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" name="AutoShape 3"/>
          <p:cNvSpPr>
            <a:spLocks noChangeArrowheads="1"/>
          </p:cNvSpPr>
          <p:nvPr/>
        </p:nvSpPr>
        <p:spPr bwMode="auto">
          <a:xfrm rot="16200000">
            <a:off x="3631195" y="492762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413" name="AutoShape 79"/>
          <p:cNvSpPr>
            <a:spLocks noChangeArrowheads="1"/>
          </p:cNvSpPr>
          <p:nvPr/>
        </p:nvSpPr>
        <p:spPr bwMode="auto">
          <a:xfrm rot="5400000">
            <a:off x="3669295" y="53467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>
            <a:off x="2533211" y="1860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>
            <a:off x="2431637" y="17841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>
            <a:off x="3351927" y="18707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>
            <a:off x="3250353" y="1794532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6" name="Line 28"/>
          <p:cNvSpPr>
            <a:spLocks noChangeShapeType="1"/>
          </p:cNvSpPr>
          <p:nvPr/>
        </p:nvSpPr>
        <p:spPr bwMode="auto">
          <a:xfrm>
            <a:off x="4672384" y="31242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4977103" y="2362200"/>
            <a:ext cx="6500707" cy="1295400"/>
          </a:xfrm>
          <a:prstGeom prst="roundRect">
            <a:avLst>
              <a:gd name="adj" fmla="val 826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88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180252" y="3048001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03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1" name="Line 51"/>
          <p:cNvSpPr>
            <a:spLocks noChangeShapeType="1"/>
          </p:cNvSpPr>
          <p:nvPr/>
        </p:nvSpPr>
        <p:spPr bwMode="auto">
          <a:xfrm flipV="1">
            <a:off x="6393463" y="2965732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891265" y="24384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14" name="Group 213"/>
          <p:cNvGrpSpPr/>
          <p:nvPr/>
        </p:nvGrpSpPr>
        <p:grpSpPr>
          <a:xfrm>
            <a:off x="6564350" y="3048001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2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31" name="Line 51"/>
          <p:cNvSpPr>
            <a:spLocks noChangeShapeType="1"/>
          </p:cNvSpPr>
          <p:nvPr/>
        </p:nvSpPr>
        <p:spPr bwMode="auto">
          <a:xfrm flipV="1">
            <a:off x="7815493" y="2965732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>
            <a:off x="7313295" y="24384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32" name="Group 231"/>
          <p:cNvGrpSpPr/>
          <p:nvPr/>
        </p:nvGrpSpPr>
        <p:grpSpPr>
          <a:xfrm>
            <a:off x="8024311" y="3048001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46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59" name="Line 51"/>
          <p:cNvSpPr>
            <a:spLocks noChangeShapeType="1"/>
          </p:cNvSpPr>
          <p:nvPr/>
        </p:nvSpPr>
        <p:spPr bwMode="auto">
          <a:xfrm flipV="1">
            <a:off x="9224789" y="2965733"/>
            <a:ext cx="18403" cy="92047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>
            <a:off x="8748053" y="24384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63" name="Group 262"/>
          <p:cNvGrpSpPr/>
          <p:nvPr/>
        </p:nvGrpSpPr>
        <p:grpSpPr>
          <a:xfrm>
            <a:off x="9446339" y="3048001"/>
            <a:ext cx="992083" cy="1136931"/>
            <a:chOff x="3881943" y="2977869"/>
            <a:chExt cx="744256" cy="1136931"/>
          </a:xfrm>
          <a:solidFill>
            <a:srgbClr val="900000"/>
          </a:solidFill>
        </p:grpSpPr>
        <p:sp>
          <p:nvSpPr>
            <p:cNvPr id="27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solidFill>
              <a:srgbClr val="79222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78" name="Line 51"/>
          <p:cNvSpPr>
            <a:spLocks noChangeShapeType="1"/>
          </p:cNvSpPr>
          <p:nvPr/>
        </p:nvSpPr>
        <p:spPr bwMode="auto">
          <a:xfrm flipV="1">
            <a:off x="10665222" y="2895604"/>
            <a:ext cx="0" cy="1066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>
            <a:off x="10181008" y="24384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4867067" y="3810000"/>
            <a:ext cx="6650481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212" name="Line 26"/>
          <p:cNvSpPr>
            <a:spLocks noChangeShapeType="1"/>
          </p:cNvSpPr>
          <p:nvPr/>
        </p:nvSpPr>
        <p:spPr bwMode="auto">
          <a:xfrm flipV="1">
            <a:off x="1098585" y="3956592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AutoShape 19"/>
          <p:cNvSpPr>
            <a:spLocks noChangeArrowheads="1"/>
          </p:cNvSpPr>
          <p:nvPr/>
        </p:nvSpPr>
        <p:spPr bwMode="auto">
          <a:xfrm>
            <a:off x="466770" y="3746696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253" name="Rounded Rectangle 252"/>
          <p:cNvSpPr/>
          <p:nvPr/>
        </p:nvSpPr>
        <p:spPr bwMode="auto">
          <a:xfrm>
            <a:off x="1627096" y="2364989"/>
            <a:ext cx="3152627" cy="2144131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t" anchorCtr="0" compatLnSpc="1">
            <a:prstTxWarp prst="textNoShape">
              <a:avLst/>
            </a:prstTxWarp>
          </a:bodyPr>
          <a:lstStyle/>
          <a:p>
            <a:pPr defTabSz="1218885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5" name="Rounded Rectangle 204"/>
          <p:cNvSpPr/>
          <p:nvPr/>
        </p:nvSpPr>
        <p:spPr bwMode="auto">
          <a:xfrm>
            <a:off x="1792780" y="2443774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07" name="Rounded Rectangle 206"/>
          <p:cNvSpPr/>
          <p:nvPr/>
        </p:nvSpPr>
        <p:spPr bwMode="auto">
          <a:xfrm>
            <a:off x="1775121" y="347959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27" name="AutoShape 19"/>
          <p:cNvSpPr>
            <a:spLocks noChangeArrowheads="1"/>
          </p:cNvSpPr>
          <p:nvPr/>
        </p:nvSpPr>
        <p:spPr bwMode="auto">
          <a:xfrm>
            <a:off x="406294" y="25908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19"/>
          <p:cNvSpPr>
            <a:spLocks noChangeArrowheads="1"/>
          </p:cNvSpPr>
          <p:nvPr/>
        </p:nvSpPr>
        <p:spPr bwMode="auto">
          <a:xfrm>
            <a:off x="304722" y="2514600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9477320" y="493125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9547913" y="984422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or DC Supply</a:t>
            </a: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10253148" y="49308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42" name="Line 133"/>
          <p:cNvSpPr>
            <a:spLocks noChangeShapeType="1"/>
          </p:cNvSpPr>
          <p:nvPr/>
        </p:nvSpPr>
        <p:spPr bwMode="auto">
          <a:xfrm flipV="1">
            <a:off x="10481748" y="434304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AutoShape 79"/>
          <p:cNvSpPr>
            <a:spLocks noChangeArrowheads="1"/>
          </p:cNvSpPr>
          <p:nvPr/>
        </p:nvSpPr>
        <p:spPr bwMode="auto">
          <a:xfrm rot="5400000">
            <a:off x="10291248" y="534637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45" name="Group 101"/>
          <p:cNvGrpSpPr/>
          <p:nvPr/>
        </p:nvGrpSpPr>
        <p:grpSpPr>
          <a:xfrm>
            <a:off x="10465200" y="4266846"/>
            <a:ext cx="376333" cy="1371601"/>
            <a:chOff x="4157597" y="4267200"/>
            <a:chExt cx="282323" cy="1371600"/>
          </a:xfrm>
        </p:grpSpPr>
        <p:sp>
          <p:nvSpPr>
            <p:cNvPr id="149" name="AutoShape 79"/>
            <p:cNvSpPr>
              <a:spLocks noChangeArrowheads="1"/>
            </p:cNvSpPr>
            <p:nvPr/>
          </p:nvSpPr>
          <p:spPr bwMode="auto">
            <a:xfrm rot="5400000">
              <a:off x="4173220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50" name="Line 133"/>
            <p:cNvSpPr>
              <a:spLocks noChangeShapeType="1"/>
            </p:cNvSpPr>
            <p:nvPr/>
          </p:nvSpPr>
          <p:spPr bwMode="auto">
            <a:xfrm flipV="1">
              <a:off x="4363720" y="43434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67"/>
            <p:cNvSpPr>
              <a:spLocks noChangeArrowheads="1"/>
            </p:cNvSpPr>
            <p:nvPr/>
          </p:nvSpPr>
          <p:spPr bwMode="auto">
            <a:xfrm rot="16200000">
              <a:off x="3958432" y="4466365"/>
              <a:ext cx="571500" cy="173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endParaRPr lang="en-US" sz="900" b="1" i="1" dirty="0">
                <a:solidFill>
                  <a:srgbClr val="919693"/>
                </a:solidFill>
              </a:endParaRPr>
            </a:p>
          </p:txBody>
        </p:sp>
      </p:grpSp>
      <p:sp>
        <p:nvSpPr>
          <p:cNvPr id="152" name="Rectangle 67"/>
          <p:cNvSpPr>
            <a:spLocks noChangeArrowheads="1"/>
          </p:cNvSpPr>
          <p:nvPr/>
        </p:nvSpPr>
        <p:spPr bwMode="auto">
          <a:xfrm rot="16200000">
            <a:off x="10023538" y="442033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10766809" y="49308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54" name="Line 133"/>
          <p:cNvSpPr>
            <a:spLocks noChangeShapeType="1"/>
          </p:cNvSpPr>
          <p:nvPr/>
        </p:nvSpPr>
        <p:spPr bwMode="auto">
          <a:xfrm flipV="1">
            <a:off x="10995409" y="433900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10804909" y="5342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11025106" y="49308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11063206" y="5342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8" name="Line 133"/>
          <p:cNvSpPr>
            <a:spLocks noChangeShapeType="1"/>
          </p:cNvSpPr>
          <p:nvPr/>
        </p:nvSpPr>
        <p:spPr bwMode="auto">
          <a:xfrm flipV="1">
            <a:off x="11253707" y="433900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 rot="16200000">
            <a:off x="10876332" y="44163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60" name="Rectangle 67"/>
          <p:cNvSpPr>
            <a:spLocks noChangeArrowheads="1"/>
          </p:cNvSpPr>
          <p:nvPr/>
        </p:nvSpPr>
        <p:spPr bwMode="auto">
          <a:xfrm rot="16200000">
            <a:off x="10496568" y="44163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10512727" y="49308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>
            <a:off x="5074044" y="5715002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100G CFP2</a:t>
            </a:r>
            <a:br>
              <a:rPr lang="en-US" sz="900" b="1" dirty="0"/>
            </a:br>
            <a:r>
              <a:rPr lang="en-US" sz="900" b="1" dirty="0"/>
              <a:t>LR4/SR10 </a:t>
            </a:r>
          </a:p>
        </p:txBody>
      </p:sp>
      <p:grpSp>
        <p:nvGrpSpPr>
          <p:cNvPr id="163" name="Group 302"/>
          <p:cNvGrpSpPr/>
          <p:nvPr/>
        </p:nvGrpSpPr>
        <p:grpSpPr>
          <a:xfrm>
            <a:off x="5522989" y="4338128"/>
            <a:ext cx="507868" cy="1295400"/>
            <a:chOff x="4078327" y="4339384"/>
            <a:chExt cx="381000" cy="1295400"/>
          </a:xfrm>
        </p:grpSpPr>
        <p:sp>
          <p:nvSpPr>
            <p:cNvPr id="164" name="AutoShape 3"/>
            <p:cNvSpPr>
              <a:spLocks noChangeArrowheads="1"/>
            </p:cNvSpPr>
            <p:nvPr/>
          </p:nvSpPr>
          <p:spPr bwMode="auto">
            <a:xfrm rot="16200000">
              <a:off x="39259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5" name="AutoShape 3"/>
            <p:cNvSpPr>
              <a:spLocks noChangeArrowheads="1"/>
            </p:cNvSpPr>
            <p:nvPr/>
          </p:nvSpPr>
          <p:spPr bwMode="auto">
            <a:xfrm rot="16200000">
              <a:off x="41545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7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69" name="AutoShape 79"/>
            <p:cNvSpPr>
              <a:spLocks noChangeArrowheads="1"/>
            </p:cNvSpPr>
            <p:nvPr/>
          </p:nvSpPr>
          <p:spPr bwMode="auto">
            <a:xfrm rot="5400000">
              <a:off x="41926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72" name="Line 133"/>
            <p:cNvSpPr>
              <a:spLocks noChangeShapeType="1"/>
            </p:cNvSpPr>
            <p:nvPr/>
          </p:nvSpPr>
          <p:spPr bwMode="auto">
            <a:xfrm flipV="1">
              <a:off x="41545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35"/>
            <p:cNvSpPr>
              <a:spLocks noChangeShapeType="1"/>
            </p:cNvSpPr>
            <p:nvPr/>
          </p:nvSpPr>
          <p:spPr bwMode="auto">
            <a:xfrm flipV="1">
              <a:off x="43831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AutoShape 261"/>
          <p:cNvSpPr>
            <a:spLocks/>
          </p:cNvSpPr>
          <p:nvPr/>
        </p:nvSpPr>
        <p:spPr bwMode="auto">
          <a:xfrm rot="5400000">
            <a:off x="6029838" y="5155345"/>
            <a:ext cx="60959" cy="107465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5395963" y="493176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5700684" y="493176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5434063" y="53508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5738784" y="53508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9" name="Line 133"/>
          <p:cNvSpPr>
            <a:spLocks noChangeShapeType="1"/>
          </p:cNvSpPr>
          <p:nvPr/>
        </p:nvSpPr>
        <p:spPr bwMode="auto">
          <a:xfrm flipV="1">
            <a:off x="5624563" y="43475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Line 135"/>
          <p:cNvSpPr>
            <a:spLocks noChangeShapeType="1"/>
          </p:cNvSpPr>
          <p:nvPr/>
        </p:nvSpPr>
        <p:spPr bwMode="auto">
          <a:xfrm flipV="1">
            <a:off x="5929284" y="43475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5962753" y="49242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95" name="AutoShape 3"/>
          <p:cNvSpPr>
            <a:spLocks noChangeArrowheads="1"/>
          </p:cNvSpPr>
          <p:nvPr/>
        </p:nvSpPr>
        <p:spPr bwMode="auto">
          <a:xfrm rot="16200000">
            <a:off x="6267473" y="49242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6000853" y="53433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AutoShape 79"/>
          <p:cNvSpPr>
            <a:spLocks noChangeArrowheads="1"/>
          </p:cNvSpPr>
          <p:nvPr/>
        </p:nvSpPr>
        <p:spPr bwMode="auto">
          <a:xfrm rot="5400000">
            <a:off x="6305573" y="53433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8" name="Line 133"/>
          <p:cNvSpPr>
            <a:spLocks noChangeShapeType="1"/>
          </p:cNvSpPr>
          <p:nvPr/>
        </p:nvSpPr>
        <p:spPr bwMode="auto">
          <a:xfrm flipV="1">
            <a:off x="6191353" y="43400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Line 135"/>
          <p:cNvSpPr>
            <a:spLocks noChangeShapeType="1"/>
          </p:cNvSpPr>
          <p:nvPr/>
        </p:nvSpPr>
        <p:spPr bwMode="auto">
          <a:xfrm flipV="1">
            <a:off x="6496073" y="43400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31193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147206" y="1931040"/>
            <a:ext cx="11745009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3810D/-DC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1963755" y="44835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79491" y="45076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96800" y="45076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40152" y="3416097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GB 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52741" y="2908853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354314" y="3644696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01480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772881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25281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48080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01480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772881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25281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48080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163282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or DC Supply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68200" y="50918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50891" y="50918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88991" y="55109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906300" y="55109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05477" y="579752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281558" y="579752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735155" y="506782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773255" y="54869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489741" y="5683317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A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5639" y="3440802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 flipV="1">
            <a:off x="2715102" y="2427964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4" name="Line 30"/>
          <p:cNvSpPr>
            <a:spLocks noChangeShapeType="1"/>
          </p:cNvSpPr>
          <p:nvPr/>
        </p:nvSpPr>
        <p:spPr bwMode="auto">
          <a:xfrm flipV="1">
            <a:off x="3519333" y="2414723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9" name="Rectangle 67"/>
          <p:cNvSpPr>
            <a:spLocks noChangeArrowheads="1"/>
          </p:cNvSpPr>
          <p:nvPr/>
        </p:nvSpPr>
        <p:spPr bwMode="auto">
          <a:xfrm>
            <a:off x="1913703" y="5683317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Mini</a:t>
            </a:r>
            <a:br>
              <a:rPr lang="en-US" sz="900" b="1" dirty="0"/>
            </a:br>
            <a:r>
              <a:rPr lang="en-US" sz="900" b="1" dirty="0"/>
              <a:t>USB</a:t>
            </a:r>
          </a:p>
        </p:txBody>
      </p:sp>
      <p:sp>
        <p:nvSpPr>
          <p:cNvPr id="400" name="Line 57"/>
          <p:cNvSpPr>
            <a:spLocks noChangeShapeType="1"/>
          </p:cNvSpPr>
          <p:nvPr/>
        </p:nvSpPr>
        <p:spPr bwMode="auto">
          <a:xfrm flipV="1">
            <a:off x="2387717" y="450717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AutoShape 3"/>
          <p:cNvSpPr>
            <a:spLocks noChangeArrowheads="1"/>
          </p:cNvSpPr>
          <p:nvPr/>
        </p:nvSpPr>
        <p:spPr bwMode="auto">
          <a:xfrm rot="16200000">
            <a:off x="2159117" y="509139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02" name="AutoShape 79"/>
          <p:cNvSpPr>
            <a:spLocks noChangeArrowheads="1"/>
          </p:cNvSpPr>
          <p:nvPr/>
        </p:nvSpPr>
        <p:spPr bwMode="auto">
          <a:xfrm rot="5400000">
            <a:off x="2197217" y="551049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1" name="Line 55"/>
          <p:cNvSpPr>
            <a:spLocks noChangeShapeType="1"/>
          </p:cNvSpPr>
          <p:nvPr/>
        </p:nvSpPr>
        <p:spPr bwMode="auto">
          <a:xfrm flipV="1">
            <a:off x="3859795" y="4660003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" name="AutoShape 3"/>
          <p:cNvSpPr>
            <a:spLocks noChangeArrowheads="1"/>
          </p:cNvSpPr>
          <p:nvPr/>
        </p:nvSpPr>
        <p:spPr bwMode="auto">
          <a:xfrm rot="16200000">
            <a:off x="3631195" y="50918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413" name="AutoShape 79"/>
          <p:cNvSpPr>
            <a:spLocks noChangeArrowheads="1"/>
          </p:cNvSpPr>
          <p:nvPr/>
        </p:nvSpPr>
        <p:spPr bwMode="auto">
          <a:xfrm rot="5400000">
            <a:off x="3669295" y="55109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>
            <a:off x="2634784" y="2024524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>
            <a:off x="2533211" y="1948324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>
            <a:off x="3453501" y="2034935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>
            <a:off x="3351927" y="1958735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6" name="Line 28"/>
          <p:cNvSpPr>
            <a:spLocks noChangeShapeType="1"/>
          </p:cNvSpPr>
          <p:nvPr/>
        </p:nvSpPr>
        <p:spPr bwMode="auto">
          <a:xfrm>
            <a:off x="4672383" y="3288403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4977103" y="2526403"/>
            <a:ext cx="6500707" cy="1295400"/>
          </a:xfrm>
          <a:prstGeom prst="roundRect">
            <a:avLst>
              <a:gd name="adj" fmla="val 826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180251" y="3212204"/>
            <a:ext cx="992083" cy="1136931"/>
            <a:chOff x="3881943" y="2977869"/>
            <a:chExt cx="744256" cy="1136931"/>
          </a:xfrm>
          <a:solidFill>
            <a:schemeClr val="accent6">
              <a:lumMod val="75000"/>
            </a:schemeClr>
          </a:solidFill>
        </p:grpSpPr>
        <p:sp>
          <p:nvSpPr>
            <p:cNvPr id="203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1" name="Line 51"/>
          <p:cNvSpPr>
            <a:spLocks noChangeShapeType="1"/>
          </p:cNvSpPr>
          <p:nvPr/>
        </p:nvSpPr>
        <p:spPr bwMode="auto">
          <a:xfrm flipV="1">
            <a:off x="6393460" y="3129934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891265" y="2602603"/>
            <a:ext cx="992083" cy="5334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14" name="Group 213"/>
          <p:cNvGrpSpPr/>
          <p:nvPr/>
        </p:nvGrpSpPr>
        <p:grpSpPr>
          <a:xfrm>
            <a:off x="6564350" y="3212204"/>
            <a:ext cx="992083" cy="1136931"/>
            <a:chOff x="3881943" y="2977869"/>
            <a:chExt cx="744256" cy="1136931"/>
          </a:xfrm>
          <a:solidFill>
            <a:schemeClr val="accent6">
              <a:lumMod val="75000"/>
            </a:schemeClr>
          </a:solidFill>
        </p:grpSpPr>
        <p:sp>
          <p:nvSpPr>
            <p:cNvPr id="22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31" name="Line 51"/>
          <p:cNvSpPr>
            <a:spLocks noChangeShapeType="1"/>
          </p:cNvSpPr>
          <p:nvPr/>
        </p:nvSpPr>
        <p:spPr bwMode="auto">
          <a:xfrm flipV="1">
            <a:off x="7815490" y="3129934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>
            <a:off x="7313295" y="2602603"/>
            <a:ext cx="992083" cy="5334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32" name="Group 231"/>
          <p:cNvGrpSpPr/>
          <p:nvPr/>
        </p:nvGrpSpPr>
        <p:grpSpPr>
          <a:xfrm>
            <a:off x="8024310" y="3212204"/>
            <a:ext cx="992083" cy="1136931"/>
            <a:chOff x="3881943" y="2977869"/>
            <a:chExt cx="744256" cy="1136931"/>
          </a:xfrm>
          <a:solidFill>
            <a:schemeClr val="accent6">
              <a:lumMod val="75000"/>
            </a:schemeClr>
          </a:solidFill>
        </p:grpSpPr>
        <p:sp>
          <p:nvSpPr>
            <p:cNvPr id="246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59" name="Line 51"/>
          <p:cNvSpPr>
            <a:spLocks noChangeShapeType="1"/>
          </p:cNvSpPr>
          <p:nvPr/>
        </p:nvSpPr>
        <p:spPr bwMode="auto">
          <a:xfrm flipV="1">
            <a:off x="9224789" y="3129933"/>
            <a:ext cx="18403" cy="92047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>
            <a:off x="8748053" y="2602603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63" name="Group 262"/>
          <p:cNvGrpSpPr/>
          <p:nvPr/>
        </p:nvGrpSpPr>
        <p:grpSpPr>
          <a:xfrm>
            <a:off x="9446339" y="3212204"/>
            <a:ext cx="992083" cy="1136931"/>
            <a:chOff x="3881943" y="2977869"/>
            <a:chExt cx="744256" cy="1136931"/>
          </a:xfrm>
          <a:solidFill>
            <a:schemeClr val="accent6">
              <a:lumMod val="75000"/>
            </a:schemeClr>
          </a:solidFill>
        </p:grpSpPr>
        <p:sp>
          <p:nvSpPr>
            <p:cNvPr id="27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78" name="Line 51"/>
          <p:cNvSpPr>
            <a:spLocks noChangeShapeType="1"/>
          </p:cNvSpPr>
          <p:nvPr/>
        </p:nvSpPr>
        <p:spPr bwMode="auto">
          <a:xfrm flipV="1">
            <a:off x="10665222" y="3059804"/>
            <a:ext cx="0" cy="1066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>
            <a:off x="10181007" y="2602603"/>
            <a:ext cx="992083" cy="5334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2" name="Line 26"/>
          <p:cNvSpPr>
            <a:spLocks noChangeShapeType="1"/>
          </p:cNvSpPr>
          <p:nvPr/>
        </p:nvSpPr>
        <p:spPr bwMode="auto">
          <a:xfrm flipV="1">
            <a:off x="1098585" y="4120792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AutoShape 19"/>
          <p:cNvSpPr>
            <a:spLocks noChangeArrowheads="1"/>
          </p:cNvSpPr>
          <p:nvPr/>
        </p:nvSpPr>
        <p:spPr bwMode="auto">
          <a:xfrm>
            <a:off x="466770" y="391089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253" name="Rounded Rectangle 252"/>
          <p:cNvSpPr/>
          <p:nvPr/>
        </p:nvSpPr>
        <p:spPr bwMode="auto">
          <a:xfrm>
            <a:off x="1627095" y="2529191"/>
            <a:ext cx="3152627" cy="2144131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5" name="Rounded Rectangle 204"/>
          <p:cNvSpPr/>
          <p:nvPr/>
        </p:nvSpPr>
        <p:spPr bwMode="auto">
          <a:xfrm>
            <a:off x="1792778" y="2607974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07" name="Rounded Rectangle 206"/>
          <p:cNvSpPr/>
          <p:nvPr/>
        </p:nvSpPr>
        <p:spPr bwMode="auto">
          <a:xfrm>
            <a:off x="1775118" y="364379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27" name="AutoShape 19"/>
          <p:cNvSpPr>
            <a:spLocks noChangeArrowheads="1"/>
          </p:cNvSpPr>
          <p:nvPr/>
        </p:nvSpPr>
        <p:spPr bwMode="auto">
          <a:xfrm>
            <a:off x="406294" y="2755003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19"/>
          <p:cNvSpPr>
            <a:spLocks noChangeArrowheads="1"/>
          </p:cNvSpPr>
          <p:nvPr/>
        </p:nvSpPr>
        <p:spPr bwMode="auto">
          <a:xfrm>
            <a:off x="304721" y="2678803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 SSD</a:t>
            </a:r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>
            <a:off x="7311646" y="5842214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6 x 100G CFP2</a:t>
            </a:r>
            <a:br>
              <a:rPr lang="en-US" sz="900" b="1" dirty="0"/>
            </a:br>
            <a:r>
              <a:rPr lang="en-US" sz="900" b="1" dirty="0"/>
              <a:t>LR4/SR10 </a:t>
            </a:r>
          </a:p>
        </p:txBody>
      </p:sp>
      <p:grpSp>
        <p:nvGrpSpPr>
          <p:cNvPr id="160" name="Group 302"/>
          <p:cNvGrpSpPr/>
          <p:nvPr/>
        </p:nvGrpSpPr>
        <p:grpSpPr>
          <a:xfrm>
            <a:off x="7357786" y="4494180"/>
            <a:ext cx="507868" cy="1295400"/>
            <a:chOff x="4078327" y="4339384"/>
            <a:chExt cx="381000" cy="1295400"/>
          </a:xfrm>
        </p:grpSpPr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9259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41545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41926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65" name="Line 133"/>
            <p:cNvSpPr>
              <a:spLocks noChangeShapeType="1"/>
            </p:cNvSpPr>
            <p:nvPr/>
          </p:nvSpPr>
          <p:spPr bwMode="auto">
            <a:xfrm flipV="1">
              <a:off x="41545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35"/>
            <p:cNvSpPr>
              <a:spLocks noChangeShapeType="1"/>
            </p:cNvSpPr>
            <p:nvPr/>
          </p:nvSpPr>
          <p:spPr bwMode="auto">
            <a:xfrm flipV="1">
              <a:off x="43831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8257146" y="4925418"/>
            <a:ext cx="54427" cy="185314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7230760" y="508781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7535480" y="508781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7268860" y="550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7573580" y="550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7459360" y="450358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7764080" y="450358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7797549" y="50802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8102270" y="50802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7835649" y="54993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8140370" y="54993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Line 133"/>
          <p:cNvSpPr>
            <a:spLocks noChangeShapeType="1"/>
          </p:cNvSpPr>
          <p:nvPr/>
        </p:nvSpPr>
        <p:spPr bwMode="auto">
          <a:xfrm flipV="1">
            <a:off x="8026149" y="44960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135"/>
          <p:cNvSpPr>
            <a:spLocks noChangeShapeType="1"/>
          </p:cNvSpPr>
          <p:nvPr/>
        </p:nvSpPr>
        <p:spPr bwMode="auto">
          <a:xfrm flipV="1">
            <a:off x="8330870" y="44960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8405151" y="509182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202" name="AutoShape 3"/>
          <p:cNvSpPr>
            <a:spLocks noChangeArrowheads="1"/>
          </p:cNvSpPr>
          <p:nvPr/>
        </p:nvSpPr>
        <p:spPr bwMode="auto">
          <a:xfrm rot="16200000">
            <a:off x="8709872" y="5091829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204" name="AutoShape 79"/>
          <p:cNvSpPr>
            <a:spLocks noChangeArrowheads="1"/>
          </p:cNvSpPr>
          <p:nvPr/>
        </p:nvSpPr>
        <p:spPr bwMode="auto">
          <a:xfrm rot="5400000">
            <a:off x="8443251" y="55109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8747972" y="55109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9" name="Line 133"/>
          <p:cNvSpPr>
            <a:spLocks noChangeShapeType="1"/>
          </p:cNvSpPr>
          <p:nvPr/>
        </p:nvSpPr>
        <p:spPr bwMode="auto">
          <a:xfrm flipV="1">
            <a:off x="8633751" y="45076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Line 135"/>
          <p:cNvSpPr>
            <a:spLocks noChangeShapeType="1"/>
          </p:cNvSpPr>
          <p:nvPr/>
        </p:nvSpPr>
        <p:spPr bwMode="auto">
          <a:xfrm flipV="1">
            <a:off x="8938472" y="45076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4867066" y="3974203"/>
            <a:ext cx="6650481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159511991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SoC3 </a:t>
            </a:r>
            <a:r>
              <a:rPr lang="en-US" dirty="0" err="1"/>
              <a:t>vs</a:t>
            </a:r>
            <a:r>
              <a:rPr lang="en-US" dirty="0"/>
              <a:t> NP Comparison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940441"/>
              </p:ext>
            </p:extLst>
          </p:nvPr>
        </p:nvGraphicFramePr>
        <p:xfrm>
          <a:off x="609443" y="1223433"/>
          <a:ext cx="11000978" cy="497842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438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1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NP6 Lite (SoC3)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NP6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Max Throughput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10Gbps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40Gbps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Max Search PPS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10MPPS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40MPPS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/>
                        <a:t>IPSec Throughput</a:t>
                      </a:r>
                      <a:endParaRPr lang="en-US" sz="160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3Gbps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25Gbps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Physical Interface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2x QSGMII + 2x RGMII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4x XAUI/4x</a:t>
                      </a:r>
                      <a:r>
                        <a:rPr lang="en-US" sz="1600" baseline="0" dirty="0"/>
                        <a:t> QSGMII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MaxLIF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256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1024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Host Interface Queue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16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128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/>
                        <a:t>IP Tunnel Support</a:t>
                      </a:r>
                      <a:endParaRPr lang="en-US" sz="160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IPv6Support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CAPWAP Support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-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Syn</a:t>
                      </a:r>
                      <a:r>
                        <a:rPr lang="en-US" sz="1600" dirty="0"/>
                        <a:t> Proxy/DNS Helper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-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Traffic Shaper/Counter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16M with 1K cache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16M with 4K cache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79818" y="6406595"/>
            <a:ext cx="3272925" cy="4616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100" dirty="0"/>
              <a:t>* Performance may varied according to models due to hardware architecture designs </a:t>
            </a:r>
          </a:p>
        </p:txBody>
      </p:sp>
    </p:spTree>
    <p:extLst>
      <p:ext uri="{BB962C8B-B14F-4D97-AF65-F5344CB8AC3E}">
        <p14:creationId xmlns:p14="http://schemas.microsoft.com/office/powerpoint/2010/main" val="1616223375"/>
      </p:ext>
    </p:extLst>
  </p:cSld>
  <p:clrMapOvr>
    <a:masterClrMapping/>
  </p:clrMapOvr>
  <p:transition spd="slow">
    <p:wip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3810D/-DC Port Mapping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 flipH="1">
            <a:off x="9991740" y="1713653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 flipH="1">
            <a:off x="9991740" y="1916853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TextBox 91"/>
          <p:cNvSpPr txBox="1"/>
          <p:nvPr/>
        </p:nvSpPr>
        <p:spPr>
          <a:xfrm>
            <a:off x="10398034" y="1579194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0398034" y="1789854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40G</a:t>
            </a:r>
          </a:p>
        </p:txBody>
      </p:sp>
      <p:cxnSp>
        <p:nvCxnSpPr>
          <p:cNvPr id="175" name="Straight Connector 174"/>
          <p:cNvCxnSpPr/>
          <p:nvPr/>
        </p:nvCxnSpPr>
        <p:spPr bwMode="auto">
          <a:xfrm flipH="1">
            <a:off x="9992313" y="210182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TextBox 175"/>
          <p:cNvSpPr txBox="1"/>
          <p:nvPr/>
        </p:nvSpPr>
        <p:spPr>
          <a:xfrm>
            <a:off x="10398034" y="197482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100G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585536" y="5867400"/>
            <a:ext cx="3735123" cy="400109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dirty="0"/>
              <a:t>Traffic are hashed to all NP6 ports</a:t>
            </a:r>
          </a:p>
        </p:txBody>
      </p:sp>
      <p:pic>
        <p:nvPicPr>
          <p:cNvPr id="75" name="Picture 74" descr="FG-3810D Fron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08" y="1308750"/>
            <a:ext cx="7125152" cy="2195821"/>
          </a:xfrm>
          <a:prstGeom prst="rect">
            <a:avLst/>
          </a:prstGeom>
        </p:spPr>
      </p:pic>
      <p:sp>
        <p:nvSpPr>
          <p:cNvPr id="78" name="Rectangle 77"/>
          <p:cNvSpPr/>
          <p:nvPr/>
        </p:nvSpPr>
        <p:spPr bwMode="auto">
          <a:xfrm>
            <a:off x="4458245" y="3044780"/>
            <a:ext cx="685963" cy="246224"/>
          </a:xfrm>
          <a:prstGeom prst="rect">
            <a:avLst/>
          </a:prstGeom>
          <a:solidFill>
            <a:schemeClr val="tx2">
              <a:lumMod val="75000"/>
              <a:lumOff val="2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5144209" y="3044781"/>
            <a:ext cx="750094" cy="246223"/>
          </a:xfrm>
          <a:prstGeom prst="rect">
            <a:avLst/>
          </a:prstGeom>
          <a:solidFill>
            <a:schemeClr val="accent2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566940" y="3045341"/>
            <a:ext cx="655015" cy="258235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3252013" y="3096677"/>
            <a:ext cx="666237" cy="206900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cxnSp>
        <p:nvCxnSpPr>
          <p:cNvPr id="82" name="Straight Connector 81"/>
          <p:cNvCxnSpPr/>
          <p:nvPr/>
        </p:nvCxnSpPr>
        <p:spPr bwMode="auto">
          <a:xfrm>
            <a:off x="2953913" y="329100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/>
          <p:cNvCxnSpPr/>
          <p:nvPr/>
        </p:nvCxnSpPr>
        <p:spPr bwMode="auto">
          <a:xfrm>
            <a:off x="3536376" y="3295226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8" name="Group 87"/>
          <p:cNvGrpSpPr/>
          <p:nvPr/>
        </p:nvGrpSpPr>
        <p:grpSpPr>
          <a:xfrm>
            <a:off x="2006454" y="4174087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06" name="Straight Connector 105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Connector 106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0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#1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70397" y="4171775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12" name="Straight Connector 111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Straight Connector 112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6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#0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17" name="Rectangle 116"/>
          <p:cNvSpPr/>
          <p:nvPr/>
        </p:nvSpPr>
        <p:spPr bwMode="auto">
          <a:xfrm>
            <a:off x="6380905" y="3075586"/>
            <a:ext cx="685556" cy="215417"/>
          </a:xfrm>
          <a:prstGeom prst="rect">
            <a:avLst/>
          </a:prstGeom>
          <a:solidFill>
            <a:schemeClr val="accent5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18" name="Rectangle 117"/>
          <p:cNvSpPr/>
          <p:nvPr/>
        </p:nvSpPr>
        <p:spPr bwMode="auto">
          <a:xfrm>
            <a:off x="7066462" y="3075587"/>
            <a:ext cx="684219" cy="219640"/>
          </a:xfrm>
          <a:prstGeom prst="rect">
            <a:avLst/>
          </a:prstGeom>
          <a:solidFill>
            <a:schemeClr val="accent6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cxnSp>
        <p:nvCxnSpPr>
          <p:cNvPr id="119" name="Straight Connector 118"/>
          <p:cNvCxnSpPr/>
          <p:nvPr/>
        </p:nvCxnSpPr>
        <p:spPr bwMode="auto">
          <a:xfrm>
            <a:off x="4832151" y="329100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0" name="Straight Connector 119"/>
          <p:cNvCxnSpPr/>
          <p:nvPr/>
        </p:nvCxnSpPr>
        <p:spPr bwMode="auto">
          <a:xfrm>
            <a:off x="5471820" y="329100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/>
          <p:cNvCxnSpPr/>
          <p:nvPr/>
        </p:nvCxnSpPr>
        <p:spPr bwMode="auto">
          <a:xfrm>
            <a:off x="6776972" y="329100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7420627" y="3291003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3" name="Group 122"/>
          <p:cNvGrpSpPr/>
          <p:nvPr/>
        </p:nvGrpSpPr>
        <p:grpSpPr>
          <a:xfrm>
            <a:off x="4878567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24" name="Straight Connector 123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5" name="Straight Connector 124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8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#3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442510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31" name="Straight Connector 130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5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750680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41" name="Straight Connector 140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9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#5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6314623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81" name="Straight Connector 180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5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#4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0622796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87" name="Straight Connector 186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8" name="Straight Connector 187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Straight Connector 188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1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#7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9186737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93" name="Straight Connector 192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Straight Connector 193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7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98" name="AutoShape 19"/>
          <p:cNvSpPr>
            <a:spLocks noChangeArrowheads="1"/>
          </p:cNvSpPr>
          <p:nvPr/>
        </p:nvSpPr>
        <p:spPr bwMode="auto">
          <a:xfrm>
            <a:off x="504555" y="3770421"/>
            <a:ext cx="11213936" cy="717748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1133861910"/>
      </p:ext>
    </p:extLst>
  </p:cSld>
  <p:clrMapOvr>
    <a:masterClrMapping/>
  </p:clrMapOvr>
  <p:transition spd="slow">
    <p:wip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147206" y="1903869"/>
            <a:ext cx="11745009" cy="3338563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3815D/-DC 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1963755" y="445642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79491" y="44804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96800" y="44804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440152" y="3388927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GB 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252741" y="2881683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354314" y="3617525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1974309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745711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898111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4536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1974309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745711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898111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4536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68200" y="506465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50891" y="506465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88991" y="54837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906300" y="54837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05477" y="579760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391174" y="5775833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735155" y="50406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773255" y="54597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489741" y="5773601"/>
            <a:ext cx="9456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A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5639" y="3413632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 flipV="1">
            <a:off x="2715102" y="2400794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4" name="Line 30"/>
          <p:cNvSpPr>
            <a:spLocks noChangeShapeType="1"/>
          </p:cNvSpPr>
          <p:nvPr/>
        </p:nvSpPr>
        <p:spPr bwMode="auto">
          <a:xfrm flipV="1">
            <a:off x="3519333" y="2387552"/>
            <a:ext cx="6338" cy="19316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1" name="Line 55"/>
          <p:cNvSpPr>
            <a:spLocks noChangeShapeType="1"/>
          </p:cNvSpPr>
          <p:nvPr/>
        </p:nvSpPr>
        <p:spPr bwMode="auto">
          <a:xfrm flipV="1">
            <a:off x="3859795" y="4632832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" name="AutoShape 3"/>
          <p:cNvSpPr>
            <a:spLocks noChangeArrowheads="1"/>
          </p:cNvSpPr>
          <p:nvPr/>
        </p:nvSpPr>
        <p:spPr bwMode="auto">
          <a:xfrm rot="16200000">
            <a:off x="3631195" y="506465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413" name="AutoShape 79"/>
          <p:cNvSpPr>
            <a:spLocks noChangeArrowheads="1"/>
          </p:cNvSpPr>
          <p:nvPr/>
        </p:nvSpPr>
        <p:spPr bwMode="auto">
          <a:xfrm rot="5400000">
            <a:off x="3669295" y="54837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>
            <a:off x="2634784" y="1997353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>
            <a:off x="2533211" y="1921153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>
            <a:off x="3453501" y="2007764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>
            <a:off x="3351927" y="1931564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6" name="Line 28"/>
          <p:cNvSpPr>
            <a:spLocks noChangeShapeType="1"/>
          </p:cNvSpPr>
          <p:nvPr/>
        </p:nvSpPr>
        <p:spPr bwMode="auto">
          <a:xfrm>
            <a:off x="4672383" y="3261232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4977103" y="2499232"/>
            <a:ext cx="6500707" cy="1295400"/>
          </a:xfrm>
          <a:prstGeom prst="roundRect">
            <a:avLst>
              <a:gd name="adj" fmla="val 826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180251" y="3185033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03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1" name="Line 51"/>
          <p:cNvSpPr>
            <a:spLocks noChangeShapeType="1"/>
          </p:cNvSpPr>
          <p:nvPr/>
        </p:nvSpPr>
        <p:spPr bwMode="auto">
          <a:xfrm flipV="1">
            <a:off x="6393460" y="3102763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891265" y="2575432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14" name="Group 213"/>
          <p:cNvGrpSpPr/>
          <p:nvPr/>
        </p:nvGrpSpPr>
        <p:grpSpPr>
          <a:xfrm>
            <a:off x="6564350" y="3185033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2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31" name="Line 51"/>
          <p:cNvSpPr>
            <a:spLocks noChangeShapeType="1"/>
          </p:cNvSpPr>
          <p:nvPr/>
        </p:nvSpPr>
        <p:spPr bwMode="auto">
          <a:xfrm flipV="1">
            <a:off x="7815490" y="3102763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>
            <a:off x="7313295" y="2575432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32" name="Group 231"/>
          <p:cNvGrpSpPr/>
          <p:nvPr/>
        </p:nvGrpSpPr>
        <p:grpSpPr>
          <a:xfrm>
            <a:off x="8024310" y="3185033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46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59" name="Line 51"/>
          <p:cNvSpPr>
            <a:spLocks noChangeShapeType="1"/>
          </p:cNvSpPr>
          <p:nvPr/>
        </p:nvSpPr>
        <p:spPr bwMode="auto">
          <a:xfrm flipV="1">
            <a:off x="9224789" y="3102762"/>
            <a:ext cx="18403" cy="92047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>
            <a:off x="8748053" y="2575432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63" name="Group 262"/>
          <p:cNvGrpSpPr/>
          <p:nvPr/>
        </p:nvGrpSpPr>
        <p:grpSpPr>
          <a:xfrm>
            <a:off x="9446339" y="3185033"/>
            <a:ext cx="992083" cy="1136931"/>
            <a:chOff x="3881943" y="2977869"/>
            <a:chExt cx="744256" cy="1136931"/>
          </a:xfrm>
          <a:solidFill>
            <a:srgbClr val="792222"/>
          </a:solidFill>
        </p:grpSpPr>
        <p:sp>
          <p:nvSpPr>
            <p:cNvPr id="27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78" name="Line 51"/>
          <p:cNvSpPr>
            <a:spLocks noChangeShapeType="1"/>
          </p:cNvSpPr>
          <p:nvPr/>
        </p:nvSpPr>
        <p:spPr bwMode="auto">
          <a:xfrm flipV="1">
            <a:off x="10665222" y="3032634"/>
            <a:ext cx="0" cy="1066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>
            <a:off x="10181007" y="2575432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2" name="Line 26"/>
          <p:cNvSpPr>
            <a:spLocks noChangeShapeType="1"/>
          </p:cNvSpPr>
          <p:nvPr/>
        </p:nvSpPr>
        <p:spPr bwMode="auto">
          <a:xfrm flipV="1">
            <a:off x="1098585" y="4093622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AutoShape 19"/>
          <p:cNvSpPr>
            <a:spLocks noChangeArrowheads="1"/>
          </p:cNvSpPr>
          <p:nvPr/>
        </p:nvSpPr>
        <p:spPr bwMode="auto">
          <a:xfrm>
            <a:off x="466770" y="3883728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253" name="Rounded Rectangle 252"/>
          <p:cNvSpPr/>
          <p:nvPr/>
        </p:nvSpPr>
        <p:spPr bwMode="auto">
          <a:xfrm>
            <a:off x="1627095" y="2502020"/>
            <a:ext cx="3152627" cy="2144131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5" name="Rounded Rectangle 204"/>
          <p:cNvSpPr/>
          <p:nvPr/>
        </p:nvSpPr>
        <p:spPr bwMode="auto">
          <a:xfrm>
            <a:off x="1792778" y="2580803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07" name="Rounded Rectangle 206"/>
          <p:cNvSpPr/>
          <p:nvPr/>
        </p:nvSpPr>
        <p:spPr bwMode="auto">
          <a:xfrm>
            <a:off x="1775118" y="361662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227" name="AutoShape 19"/>
          <p:cNvSpPr>
            <a:spLocks noChangeArrowheads="1"/>
          </p:cNvSpPr>
          <p:nvPr/>
        </p:nvSpPr>
        <p:spPr bwMode="auto">
          <a:xfrm>
            <a:off x="406294" y="2727832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480 GB</a:t>
            </a:r>
          </a:p>
        </p:txBody>
      </p:sp>
      <p:sp>
        <p:nvSpPr>
          <p:cNvPr id="229" name="AutoShape 19"/>
          <p:cNvSpPr>
            <a:spLocks noChangeArrowheads="1"/>
          </p:cNvSpPr>
          <p:nvPr/>
        </p:nvSpPr>
        <p:spPr bwMode="auto">
          <a:xfrm>
            <a:off x="304721" y="2671208"/>
            <a:ext cx="111730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 GB SSD</a:t>
            </a:r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>
            <a:off x="4821061" y="5843580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100G CFP2</a:t>
            </a:r>
            <a:br>
              <a:rPr lang="en-US" sz="900" b="1" dirty="0"/>
            </a:br>
            <a:r>
              <a:rPr lang="en-US" sz="900" b="1" dirty="0"/>
              <a:t>LR4/SR10 </a:t>
            </a:r>
          </a:p>
        </p:txBody>
      </p:sp>
      <p:grpSp>
        <p:nvGrpSpPr>
          <p:cNvPr id="160" name="Group 302"/>
          <p:cNvGrpSpPr/>
          <p:nvPr/>
        </p:nvGrpSpPr>
        <p:grpSpPr>
          <a:xfrm>
            <a:off x="5367134" y="4467009"/>
            <a:ext cx="507868" cy="1295400"/>
            <a:chOff x="4078327" y="4339384"/>
            <a:chExt cx="381000" cy="1295400"/>
          </a:xfrm>
        </p:grpSpPr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9259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41545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41926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65" name="Line 133"/>
            <p:cNvSpPr>
              <a:spLocks noChangeShapeType="1"/>
            </p:cNvSpPr>
            <p:nvPr/>
          </p:nvSpPr>
          <p:spPr bwMode="auto">
            <a:xfrm flipV="1">
              <a:off x="41545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35"/>
            <p:cNvSpPr>
              <a:spLocks noChangeShapeType="1"/>
            </p:cNvSpPr>
            <p:nvPr/>
          </p:nvSpPr>
          <p:spPr bwMode="auto">
            <a:xfrm flipV="1">
              <a:off x="43831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5861305" y="5286824"/>
            <a:ext cx="71041" cy="105938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5240107" y="50606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5544828" y="50606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5278207" y="54797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5582928" y="54797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5468707" y="44764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5773428" y="44764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5806897" y="5053124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6111618" y="5053124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CFP2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5844997" y="54722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6149718" y="54722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Line 133"/>
          <p:cNvSpPr>
            <a:spLocks noChangeShapeType="1"/>
          </p:cNvSpPr>
          <p:nvPr/>
        </p:nvSpPr>
        <p:spPr bwMode="auto">
          <a:xfrm flipV="1">
            <a:off x="6035497" y="44688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135"/>
          <p:cNvSpPr>
            <a:spLocks noChangeShapeType="1"/>
          </p:cNvSpPr>
          <p:nvPr/>
        </p:nvSpPr>
        <p:spPr bwMode="auto">
          <a:xfrm flipV="1">
            <a:off x="6340218" y="44688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Rectangle 67"/>
          <p:cNvSpPr>
            <a:spLocks noChangeArrowheads="1"/>
          </p:cNvSpPr>
          <p:nvPr/>
        </p:nvSpPr>
        <p:spPr bwMode="auto">
          <a:xfrm>
            <a:off x="8014840" y="5852033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10 x 10G SFP+</a:t>
            </a:r>
          </a:p>
        </p:txBody>
      </p:sp>
      <p:grpSp>
        <p:nvGrpSpPr>
          <p:cNvPr id="103" name="Group 302"/>
          <p:cNvGrpSpPr/>
          <p:nvPr/>
        </p:nvGrpSpPr>
        <p:grpSpPr>
          <a:xfrm>
            <a:off x="7424433" y="4467009"/>
            <a:ext cx="507868" cy="1295400"/>
            <a:chOff x="4078327" y="4339384"/>
            <a:chExt cx="381000" cy="1295400"/>
          </a:xfrm>
        </p:grpSpPr>
        <p:sp>
          <p:nvSpPr>
            <p:cNvPr id="104" name="AutoShape 3"/>
            <p:cNvSpPr>
              <a:spLocks noChangeArrowheads="1"/>
            </p:cNvSpPr>
            <p:nvPr/>
          </p:nvSpPr>
          <p:spPr bwMode="auto">
            <a:xfrm rot="16200000">
              <a:off x="39259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 rot="16200000">
              <a:off x="41545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06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07" name="AutoShape 79"/>
            <p:cNvSpPr>
              <a:spLocks noChangeArrowheads="1"/>
            </p:cNvSpPr>
            <p:nvPr/>
          </p:nvSpPr>
          <p:spPr bwMode="auto">
            <a:xfrm rot="5400000">
              <a:off x="41926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08" name="Line 133"/>
            <p:cNvSpPr>
              <a:spLocks noChangeShapeType="1"/>
            </p:cNvSpPr>
            <p:nvPr/>
          </p:nvSpPr>
          <p:spPr bwMode="auto">
            <a:xfrm flipV="1">
              <a:off x="41545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135"/>
            <p:cNvSpPr>
              <a:spLocks noChangeShapeType="1"/>
            </p:cNvSpPr>
            <p:nvPr/>
          </p:nvSpPr>
          <p:spPr bwMode="auto">
            <a:xfrm flipV="1">
              <a:off x="43831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0" name="AutoShape 261"/>
          <p:cNvSpPr>
            <a:spLocks/>
          </p:cNvSpPr>
          <p:nvPr/>
        </p:nvSpPr>
        <p:spPr bwMode="auto">
          <a:xfrm rot="5400000">
            <a:off x="8839919" y="4329863"/>
            <a:ext cx="105091" cy="293607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 rot="16200000">
            <a:off x="7297406" y="50606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 rot="16200000">
            <a:off x="7602127" y="506064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4" name="AutoShape 79"/>
          <p:cNvSpPr>
            <a:spLocks noChangeArrowheads="1"/>
          </p:cNvSpPr>
          <p:nvPr/>
        </p:nvSpPr>
        <p:spPr bwMode="auto">
          <a:xfrm rot="5400000">
            <a:off x="7335506" y="54797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5" name="AutoShape 79"/>
          <p:cNvSpPr>
            <a:spLocks noChangeArrowheads="1"/>
          </p:cNvSpPr>
          <p:nvPr/>
        </p:nvSpPr>
        <p:spPr bwMode="auto">
          <a:xfrm rot="5400000">
            <a:off x="7640227" y="54797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6" name="Line 133"/>
          <p:cNvSpPr>
            <a:spLocks noChangeShapeType="1"/>
          </p:cNvSpPr>
          <p:nvPr/>
        </p:nvSpPr>
        <p:spPr bwMode="auto">
          <a:xfrm flipV="1">
            <a:off x="7526006" y="44764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Line 135"/>
          <p:cNvSpPr>
            <a:spLocks noChangeShapeType="1"/>
          </p:cNvSpPr>
          <p:nvPr/>
        </p:nvSpPr>
        <p:spPr bwMode="auto">
          <a:xfrm flipV="1">
            <a:off x="7830727" y="447641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7864196" y="5053124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8168917" y="5053124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7902296" y="54722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8207017" y="54722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8092796" y="44688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35"/>
          <p:cNvSpPr>
            <a:spLocks noChangeShapeType="1"/>
          </p:cNvSpPr>
          <p:nvPr/>
        </p:nvSpPr>
        <p:spPr bwMode="auto">
          <a:xfrm flipV="1">
            <a:off x="8397517" y="44688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5" name="Group 302"/>
          <p:cNvGrpSpPr/>
          <p:nvPr/>
        </p:nvGrpSpPr>
        <p:grpSpPr>
          <a:xfrm>
            <a:off x="8589760" y="4464097"/>
            <a:ext cx="507868" cy="1295400"/>
            <a:chOff x="4078327" y="4339384"/>
            <a:chExt cx="381000" cy="1295400"/>
          </a:xfrm>
        </p:grpSpPr>
        <p:sp>
          <p:nvSpPr>
            <p:cNvPr id="126" name="AutoShape 3"/>
            <p:cNvSpPr>
              <a:spLocks noChangeArrowheads="1"/>
            </p:cNvSpPr>
            <p:nvPr/>
          </p:nvSpPr>
          <p:spPr bwMode="auto">
            <a:xfrm rot="16200000">
              <a:off x="39259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27" name="AutoShape 3"/>
            <p:cNvSpPr>
              <a:spLocks noChangeArrowheads="1"/>
            </p:cNvSpPr>
            <p:nvPr/>
          </p:nvSpPr>
          <p:spPr bwMode="auto">
            <a:xfrm rot="16200000">
              <a:off x="4154527" y="4948984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28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29" name="AutoShape 79"/>
            <p:cNvSpPr>
              <a:spLocks noChangeArrowheads="1"/>
            </p:cNvSpPr>
            <p:nvPr/>
          </p:nvSpPr>
          <p:spPr bwMode="auto">
            <a:xfrm rot="5400000">
              <a:off x="41926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charset="0"/>
              </a:endParaRPr>
            </a:p>
          </p:txBody>
        </p:sp>
        <p:sp>
          <p:nvSpPr>
            <p:cNvPr id="130" name="Line 133"/>
            <p:cNvSpPr>
              <a:spLocks noChangeShapeType="1"/>
            </p:cNvSpPr>
            <p:nvPr/>
          </p:nvSpPr>
          <p:spPr bwMode="auto">
            <a:xfrm flipV="1">
              <a:off x="41545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35"/>
            <p:cNvSpPr>
              <a:spLocks noChangeShapeType="1"/>
            </p:cNvSpPr>
            <p:nvPr/>
          </p:nvSpPr>
          <p:spPr bwMode="auto">
            <a:xfrm flipV="1">
              <a:off x="4383127" y="4339384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8462733" y="505773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8767454" y="505773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8500833" y="54768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8805554" y="54768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0" name="Line 133"/>
          <p:cNvSpPr>
            <a:spLocks noChangeShapeType="1"/>
          </p:cNvSpPr>
          <p:nvPr/>
        </p:nvSpPr>
        <p:spPr bwMode="auto">
          <a:xfrm flipV="1">
            <a:off x="8691333" y="44735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Line 135"/>
          <p:cNvSpPr>
            <a:spLocks noChangeShapeType="1"/>
          </p:cNvSpPr>
          <p:nvPr/>
        </p:nvSpPr>
        <p:spPr bwMode="auto">
          <a:xfrm flipV="1">
            <a:off x="8996054" y="44735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9029523" y="505021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9334244" y="5050212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9067623" y="54693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9372344" y="54693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Line 133"/>
          <p:cNvSpPr>
            <a:spLocks noChangeShapeType="1"/>
          </p:cNvSpPr>
          <p:nvPr/>
        </p:nvSpPr>
        <p:spPr bwMode="auto">
          <a:xfrm flipV="1">
            <a:off x="9258123" y="446598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Line 135"/>
          <p:cNvSpPr>
            <a:spLocks noChangeShapeType="1"/>
          </p:cNvSpPr>
          <p:nvPr/>
        </p:nvSpPr>
        <p:spPr bwMode="auto">
          <a:xfrm flipV="1">
            <a:off x="9562844" y="446598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9639765" y="504556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4" name="AutoShape 3"/>
          <p:cNvSpPr>
            <a:spLocks noChangeArrowheads="1"/>
          </p:cNvSpPr>
          <p:nvPr/>
        </p:nvSpPr>
        <p:spPr bwMode="auto">
          <a:xfrm rot="16200000">
            <a:off x="9944486" y="504556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9677865" y="546466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6" name="AutoShape 79"/>
          <p:cNvSpPr>
            <a:spLocks noChangeArrowheads="1"/>
          </p:cNvSpPr>
          <p:nvPr/>
        </p:nvSpPr>
        <p:spPr bwMode="auto">
          <a:xfrm rot="5400000">
            <a:off x="9982586" y="546466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7" name="Line 133"/>
          <p:cNvSpPr>
            <a:spLocks noChangeShapeType="1"/>
          </p:cNvSpPr>
          <p:nvPr/>
        </p:nvSpPr>
        <p:spPr bwMode="auto">
          <a:xfrm flipV="1">
            <a:off x="9868365" y="44613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135"/>
          <p:cNvSpPr>
            <a:spLocks noChangeShapeType="1"/>
          </p:cNvSpPr>
          <p:nvPr/>
        </p:nvSpPr>
        <p:spPr bwMode="auto">
          <a:xfrm flipV="1">
            <a:off x="10173086" y="44613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4867066" y="3947032"/>
            <a:ext cx="6650481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>
            <a:off x="9547913" y="1163282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or DC Supply</a:t>
            </a:r>
          </a:p>
        </p:txBody>
      </p:sp>
    </p:spTree>
    <p:extLst>
      <p:ext uri="{BB962C8B-B14F-4D97-AF65-F5344CB8AC3E}">
        <p14:creationId xmlns:p14="http://schemas.microsoft.com/office/powerpoint/2010/main" val="2412755737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3815D+Fro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38" y="1392095"/>
            <a:ext cx="6980119" cy="21521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3815D Port Mapping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 flipH="1">
            <a:off x="9991740" y="1713653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 flipH="1">
            <a:off x="9991740" y="1916853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TextBox 91"/>
          <p:cNvSpPr txBox="1"/>
          <p:nvPr/>
        </p:nvSpPr>
        <p:spPr>
          <a:xfrm>
            <a:off x="10398034" y="1579194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0398034" y="1789854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40G</a:t>
            </a:r>
          </a:p>
        </p:txBody>
      </p:sp>
      <p:cxnSp>
        <p:nvCxnSpPr>
          <p:cNvPr id="175" name="Straight Connector 174"/>
          <p:cNvCxnSpPr/>
          <p:nvPr/>
        </p:nvCxnSpPr>
        <p:spPr bwMode="auto">
          <a:xfrm flipH="1">
            <a:off x="9992313" y="210182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TextBox 175"/>
          <p:cNvSpPr txBox="1"/>
          <p:nvPr/>
        </p:nvSpPr>
        <p:spPr>
          <a:xfrm>
            <a:off x="10398034" y="197482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100G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585536" y="5867400"/>
            <a:ext cx="3735123" cy="400109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dirty="0"/>
              <a:t>Traffic are hashed to all NP6 ports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4763059" y="3101828"/>
            <a:ext cx="685963" cy="246224"/>
          </a:xfrm>
          <a:prstGeom prst="rect">
            <a:avLst/>
          </a:prstGeom>
          <a:solidFill>
            <a:schemeClr val="tx2">
              <a:lumMod val="75000"/>
              <a:lumOff val="2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5465687" y="3116766"/>
            <a:ext cx="700673" cy="231285"/>
          </a:xfrm>
          <a:prstGeom prst="rect">
            <a:avLst/>
          </a:prstGeom>
          <a:solidFill>
            <a:schemeClr val="accent2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930117" y="3136855"/>
            <a:ext cx="655015" cy="186811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3585132" y="3116766"/>
            <a:ext cx="666237" cy="206900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cxnSp>
        <p:nvCxnSpPr>
          <p:cNvPr id="82" name="Straight Connector 81"/>
          <p:cNvCxnSpPr/>
          <p:nvPr/>
        </p:nvCxnSpPr>
        <p:spPr bwMode="auto">
          <a:xfrm>
            <a:off x="3225363" y="3332146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/>
          <p:cNvCxnSpPr/>
          <p:nvPr/>
        </p:nvCxnSpPr>
        <p:spPr bwMode="auto">
          <a:xfrm>
            <a:off x="3866084" y="3346451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8" name="Group 87"/>
          <p:cNvGrpSpPr/>
          <p:nvPr/>
        </p:nvGrpSpPr>
        <p:grpSpPr>
          <a:xfrm>
            <a:off x="2006454" y="4174087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06" name="Straight Connector 105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Connector 106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0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#1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70397" y="4171775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12" name="Straight Connector 111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Straight Connector 112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6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#0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17" name="Rectangle 116"/>
          <p:cNvSpPr/>
          <p:nvPr/>
        </p:nvSpPr>
        <p:spPr bwMode="auto">
          <a:xfrm>
            <a:off x="6776973" y="2921438"/>
            <a:ext cx="1175047" cy="426615"/>
          </a:xfrm>
          <a:prstGeom prst="rect">
            <a:avLst/>
          </a:prstGeom>
          <a:solidFill>
            <a:schemeClr val="accent5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cxnSp>
        <p:nvCxnSpPr>
          <p:cNvPr id="119" name="Straight Connector 118"/>
          <p:cNvCxnSpPr/>
          <p:nvPr/>
        </p:nvCxnSpPr>
        <p:spPr bwMode="auto">
          <a:xfrm>
            <a:off x="5094436" y="3323665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0" name="Straight Connector 119"/>
          <p:cNvCxnSpPr/>
          <p:nvPr/>
        </p:nvCxnSpPr>
        <p:spPr bwMode="auto">
          <a:xfrm>
            <a:off x="5793716" y="3348052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/>
          <p:cNvCxnSpPr/>
          <p:nvPr/>
        </p:nvCxnSpPr>
        <p:spPr bwMode="auto">
          <a:xfrm>
            <a:off x="7378311" y="3348052"/>
            <a:ext cx="0" cy="876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3" name="Group 122"/>
          <p:cNvGrpSpPr/>
          <p:nvPr/>
        </p:nvGrpSpPr>
        <p:grpSpPr>
          <a:xfrm>
            <a:off x="4878567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24" name="Straight Connector 123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5" name="Straight Connector 124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8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#3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442510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31" name="Straight Connector 130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5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750680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41" name="Straight Connector 140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9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#5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6314623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81" name="Straight Connector 180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5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#4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0622796" y="4145701"/>
            <a:ext cx="1015735" cy="1540963"/>
            <a:chOff x="1764744" y="4343400"/>
            <a:chExt cx="762000" cy="1155722"/>
          </a:xfrm>
          <a:solidFill>
            <a:srgbClr val="792222"/>
          </a:solidFill>
        </p:grpSpPr>
        <p:cxnSp>
          <p:nvCxnSpPr>
            <p:cNvPr id="187" name="Straight Connector 186"/>
            <p:cNvCxnSpPr/>
            <p:nvPr/>
          </p:nvCxnSpPr>
          <p:spPr bwMode="auto">
            <a:xfrm>
              <a:off x="21336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8" name="Straight Connector 187"/>
            <p:cNvCxnSpPr/>
            <p:nvPr/>
          </p:nvCxnSpPr>
          <p:spPr bwMode="auto">
            <a:xfrm>
              <a:off x="22098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Straight Connector 188"/>
            <p:cNvCxnSpPr/>
            <p:nvPr/>
          </p:nvCxnSpPr>
          <p:spPr bwMode="auto">
            <a:xfrm>
              <a:off x="22860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205740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1" name="AutoShape 3"/>
            <p:cNvSpPr>
              <a:spLocks noChangeArrowheads="1"/>
            </p:cNvSpPr>
            <p:nvPr/>
          </p:nvSpPr>
          <p:spPr bwMode="auto">
            <a:xfrm>
              <a:off x="1764744" y="4813322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#7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9186737" y="4143389"/>
            <a:ext cx="1015735" cy="1543275"/>
            <a:chOff x="3498708" y="4343400"/>
            <a:chExt cx="762000" cy="1157456"/>
          </a:xfrm>
          <a:solidFill>
            <a:srgbClr val="792222"/>
          </a:solidFill>
        </p:grpSpPr>
        <p:cxnSp>
          <p:nvCxnSpPr>
            <p:cNvPr id="193" name="Straight Connector 192"/>
            <p:cNvCxnSpPr/>
            <p:nvPr/>
          </p:nvCxnSpPr>
          <p:spPr bwMode="auto">
            <a:xfrm>
              <a:off x="38455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Straight Connector 193"/>
            <p:cNvCxnSpPr/>
            <p:nvPr/>
          </p:nvCxnSpPr>
          <p:spPr bwMode="auto">
            <a:xfrm>
              <a:off x="39217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39979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3769360" y="4343400"/>
              <a:ext cx="0" cy="657412"/>
            </a:xfrm>
            <a:prstGeom prst="line">
              <a:avLst/>
            </a:prstGeom>
            <a:grpFill/>
            <a:ln w="38100" cap="flat" cmpd="sng" algn="ctr">
              <a:solidFill>
                <a:srgbClr val="84B3A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7" name="AutoShape 3"/>
            <p:cNvSpPr>
              <a:spLocks noChangeArrowheads="1"/>
            </p:cNvSpPr>
            <p:nvPr/>
          </p:nvSpPr>
          <p:spPr bwMode="auto">
            <a:xfrm>
              <a:off x="3498708" y="4815056"/>
              <a:ext cx="762000" cy="685800"/>
            </a:xfrm>
            <a:prstGeom prst="flowChartAlternateProcess">
              <a:avLst/>
            </a:prstGeom>
            <a:grpFill/>
            <a:ln w="76200" cmpd="sng">
              <a:solidFill>
                <a:srgbClr val="84B3A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NP6 #6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98" name="AutoShape 19"/>
          <p:cNvSpPr>
            <a:spLocks noChangeArrowheads="1"/>
          </p:cNvSpPr>
          <p:nvPr/>
        </p:nvSpPr>
        <p:spPr bwMode="auto">
          <a:xfrm>
            <a:off x="504555" y="3770421"/>
            <a:ext cx="11213936" cy="717748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2529102600"/>
      </p:ext>
    </p:extLst>
  </p:cSld>
  <p:clrMapOvr>
    <a:masterClrMapping/>
  </p:clrMapOvr>
  <p:transition spd="slow">
    <p:wip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AutoShape 33"/>
          <p:cNvSpPr>
            <a:spLocks noChangeArrowheads="1"/>
          </p:cNvSpPr>
          <p:nvPr/>
        </p:nvSpPr>
        <p:spPr bwMode="auto">
          <a:xfrm>
            <a:off x="489057" y="1825038"/>
            <a:ext cx="11298489" cy="3490148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>
            <a:off x="4621762" y="2485353"/>
            <a:ext cx="6921257" cy="801863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3462277" y="2010543"/>
            <a:ext cx="609441" cy="37988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CP7</a:t>
            </a: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674648" y="2542823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24G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1746815" y="5865482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3950B Schematic</a:t>
            </a:r>
          </a:p>
        </p:txBody>
      </p:sp>
      <p:sp>
        <p:nvSpPr>
          <p:cNvPr id="454682" name="Line 26"/>
          <p:cNvSpPr>
            <a:spLocks noChangeShapeType="1"/>
          </p:cNvSpPr>
          <p:nvPr/>
        </p:nvSpPr>
        <p:spPr bwMode="auto">
          <a:xfrm flipV="1">
            <a:off x="4355493" y="2912677"/>
            <a:ext cx="23732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5" name="Line 29"/>
          <p:cNvSpPr>
            <a:spLocks noChangeShapeType="1"/>
          </p:cNvSpPr>
          <p:nvPr/>
        </p:nvSpPr>
        <p:spPr bwMode="auto">
          <a:xfrm>
            <a:off x="1588810" y="2771423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6" name="Line 30"/>
          <p:cNvSpPr>
            <a:spLocks noChangeShapeType="1"/>
          </p:cNvSpPr>
          <p:nvPr/>
        </p:nvSpPr>
        <p:spPr bwMode="auto">
          <a:xfrm>
            <a:off x="1588810" y="3329119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9" name="Line 33"/>
          <p:cNvSpPr>
            <a:spLocks noChangeShapeType="1"/>
          </p:cNvSpPr>
          <p:nvPr/>
        </p:nvSpPr>
        <p:spPr bwMode="auto">
          <a:xfrm flipV="1">
            <a:off x="3766997" y="2390423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1" name="Line 35"/>
          <p:cNvSpPr>
            <a:spLocks noChangeShapeType="1"/>
          </p:cNvSpPr>
          <p:nvPr/>
        </p:nvSpPr>
        <p:spPr bwMode="auto">
          <a:xfrm>
            <a:off x="5689713" y="3176979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2" name="AutoShape 3"/>
          <p:cNvSpPr>
            <a:spLocks noChangeArrowheads="1"/>
          </p:cNvSpPr>
          <p:nvPr/>
        </p:nvSpPr>
        <p:spPr bwMode="auto">
          <a:xfrm rot="16200000">
            <a:off x="4610563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3" name="Line 37"/>
          <p:cNvSpPr>
            <a:spLocks noChangeShapeType="1"/>
          </p:cNvSpPr>
          <p:nvPr/>
        </p:nvSpPr>
        <p:spPr bwMode="auto">
          <a:xfrm flipV="1">
            <a:off x="4839164" y="3914421"/>
            <a:ext cx="22571" cy="10498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4" name="AutoShape 3"/>
          <p:cNvSpPr>
            <a:spLocks noChangeArrowheads="1"/>
          </p:cNvSpPr>
          <p:nvPr/>
        </p:nvSpPr>
        <p:spPr bwMode="auto">
          <a:xfrm rot="16200000">
            <a:off x="4915284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5" name="AutoShape 3"/>
          <p:cNvSpPr>
            <a:spLocks noChangeArrowheads="1"/>
          </p:cNvSpPr>
          <p:nvPr/>
        </p:nvSpPr>
        <p:spPr bwMode="auto">
          <a:xfrm rot="16200000">
            <a:off x="5220005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5524725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3188534" y="511671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3417134" y="453248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3493255" y="511671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3721855" y="453248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2375946" y="511671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2604546" y="453248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4" name="AutoShape 3"/>
          <p:cNvSpPr>
            <a:spLocks noChangeArrowheads="1"/>
          </p:cNvSpPr>
          <p:nvPr/>
        </p:nvSpPr>
        <p:spPr bwMode="auto">
          <a:xfrm rot="16200000">
            <a:off x="2071225" y="511671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5" name="Line 59"/>
          <p:cNvSpPr>
            <a:spLocks noChangeShapeType="1"/>
          </p:cNvSpPr>
          <p:nvPr/>
        </p:nvSpPr>
        <p:spPr bwMode="auto">
          <a:xfrm flipV="1">
            <a:off x="2299825" y="453248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8" name="AutoShape 79"/>
          <p:cNvSpPr>
            <a:spLocks noChangeArrowheads="1"/>
          </p:cNvSpPr>
          <p:nvPr/>
        </p:nvSpPr>
        <p:spPr bwMode="auto">
          <a:xfrm rot="5400000">
            <a:off x="2109325" y="55358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2414046" y="55358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3226634" y="55358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3531355" y="553581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2" name="AutoShape 79"/>
          <p:cNvSpPr>
            <a:spLocks noChangeArrowheads="1"/>
          </p:cNvSpPr>
          <p:nvPr/>
        </p:nvSpPr>
        <p:spPr bwMode="auto">
          <a:xfrm rot="5400000">
            <a:off x="4648663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7" name="AutoShape 79"/>
          <p:cNvSpPr>
            <a:spLocks noChangeArrowheads="1"/>
          </p:cNvSpPr>
          <p:nvPr/>
        </p:nvSpPr>
        <p:spPr bwMode="auto">
          <a:xfrm rot="5400000">
            <a:off x="4953384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8" name="AutoShape 79"/>
          <p:cNvSpPr>
            <a:spLocks noChangeArrowheads="1"/>
          </p:cNvSpPr>
          <p:nvPr/>
        </p:nvSpPr>
        <p:spPr bwMode="auto">
          <a:xfrm rot="5400000">
            <a:off x="5258105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5562825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2350611" y="5937297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2807692" y="5865482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</a:t>
            </a:r>
          </a:p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454739" name="Rectangle 67"/>
          <p:cNvSpPr>
            <a:spLocks noChangeArrowheads="1"/>
          </p:cNvSpPr>
          <p:nvPr/>
        </p:nvSpPr>
        <p:spPr bwMode="auto">
          <a:xfrm>
            <a:off x="5424198" y="5937297"/>
            <a:ext cx="1185026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1G SFP </a:t>
            </a:r>
          </a:p>
        </p:txBody>
      </p:sp>
      <p:sp>
        <p:nvSpPr>
          <p:cNvPr id="454747" name="Rectangle 67"/>
          <p:cNvSpPr>
            <a:spLocks noChangeArrowheads="1"/>
          </p:cNvSpPr>
          <p:nvPr/>
        </p:nvSpPr>
        <p:spPr bwMode="auto">
          <a:xfrm rot="16200000">
            <a:off x="4421159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674648" y="3100519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</p:txBody>
      </p:sp>
      <p:sp>
        <p:nvSpPr>
          <p:cNvPr id="454783" name="Line 127"/>
          <p:cNvSpPr>
            <a:spLocks noChangeShapeType="1"/>
          </p:cNvSpPr>
          <p:nvPr/>
        </p:nvSpPr>
        <p:spPr bwMode="auto">
          <a:xfrm flipV="1">
            <a:off x="5143885" y="3914421"/>
            <a:ext cx="22571" cy="10498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4" name="Rectangle 67"/>
          <p:cNvSpPr>
            <a:spLocks noChangeArrowheads="1"/>
          </p:cNvSpPr>
          <p:nvPr/>
        </p:nvSpPr>
        <p:spPr bwMode="auto">
          <a:xfrm rot="16200000">
            <a:off x="4725879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5" name="Line 129"/>
          <p:cNvSpPr>
            <a:spLocks noChangeShapeType="1"/>
          </p:cNvSpPr>
          <p:nvPr/>
        </p:nvSpPr>
        <p:spPr bwMode="auto">
          <a:xfrm flipV="1">
            <a:off x="5448605" y="3914421"/>
            <a:ext cx="0" cy="10498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6" name="Rectangle 67"/>
          <p:cNvSpPr>
            <a:spLocks noChangeArrowheads="1"/>
          </p:cNvSpPr>
          <p:nvPr/>
        </p:nvSpPr>
        <p:spPr bwMode="auto">
          <a:xfrm rot="16200000">
            <a:off x="503060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5753326" y="3914421"/>
            <a:ext cx="11286" cy="10498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533532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5640041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5829446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698" name="AutoShape 3"/>
          <p:cNvSpPr>
            <a:spLocks noChangeArrowheads="1"/>
          </p:cNvSpPr>
          <p:nvPr/>
        </p:nvSpPr>
        <p:spPr bwMode="auto">
          <a:xfrm rot="16200000">
            <a:off x="6134167" y="509131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5867546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1" name="AutoShape 79"/>
          <p:cNvSpPr>
            <a:spLocks noChangeArrowheads="1"/>
          </p:cNvSpPr>
          <p:nvPr/>
        </p:nvSpPr>
        <p:spPr bwMode="auto">
          <a:xfrm rot="5400000">
            <a:off x="6172267" y="551041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89" name="Line 133"/>
          <p:cNvSpPr>
            <a:spLocks noChangeShapeType="1"/>
          </p:cNvSpPr>
          <p:nvPr/>
        </p:nvSpPr>
        <p:spPr bwMode="auto">
          <a:xfrm flipV="1">
            <a:off x="6058047" y="3905955"/>
            <a:ext cx="1" cy="105833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1" name="Line 135"/>
          <p:cNvSpPr>
            <a:spLocks noChangeShapeType="1"/>
          </p:cNvSpPr>
          <p:nvPr/>
        </p:nvSpPr>
        <p:spPr bwMode="auto">
          <a:xfrm flipH="1" flipV="1">
            <a:off x="6351482" y="3897488"/>
            <a:ext cx="11286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2" name="Rectangle 67"/>
          <p:cNvSpPr>
            <a:spLocks noChangeArrowheads="1"/>
          </p:cNvSpPr>
          <p:nvPr/>
        </p:nvSpPr>
        <p:spPr bwMode="auto">
          <a:xfrm rot="16200000">
            <a:off x="5944760" y="45843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54890" name="Line 234"/>
          <p:cNvSpPr>
            <a:spLocks noChangeShapeType="1"/>
          </p:cNvSpPr>
          <p:nvPr/>
        </p:nvSpPr>
        <p:spPr bwMode="auto">
          <a:xfrm flipV="1">
            <a:off x="2502972" y="2390423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425708" y="2009423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425708" y="1780823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730429" y="1933223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539929" y="148874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714694" y="2009423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714694" y="1780823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019414" y="1933223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828914" y="148874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5909909" y="5298871"/>
            <a:ext cx="59269" cy="111730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1893531" y="2542823"/>
            <a:ext cx="2471623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 CPU</a:t>
            </a: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164444" y="263411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93" name="AutoShape 19"/>
          <p:cNvSpPr>
            <a:spLocks noChangeArrowheads="1"/>
          </p:cNvSpPr>
          <p:nvPr/>
        </p:nvSpPr>
        <p:spPr bwMode="auto">
          <a:xfrm>
            <a:off x="1995104" y="2009423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256GB SSD</a:t>
            </a:r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>
            <a:off x="4417569" y="5937297"/>
            <a:ext cx="123016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10G SFP+ </a:t>
            </a:r>
          </a:p>
        </p:txBody>
      </p:sp>
      <p:sp>
        <p:nvSpPr>
          <p:cNvPr id="123" name="AutoShape 261"/>
          <p:cNvSpPr>
            <a:spLocks/>
          </p:cNvSpPr>
          <p:nvPr/>
        </p:nvSpPr>
        <p:spPr bwMode="auto">
          <a:xfrm rot="5400000">
            <a:off x="4961889" y="5589485"/>
            <a:ext cx="59269" cy="55301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Line 135"/>
          <p:cNvSpPr>
            <a:spLocks noChangeShapeType="1"/>
          </p:cNvSpPr>
          <p:nvPr/>
        </p:nvSpPr>
        <p:spPr bwMode="auto">
          <a:xfrm flipH="1" flipV="1">
            <a:off x="7107638" y="3931355"/>
            <a:ext cx="0" cy="152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Line 135"/>
          <p:cNvSpPr>
            <a:spLocks noChangeShapeType="1"/>
          </p:cNvSpPr>
          <p:nvPr/>
        </p:nvSpPr>
        <p:spPr bwMode="auto">
          <a:xfrm flipH="1" flipV="1">
            <a:off x="8100801" y="3922889"/>
            <a:ext cx="0" cy="152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Line 135"/>
          <p:cNvSpPr>
            <a:spLocks noChangeShapeType="1"/>
          </p:cNvSpPr>
          <p:nvPr/>
        </p:nvSpPr>
        <p:spPr bwMode="auto">
          <a:xfrm flipH="1" flipV="1">
            <a:off x="9014964" y="3939822"/>
            <a:ext cx="0" cy="152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H="1" flipV="1">
            <a:off x="9974269" y="3931355"/>
            <a:ext cx="0" cy="152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Line 135"/>
          <p:cNvSpPr>
            <a:spLocks noChangeShapeType="1"/>
          </p:cNvSpPr>
          <p:nvPr/>
        </p:nvSpPr>
        <p:spPr bwMode="auto">
          <a:xfrm flipH="1" flipV="1">
            <a:off x="10911002" y="3931355"/>
            <a:ext cx="0" cy="152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AutoShape 19"/>
          <p:cNvSpPr>
            <a:spLocks noChangeArrowheads="1"/>
          </p:cNvSpPr>
          <p:nvPr/>
        </p:nvSpPr>
        <p:spPr bwMode="auto">
          <a:xfrm>
            <a:off x="6708096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0</a:t>
            </a:r>
          </a:p>
        </p:txBody>
      </p:sp>
      <p:sp>
        <p:nvSpPr>
          <p:cNvPr id="125" name="AutoShape 19"/>
          <p:cNvSpPr>
            <a:spLocks noChangeArrowheads="1"/>
          </p:cNvSpPr>
          <p:nvPr/>
        </p:nvSpPr>
        <p:spPr bwMode="auto">
          <a:xfrm>
            <a:off x="7658938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8609779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127" name="AutoShape 19"/>
          <p:cNvSpPr>
            <a:spLocks noChangeArrowheads="1"/>
          </p:cNvSpPr>
          <p:nvPr/>
        </p:nvSpPr>
        <p:spPr bwMode="auto">
          <a:xfrm>
            <a:off x="9560620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128" name="AutoShape 19"/>
          <p:cNvSpPr>
            <a:spLocks noChangeArrowheads="1"/>
          </p:cNvSpPr>
          <p:nvPr/>
        </p:nvSpPr>
        <p:spPr bwMode="auto">
          <a:xfrm>
            <a:off x="10511461" y="4075289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</a:t>
            </a:r>
          </a:p>
        </p:txBody>
      </p:sp>
      <p:sp>
        <p:nvSpPr>
          <p:cNvPr id="134" name="Line 135"/>
          <p:cNvSpPr>
            <a:spLocks noChangeShapeType="1"/>
          </p:cNvSpPr>
          <p:nvPr/>
        </p:nvSpPr>
        <p:spPr bwMode="auto">
          <a:xfrm>
            <a:off x="7097828" y="3204742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3"/>
          <p:cNvSpPr>
            <a:spLocks noChangeArrowheads="1"/>
          </p:cNvSpPr>
          <p:nvPr/>
        </p:nvSpPr>
        <p:spPr bwMode="auto">
          <a:xfrm>
            <a:off x="6680812" y="2655943"/>
            <a:ext cx="854888" cy="533400"/>
          </a:xfrm>
          <a:prstGeom prst="flowChartAlternateProcess">
            <a:avLst/>
          </a:prstGeom>
          <a:noFill/>
          <a:ln w="19050" cmpd="sng">
            <a:solidFill>
              <a:srgbClr val="760000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7" name="AutoShape 3"/>
          <p:cNvSpPr>
            <a:spLocks noChangeArrowheads="1"/>
          </p:cNvSpPr>
          <p:nvPr/>
        </p:nvSpPr>
        <p:spPr bwMode="auto">
          <a:xfrm>
            <a:off x="7641361" y="2655943"/>
            <a:ext cx="854888" cy="533400"/>
          </a:xfrm>
          <a:prstGeom prst="flowChartAlternateProcess">
            <a:avLst/>
          </a:prstGeom>
          <a:noFill/>
          <a:ln w="19050" cmpd="sng">
            <a:solidFill>
              <a:srgbClr val="760000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8" name="AutoShape 3"/>
          <p:cNvSpPr>
            <a:spLocks noChangeArrowheads="1"/>
          </p:cNvSpPr>
          <p:nvPr/>
        </p:nvSpPr>
        <p:spPr bwMode="auto">
          <a:xfrm>
            <a:off x="8601909" y="2655943"/>
            <a:ext cx="854888" cy="533400"/>
          </a:xfrm>
          <a:prstGeom prst="flowChartAlternateProcess">
            <a:avLst/>
          </a:prstGeom>
          <a:noFill/>
          <a:ln w="19050" cmpd="sng">
            <a:solidFill>
              <a:srgbClr val="760000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>
            <a:off x="9562458" y="2655943"/>
            <a:ext cx="854888" cy="533400"/>
          </a:xfrm>
          <a:prstGeom prst="flowChartAlternateProcess">
            <a:avLst/>
          </a:prstGeom>
          <a:noFill/>
          <a:ln w="19050" cmpd="sng">
            <a:solidFill>
              <a:srgbClr val="760000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>
            <a:off x="10523005" y="2655943"/>
            <a:ext cx="854888" cy="533400"/>
          </a:xfrm>
          <a:prstGeom prst="flowChartAlternateProcess">
            <a:avLst/>
          </a:prstGeom>
          <a:noFill/>
          <a:ln w="19050" cmpd="sng">
            <a:solidFill>
              <a:srgbClr val="760000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1" name="Line 135"/>
          <p:cNvSpPr>
            <a:spLocks noChangeShapeType="1"/>
          </p:cNvSpPr>
          <p:nvPr/>
        </p:nvSpPr>
        <p:spPr bwMode="auto">
          <a:xfrm>
            <a:off x="8096634" y="3204742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Line 135"/>
          <p:cNvSpPr>
            <a:spLocks noChangeShapeType="1"/>
          </p:cNvSpPr>
          <p:nvPr/>
        </p:nvSpPr>
        <p:spPr bwMode="auto">
          <a:xfrm>
            <a:off x="9002332" y="3204742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Line 135"/>
          <p:cNvSpPr>
            <a:spLocks noChangeShapeType="1"/>
          </p:cNvSpPr>
          <p:nvPr/>
        </p:nvSpPr>
        <p:spPr bwMode="auto">
          <a:xfrm>
            <a:off x="10026531" y="3204742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135"/>
          <p:cNvSpPr>
            <a:spLocks noChangeShapeType="1"/>
          </p:cNvSpPr>
          <p:nvPr/>
        </p:nvSpPr>
        <p:spPr bwMode="auto">
          <a:xfrm>
            <a:off x="10906835" y="3204742"/>
            <a:ext cx="1348" cy="2080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8" name="AutoShape 19"/>
          <p:cNvSpPr>
            <a:spLocks noChangeArrowheads="1"/>
          </p:cNvSpPr>
          <p:nvPr/>
        </p:nvSpPr>
        <p:spPr bwMode="auto">
          <a:xfrm>
            <a:off x="4656108" y="3393709"/>
            <a:ext cx="6762765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3854308404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3950B Port Mapping (Example)</a:t>
            </a:r>
          </a:p>
        </p:txBody>
      </p:sp>
      <p:pic>
        <p:nvPicPr>
          <p:cNvPr id="5" name="Picture 4" descr="FG-3950B_front_ports-mapp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821" y="1359597"/>
            <a:ext cx="6459204" cy="484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9170"/>
      </p:ext>
    </p:extLst>
  </p:cSld>
  <p:clrMapOvr>
    <a:masterClrMapping/>
  </p:clrMapOvr>
  <p:transition spd="slow">
    <p:wip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406294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711015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226348" y="5624227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5001SX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25177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340304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3631642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7123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9983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30933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344114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3199678" y="5624227"/>
            <a:ext cx="86742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77807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73087" y="465546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9088834" y="2420843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539073" y="3645773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32558" y="376888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32558" y="399748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26263" y="384508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41999" y="376888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41999" y="399748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4328161" y="2595035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2" name="Line 51"/>
          <p:cNvSpPr>
            <a:spLocks noChangeShapeType="1"/>
          </p:cNvSpPr>
          <p:nvPr/>
        </p:nvSpPr>
        <p:spPr bwMode="auto">
          <a:xfrm>
            <a:off x="6461205" y="2588381"/>
            <a:ext cx="0" cy="83457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52" name="AutoShape 19"/>
          <p:cNvSpPr>
            <a:spLocks noChangeArrowheads="1"/>
          </p:cNvSpPr>
          <p:nvPr/>
        </p:nvSpPr>
        <p:spPr bwMode="auto">
          <a:xfrm>
            <a:off x="1991969" y="22860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 CPU</a:t>
            </a:r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26263" y="407368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 rot="16200000">
            <a:off x="2522751" y="47824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16" name="Line 142"/>
          <p:cNvSpPr>
            <a:spLocks noChangeShapeType="1"/>
          </p:cNvSpPr>
          <p:nvPr/>
        </p:nvSpPr>
        <p:spPr bwMode="auto">
          <a:xfrm flipV="1">
            <a:off x="2751351" y="389346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2560851" y="52015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18" name="Line 214"/>
          <p:cNvSpPr>
            <a:spLocks noChangeShapeType="1"/>
          </p:cNvSpPr>
          <p:nvPr/>
        </p:nvSpPr>
        <p:spPr bwMode="auto">
          <a:xfrm>
            <a:off x="1687248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9" name="AutoShape 19"/>
          <p:cNvSpPr>
            <a:spLocks noChangeArrowheads="1"/>
          </p:cNvSpPr>
          <p:nvPr/>
        </p:nvSpPr>
        <p:spPr bwMode="auto">
          <a:xfrm>
            <a:off x="773087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64MB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563367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2" name="AutoShape 3"/>
          <p:cNvSpPr>
            <a:spLocks noChangeArrowheads="1"/>
          </p:cNvSpPr>
          <p:nvPr/>
        </p:nvSpPr>
        <p:spPr bwMode="auto">
          <a:xfrm rot="16200000">
            <a:off x="593839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3" name="AutoShape 79"/>
          <p:cNvSpPr>
            <a:spLocks noChangeArrowheads="1"/>
          </p:cNvSpPr>
          <p:nvPr/>
        </p:nvSpPr>
        <p:spPr bwMode="auto">
          <a:xfrm rot="5400000">
            <a:off x="567177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4" name="AutoShape 79"/>
          <p:cNvSpPr>
            <a:spLocks noChangeArrowheads="1"/>
          </p:cNvSpPr>
          <p:nvPr/>
        </p:nvSpPr>
        <p:spPr bwMode="auto">
          <a:xfrm rot="5400000">
            <a:off x="59764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5" name="Line 133"/>
          <p:cNvSpPr>
            <a:spLocks noChangeShapeType="1"/>
          </p:cNvSpPr>
          <p:nvPr/>
        </p:nvSpPr>
        <p:spPr bwMode="auto">
          <a:xfrm flipV="1">
            <a:off x="586227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Line 135"/>
          <p:cNvSpPr>
            <a:spLocks noChangeShapeType="1"/>
          </p:cNvSpPr>
          <p:nvPr/>
        </p:nvSpPr>
        <p:spPr bwMode="auto">
          <a:xfrm flipV="1">
            <a:off x="616699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624311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654783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628121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658593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Line 155"/>
          <p:cNvSpPr>
            <a:spLocks noChangeShapeType="1"/>
          </p:cNvSpPr>
          <p:nvPr/>
        </p:nvSpPr>
        <p:spPr bwMode="auto">
          <a:xfrm flipV="1">
            <a:off x="647171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Line 156"/>
          <p:cNvSpPr>
            <a:spLocks noChangeShapeType="1"/>
          </p:cNvSpPr>
          <p:nvPr/>
        </p:nvSpPr>
        <p:spPr bwMode="auto">
          <a:xfrm flipV="1">
            <a:off x="677643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>
            <a:off x="6878008" y="5696041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4x GE SFP</a:t>
            </a:r>
          </a:p>
        </p:txBody>
      </p:sp>
      <p:sp>
        <p:nvSpPr>
          <p:cNvPr id="141" name="AutoShape 261"/>
          <p:cNvSpPr>
            <a:spLocks/>
          </p:cNvSpPr>
          <p:nvPr/>
        </p:nvSpPr>
        <p:spPr bwMode="auto">
          <a:xfrm rot="5400000">
            <a:off x="6281254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715727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746199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4" name="AutoShape 79"/>
          <p:cNvSpPr>
            <a:spLocks noChangeArrowheads="1"/>
          </p:cNvSpPr>
          <p:nvPr/>
        </p:nvSpPr>
        <p:spPr bwMode="auto">
          <a:xfrm rot="5400000">
            <a:off x="719537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750009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Line 133"/>
          <p:cNvSpPr>
            <a:spLocks noChangeShapeType="1"/>
          </p:cNvSpPr>
          <p:nvPr/>
        </p:nvSpPr>
        <p:spPr bwMode="auto">
          <a:xfrm flipV="1">
            <a:off x="738587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Line 135"/>
          <p:cNvSpPr>
            <a:spLocks noChangeShapeType="1"/>
          </p:cNvSpPr>
          <p:nvPr/>
        </p:nvSpPr>
        <p:spPr bwMode="auto">
          <a:xfrm flipV="1">
            <a:off x="769059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AutoShape 3"/>
          <p:cNvSpPr>
            <a:spLocks noChangeArrowheads="1"/>
          </p:cNvSpPr>
          <p:nvPr/>
        </p:nvSpPr>
        <p:spPr bwMode="auto">
          <a:xfrm rot="16200000">
            <a:off x="776671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807143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780481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810953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799531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830003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AutoShape 261"/>
          <p:cNvSpPr>
            <a:spLocks/>
          </p:cNvSpPr>
          <p:nvPr/>
        </p:nvSpPr>
        <p:spPr bwMode="auto">
          <a:xfrm rot="5400000">
            <a:off x="7804857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>
            <a:off x="5354405" y="5696041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4x GE RJ45</a:t>
            </a:r>
          </a:p>
        </p:txBody>
      </p:sp>
      <p:sp>
        <p:nvSpPr>
          <p:cNvPr id="390195" name="AutoShape 19"/>
          <p:cNvSpPr>
            <a:spLocks noChangeArrowheads="1"/>
          </p:cNvSpPr>
          <p:nvPr/>
        </p:nvSpPr>
        <p:spPr bwMode="auto">
          <a:xfrm>
            <a:off x="4836028" y="3429000"/>
            <a:ext cx="4367662" cy="9906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72" name="AutoShape 134"/>
          <p:cNvSpPr>
            <a:spLocks/>
          </p:cNvSpPr>
          <p:nvPr/>
        </p:nvSpPr>
        <p:spPr bwMode="auto">
          <a:xfrm>
            <a:off x="10749866" y="3678459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70123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406294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53" name="AutoShape 3"/>
          <p:cNvSpPr>
            <a:spLocks noChangeArrowheads="1"/>
          </p:cNvSpPr>
          <p:nvPr/>
        </p:nvSpPr>
        <p:spPr bwMode="auto">
          <a:xfrm>
            <a:off x="2844059" y="1752600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CP7</a:t>
            </a: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648293" y="3448051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10G / 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711015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042756" y="5562600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195" name="AutoShape 19"/>
          <p:cNvSpPr>
            <a:spLocks noChangeArrowheads="1"/>
          </p:cNvSpPr>
          <p:nvPr/>
        </p:nvSpPr>
        <p:spPr bwMode="auto">
          <a:xfrm>
            <a:off x="4836028" y="3429000"/>
            <a:ext cx="4367662" cy="9906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5001B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25177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23" name="Line 79"/>
          <p:cNvSpPr>
            <a:spLocks noChangeShapeType="1"/>
          </p:cNvSpPr>
          <p:nvPr/>
        </p:nvSpPr>
        <p:spPr bwMode="auto">
          <a:xfrm flipV="1">
            <a:off x="3148780" y="2133600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52962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1" name="AutoShape 3"/>
          <p:cNvSpPr>
            <a:spLocks noChangeArrowheads="1"/>
          </p:cNvSpPr>
          <p:nvPr/>
        </p:nvSpPr>
        <p:spPr bwMode="auto">
          <a:xfrm rot="16200000">
            <a:off x="383434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67753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90613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7123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9983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30933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71563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56772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2" name="AutoShape 79"/>
          <p:cNvSpPr>
            <a:spLocks noChangeArrowheads="1"/>
          </p:cNvSpPr>
          <p:nvPr/>
        </p:nvSpPr>
        <p:spPr bwMode="auto">
          <a:xfrm rot="5400000">
            <a:off x="387244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4" name="AutoShape 3"/>
          <p:cNvSpPr>
            <a:spLocks noChangeArrowheads="1"/>
          </p:cNvSpPr>
          <p:nvPr/>
        </p:nvSpPr>
        <p:spPr bwMode="auto">
          <a:xfrm>
            <a:off x="9632558" y="3505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390296" name="AutoShape 3"/>
          <p:cNvSpPr>
            <a:spLocks noChangeArrowheads="1"/>
          </p:cNvSpPr>
          <p:nvPr/>
        </p:nvSpPr>
        <p:spPr bwMode="auto">
          <a:xfrm>
            <a:off x="9632558" y="3733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390297" name="Line 153"/>
          <p:cNvSpPr>
            <a:spLocks noChangeShapeType="1"/>
          </p:cNvSpPr>
          <p:nvPr/>
        </p:nvSpPr>
        <p:spPr bwMode="auto">
          <a:xfrm>
            <a:off x="9226263" y="35814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98" name="Line 154"/>
          <p:cNvSpPr>
            <a:spLocks noChangeShapeType="1"/>
          </p:cNvSpPr>
          <p:nvPr/>
        </p:nvSpPr>
        <p:spPr bwMode="auto">
          <a:xfrm>
            <a:off x="9226263" y="3810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06" name="AutoShape 79"/>
          <p:cNvSpPr>
            <a:spLocks noChangeArrowheads="1"/>
          </p:cNvSpPr>
          <p:nvPr/>
        </p:nvSpPr>
        <p:spPr bwMode="auto">
          <a:xfrm>
            <a:off x="10241999" y="3505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7" name="AutoShape 79"/>
          <p:cNvSpPr>
            <a:spLocks noChangeArrowheads="1"/>
          </p:cNvSpPr>
          <p:nvPr/>
        </p:nvSpPr>
        <p:spPr bwMode="auto">
          <a:xfrm>
            <a:off x="10241999" y="3733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550623" y="5634415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250353" y="5634415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6094412" y="5562600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8 x 10G / 1G Switch interface, SFP+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77807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73087" y="47244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9180315" y="245815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648293" y="39338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32558" y="39624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32558" y="4191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26263" y="40386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41999" y="39624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41999" y="4191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687248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773087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64G</a:t>
            </a:r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>
            <a:off x="4734455" y="267123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4328161" y="2595035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" name="Line 26"/>
          <p:cNvSpPr>
            <a:spLocks noChangeShapeType="1"/>
          </p:cNvSpPr>
          <p:nvPr/>
        </p:nvSpPr>
        <p:spPr bwMode="auto">
          <a:xfrm>
            <a:off x="4328161" y="289983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Line 35"/>
          <p:cNvSpPr>
            <a:spLocks noChangeShapeType="1"/>
          </p:cNvSpPr>
          <p:nvPr/>
        </p:nvSpPr>
        <p:spPr bwMode="auto">
          <a:xfrm>
            <a:off x="5242322" y="3210985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2" name="Line 51"/>
          <p:cNvSpPr>
            <a:spLocks noChangeShapeType="1"/>
          </p:cNvSpPr>
          <p:nvPr/>
        </p:nvSpPr>
        <p:spPr bwMode="auto">
          <a:xfrm flipV="1">
            <a:off x="6461205" y="259503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>
            <a:off x="5851764" y="267123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57" name="Line 35"/>
          <p:cNvSpPr>
            <a:spLocks noChangeShapeType="1"/>
          </p:cNvSpPr>
          <p:nvPr/>
        </p:nvSpPr>
        <p:spPr bwMode="auto">
          <a:xfrm>
            <a:off x="6399133" y="32004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525637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9" name="Line 128"/>
          <p:cNvSpPr>
            <a:spLocks noChangeShapeType="1"/>
          </p:cNvSpPr>
          <p:nvPr/>
        </p:nvSpPr>
        <p:spPr bwMode="auto">
          <a:xfrm flipV="1">
            <a:off x="5484971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29447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4912149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V="1">
            <a:off x="5140749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495024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29" name="Line 140"/>
          <p:cNvSpPr>
            <a:spLocks noChangeShapeType="1"/>
          </p:cNvSpPr>
          <p:nvPr/>
        </p:nvSpPr>
        <p:spPr bwMode="auto">
          <a:xfrm flipV="1">
            <a:off x="4062942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Line 142"/>
          <p:cNvSpPr>
            <a:spLocks noChangeShapeType="1"/>
          </p:cNvSpPr>
          <p:nvPr/>
        </p:nvSpPr>
        <p:spPr bwMode="auto">
          <a:xfrm flipV="1">
            <a:off x="375822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52" name="AutoShape 19"/>
          <p:cNvSpPr>
            <a:spLocks noChangeArrowheads="1"/>
          </p:cNvSpPr>
          <p:nvPr/>
        </p:nvSpPr>
        <p:spPr bwMode="auto">
          <a:xfrm>
            <a:off x="1991969" y="22860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CPU</a:t>
            </a:r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26263" y="4267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AutoShape 261"/>
          <p:cNvSpPr>
            <a:spLocks/>
          </p:cNvSpPr>
          <p:nvPr/>
        </p:nvSpPr>
        <p:spPr bwMode="auto">
          <a:xfrm rot="5400000">
            <a:off x="6919688" y="3543816"/>
            <a:ext cx="76200" cy="39613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16200000">
            <a:off x="606896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73" name="Line 128"/>
          <p:cNvSpPr>
            <a:spLocks noChangeShapeType="1"/>
          </p:cNvSpPr>
          <p:nvPr/>
        </p:nvSpPr>
        <p:spPr bwMode="auto">
          <a:xfrm flipV="1">
            <a:off x="6297560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5400000">
            <a:off x="610706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566266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78" name="Line 128"/>
          <p:cNvSpPr>
            <a:spLocks noChangeShapeType="1"/>
          </p:cNvSpPr>
          <p:nvPr/>
        </p:nvSpPr>
        <p:spPr bwMode="auto">
          <a:xfrm flipV="1">
            <a:off x="5891265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9" name="AutoShape 79"/>
          <p:cNvSpPr>
            <a:spLocks noChangeArrowheads="1"/>
          </p:cNvSpPr>
          <p:nvPr/>
        </p:nvSpPr>
        <p:spPr bwMode="auto">
          <a:xfrm rot="5400000">
            <a:off x="570076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 rot="16200000">
            <a:off x="688154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3" name="Line 128"/>
          <p:cNvSpPr>
            <a:spLocks noChangeShapeType="1"/>
          </p:cNvSpPr>
          <p:nvPr/>
        </p:nvSpPr>
        <p:spPr bwMode="auto">
          <a:xfrm flipV="1">
            <a:off x="7110148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691964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87" name="AutoShape 3"/>
          <p:cNvSpPr>
            <a:spLocks noChangeArrowheads="1"/>
          </p:cNvSpPr>
          <p:nvPr/>
        </p:nvSpPr>
        <p:spPr bwMode="auto">
          <a:xfrm rot="16200000">
            <a:off x="647525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8" name="Line 128"/>
          <p:cNvSpPr>
            <a:spLocks noChangeShapeType="1"/>
          </p:cNvSpPr>
          <p:nvPr/>
        </p:nvSpPr>
        <p:spPr bwMode="auto">
          <a:xfrm flipV="1">
            <a:off x="6703854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9" name="AutoShape 79"/>
          <p:cNvSpPr>
            <a:spLocks noChangeArrowheads="1"/>
          </p:cNvSpPr>
          <p:nvPr/>
        </p:nvSpPr>
        <p:spPr bwMode="auto">
          <a:xfrm rot="5400000">
            <a:off x="651335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694136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93" name="Line 128"/>
          <p:cNvSpPr>
            <a:spLocks noChangeShapeType="1"/>
          </p:cNvSpPr>
          <p:nvPr/>
        </p:nvSpPr>
        <p:spPr bwMode="auto">
          <a:xfrm flipV="1">
            <a:off x="7922736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732236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728784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98" name="Line 128"/>
          <p:cNvSpPr>
            <a:spLocks noChangeShapeType="1"/>
          </p:cNvSpPr>
          <p:nvPr/>
        </p:nvSpPr>
        <p:spPr bwMode="auto">
          <a:xfrm flipV="1">
            <a:off x="7516442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9" name="AutoShape 79"/>
          <p:cNvSpPr>
            <a:spLocks noChangeArrowheads="1"/>
          </p:cNvSpPr>
          <p:nvPr/>
        </p:nvSpPr>
        <p:spPr bwMode="auto">
          <a:xfrm rot="5400000">
            <a:off x="732594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50672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03" name="Line 128"/>
          <p:cNvSpPr>
            <a:spLocks noChangeShapeType="1"/>
          </p:cNvSpPr>
          <p:nvPr/>
        </p:nvSpPr>
        <p:spPr bwMode="auto">
          <a:xfrm flipV="1">
            <a:off x="8735325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4" name="AutoShape 79"/>
          <p:cNvSpPr>
            <a:spLocks noChangeArrowheads="1"/>
          </p:cNvSpPr>
          <p:nvPr/>
        </p:nvSpPr>
        <p:spPr bwMode="auto">
          <a:xfrm rot="5400000">
            <a:off x="854482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810043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08" name="Line 128"/>
          <p:cNvSpPr>
            <a:spLocks noChangeShapeType="1"/>
          </p:cNvSpPr>
          <p:nvPr/>
        </p:nvSpPr>
        <p:spPr bwMode="auto">
          <a:xfrm flipV="1">
            <a:off x="8329030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9" name="AutoShape 79"/>
          <p:cNvSpPr>
            <a:spLocks noChangeArrowheads="1"/>
          </p:cNvSpPr>
          <p:nvPr/>
        </p:nvSpPr>
        <p:spPr bwMode="auto">
          <a:xfrm rot="5400000">
            <a:off x="813853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11" name="AutoShape 133"/>
          <p:cNvSpPr>
            <a:spLocks/>
          </p:cNvSpPr>
          <p:nvPr/>
        </p:nvSpPr>
        <p:spPr bwMode="auto">
          <a:xfrm>
            <a:off x="10749866" y="3374435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12" name="AutoShape 134"/>
          <p:cNvSpPr>
            <a:spLocks/>
          </p:cNvSpPr>
          <p:nvPr/>
        </p:nvSpPr>
        <p:spPr bwMode="auto">
          <a:xfrm>
            <a:off x="10749866" y="3933825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30898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406294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46" name="Footer Placeholder 1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</a:endParaRPr>
          </a:p>
        </p:txBody>
      </p:sp>
      <p:sp>
        <p:nvSpPr>
          <p:cNvPr id="390153" name="AutoShape 3"/>
          <p:cNvSpPr>
            <a:spLocks noChangeArrowheads="1"/>
          </p:cNvSpPr>
          <p:nvPr/>
        </p:nvSpPr>
        <p:spPr bwMode="auto">
          <a:xfrm>
            <a:off x="2844059" y="1752600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648293" y="3448051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40G / 10G / 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711015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042756" y="5568347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195" name="AutoShape 19"/>
          <p:cNvSpPr>
            <a:spLocks noChangeArrowheads="1"/>
          </p:cNvSpPr>
          <p:nvPr/>
        </p:nvSpPr>
        <p:spPr bwMode="auto">
          <a:xfrm>
            <a:off x="4836028" y="3429000"/>
            <a:ext cx="4367662" cy="9906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5001C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25177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23" name="Line 79"/>
          <p:cNvSpPr>
            <a:spLocks noChangeShapeType="1"/>
          </p:cNvSpPr>
          <p:nvPr/>
        </p:nvSpPr>
        <p:spPr bwMode="auto">
          <a:xfrm flipV="1">
            <a:off x="3148780" y="2133600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52962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1" name="AutoShape 3"/>
          <p:cNvSpPr>
            <a:spLocks noChangeArrowheads="1"/>
          </p:cNvSpPr>
          <p:nvPr/>
        </p:nvSpPr>
        <p:spPr bwMode="auto">
          <a:xfrm rot="16200000">
            <a:off x="383434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67753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90613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7123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9983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30933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71563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56772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2" name="AutoShape 79"/>
          <p:cNvSpPr>
            <a:spLocks noChangeArrowheads="1"/>
          </p:cNvSpPr>
          <p:nvPr/>
        </p:nvSpPr>
        <p:spPr bwMode="auto">
          <a:xfrm rot="5400000">
            <a:off x="387244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4" name="AutoShape 3"/>
          <p:cNvSpPr>
            <a:spLocks noChangeArrowheads="1"/>
          </p:cNvSpPr>
          <p:nvPr/>
        </p:nvSpPr>
        <p:spPr bwMode="auto">
          <a:xfrm>
            <a:off x="9632558" y="3505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90296" name="AutoShape 3"/>
          <p:cNvSpPr>
            <a:spLocks noChangeArrowheads="1"/>
          </p:cNvSpPr>
          <p:nvPr/>
        </p:nvSpPr>
        <p:spPr bwMode="auto">
          <a:xfrm>
            <a:off x="9632558" y="3733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90297" name="Line 153"/>
          <p:cNvSpPr>
            <a:spLocks noChangeShapeType="1"/>
          </p:cNvSpPr>
          <p:nvPr/>
        </p:nvSpPr>
        <p:spPr bwMode="auto">
          <a:xfrm>
            <a:off x="9226263" y="35814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98" name="Line 154"/>
          <p:cNvSpPr>
            <a:spLocks noChangeShapeType="1"/>
          </p:cNvSpPr>
          <p:nvPr/>
        </p:nvSpPr>
        <p:spPr bwMode="auto">
          <a:xfrm>
            <a:off x="9226263" y="3810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06" name="AutoShape 79"/>
          <p:cNvSpPr>
            <a:spLocks noChangeArrowheads="1"/>
          </p:cNvSpPr>
          <p:nvPr/>
        </p:nvSpPr>
        <p:spPr bwMode="auto">
          <a:xfrm>
            <a:off x="10241999" y="3505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7" name="AutoShape 79"/>
          <p:cNvSpPr>
            <a:spLocks noChangeArrowheads="1"/>
          </p:cNvSpPr>
          <p:nvPr/>
        </p:nvSpPr>
        <p:spPr bwMode="auto">
          <a:xfrm>
            <a:off x="10241999" y="3733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550623" y="5640161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196850" y="5568347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4469236" y="5568347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10G / 1G Switch interface, SFP+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77807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73087" y="47244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9180315" y="245815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648293" y="39338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32558" y="39624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32558" y="4191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26263" y="40386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41999" y="39624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41999" y="4191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687248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773087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128G</a:t>
            </a:r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>
            <a:off x="4734455" y="267123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4328161" y="2595035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" name="Line 26"/>
          <p:cNvSpPr>
            <a:spLocks noChangeShapeType="1"/>
          </p:cNvSpPr>
          <p:nvPr/>
        </p:nvSpPr>
        <p:spPr bwMode="auto">
          <a:xfrm>
            <a:off x="4328161" y="289983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Line 35"/>
          <p:cNvSpPr>
            <a:spLocks noChangeShapeType="1"/>
          </p:cNvSpPr>
          <p:nvPr/>
        </p:nvSpPr>
        <p:spPr bwMode="auto">
          <a:xfrm>
            <a:off x="5242322" y="3210985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2" name="Line 51"/>
          <p:cNvSpPr>
            <a:spLocks noChangeShapeType="1"/>
          </p:cNvSpPr>
          <p:nvPr/>
        </p:nvSpPr>
        <p:spPr bwMode="auto">
          <a:xfrm flipV="1">
            <a:off x="6461205" y="259503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>
            <a:off x="5851764" y="267123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57" name="Line 35"/>
          <p:cNvSpPr>
            <a:spLocks noChangeShapeType="1"/>
          </p:cNvSpPr>
          <p:nvPr/>
        </p:nvSpPr>
        <p:spPr bwMode="auto">
          <a:xfrm>
            <a:off x="6399133" y="32004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538192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99" name="Line 128"/>
          <p:cNvSpPr>
            <a:spLocks noChangeShapeType="1"/>
          </p:cNvSpPr>
          <p:nvPr/>
        </p:nvSpPr>
        <p:spPr bwMode="auto">
          <a:xfrm flipV="1">
            <a:off x="5610527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42002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4912149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V="1">
            <a:off x="5140749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495024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29" name="Line 140"/>
          <p:cNvSpPr>
            <a:spLocks noChangeShapeType="1"/>
          </p:cNvSpPr>
          <p:nvPr/>
        </p:nvSpPr>
        <p:spPr bwMode="auto">
          <a:xfrm flipV="1">
            <a:off x="4062942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Line 142"/>
          <p:cNvSpPr>
            <a:spLocks noChangeShapeType="1"/>
          </p:cNvSpPr>
          <p:nvPr/>
        </p:nvSpPr>
        <p:spPr bwMode="auto">
          <a:xfrm flipV="1">
            <a:off x="375822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52" name="AutoShape 19"/>
          <p:cNvSpPr>
            <a:spLocks noChangeArrowheads="1"/>
          </p:cNvSpPr>
          <p:nvPr/>
        </p:nvSpPr>
        <p:spPr bwMode="auto">
          <a:xfrm>
            <a:off x="1991969" y="22860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 Core CPU</a:t>
            </a:r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26263" y="4267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>
            <a:off x="2742486" y="1676400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69" name="AutoShape 133"/>
          <p:cNvSpPr>
            <a:spLocks/>
          </p:cNvSpPr>
          <p:nvPr/>
        </p:nvSpPr>
        <p:spPr bwMode="auto">
          <a:xfrm>
            <a:off x="10749866" y="3374435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70" name="AutoShape 134"/>
          <p:cNvSpPr>
            <a:spLocks/>
          </p:cNvSpPr>
          <p:nvPr/>
        </p:nvSpPr>
        <p:spPr bwMode="auto">
          <a:xfrm>
            <a:off x="10749866" y="3933825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369977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utoShape 33"/>
          <p:cNvSpPr>
            <a:spLocks noChangeArrowheads="1"/>
          </p:cNvSpPr>
          <p:nvPr/>
        </p:nvSpPr>
        <p:spPr bwMode="auto">
          <a:xfrm>
            <a:off x="413895" y="1279409"/>
            <a:ext cx="9480123" cy="396051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390223" name="Line 79"/>
          <p:cNvSpPr>
            <a:spLocks noChangeShapeType="1"/>
          </p:cNvSpPr>
          <p:nvPr/>
        </p:nvSpPr>
        <p:spPr bwMode="auto">
          <a:xfrm flipV="1">
            <a:off x="2449051" y="1753541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Line 79"/>
          <p:cNvSpPr>
            <a:spLocks noChangeShapeType="1"/>
          </p:cNvSpPr>
          <p:nvPr/>
        </p:nvSpPr>
        <p:spPr bwMode="auto">
          <a:xfrm flipV="1">
            <a:off x="3464787" y="1753541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153" name="AutoShape 3"/>
          <p:cNvSpPr>
            <a:spLocks noChangeArrowheads="1"/>
          </p:cNvSpPr>
          <p:nvPr/>
        </p:nvSpPr>
        <p:spPr bwMode="auto">
          <a:xfrm>
            <a:off x="2144331" y="1372541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606169" y="3287447"/>
            <a:ext cx="1523603" cy="9694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10G / 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  <a:br>
              <a:rPr lang="en-US" sz="1100" b="1" dirty="0"/>
            </a:br>
            <a:r>
              <a:rPr lang="en-US" sz="1100" b="1" dirty="0"/>
              <a:t>Dual/Dual Star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620728" y="2146209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1890397" y="5773647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195" name="AutoShape 19"/>
          <p:cNvSpPr>
            <a:spLocks noChangeArrowheads="1"/>
          </p:cNvSpPr>
          <p:nvPr/>
        </p:nvSpPr>
        <p:spPr bwMode="auto">
          <a:xfrm>
            <a:off x="5496258" y="3106247"/>
            <a:ext cx="3555074" cy="1554563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5101C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534889" y="2374809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337760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0" name="Line 136"/>
          <p:cNvSpPr>
            <a:spLocks noChangeShapeType="1"/>
          </p:cNvSpPr>
          <p:nvPr/>
        </p:nvSpPr>
        <p:spPr bwMode="auto">
          <a:xfrm flipV="1">
            <a:off x="3566360" y="4115742"/>
            <a:ext cx="0" cy="77366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81" name="AutoShape 3"/>
          <p:cNvSpPr>
            <a:spLocks noChangeArrowheads="1"/>
          </p:cNvSpPr>
          <p:nvPr/>
        </p:nvSpPr>
        <p:spPr bwMode="auto">
          <a:xfrm rot="16200000">
            <a:off x="3642481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2" name="Line 138"/>
          <p:cNvSpPr>
            <a:spLocks noChangeShapeType="1"/>
          </p:cNvSpPr>
          <p:nvPr/>
        </p:nvSpPr>
        <p:spPr bwMode="auto">
          <a:xfrm flipV="1">
            <a:off x="3871081" y="4115742"/>
            <a:ext cx="0" cy="77366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525172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753772" y="4127409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118878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347478" y="4127409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156978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563272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375860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292" name="AutoShape 79"/>
          <p:cNvSpPr>
            <a:spLocks noChangeArrowheads="1"/>
          </p:cNvSpPr>
          <p:nvPr/>
        </p:nvSpPr>
        <p:spPr bwMode="auto">
          <a:xfrm rot="5400000">
            <a:off x="3680581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294" name="AutoShape 3"/>
          <p:cNvSpPr>
            <a:spLocks noChangeArrowheads="1"/>
          </p:cNvSpPr>
          <p:nvPr/>
        </p:nvSpPr>
        <p:spPr bwMode="auto">
          <a:xfrm>
            <a:off x="9480199" y="37464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390296" name="AutoShape 3"/>
          <p:cNvSpPr>
            <a:spLocks noChangeArrowheads="1"/>
          </p:cNvSpPr>
          <p:nvPr/>
        </p:nvSpPr>
        <p:spPr bwMode="auto">
          <a:xfrm>
            <a:off x="9480199" y="39750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390297" name="Line 153"/>
          <p:cNvSpPr>
            <a:spLocks noChangeShapeType="1"/>
          </p:cNvSpPr>
          <p:nvPr/>
        </p:nvSpPr>
        <p:spPr bwMode="auto">
          <a:xfrm>
            <a:off x="9073904" y="38226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298" name="Line 154"/>
          <p:cNvSpPr>
            <a:spLocks noChangeShapeType="1"/>
          </p:cNvSpPr>
          <p:nvPr/>
        </p:nvSpPr>
        <p:spPr bwMode="auto">
          <a:xfrm>
            <a:off x="9073904" y="40512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306" name="AutoShape 79"/>
          <p:cNvSpPr>
            <a:spLocks noChangeArrowheads="1"/>
          </p:cNvSpPr>
          <p:nvPr/>
        </p:nvSpPr>
        <p:spPr bwMode="auto">
          <a:xfrm>
            <a:off x="10089640" y="37464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307" name="AutoShape 79"/>
          <p:cNvSpPr>
            <a:spLocks noChangeArrowheads="1"/>
          </p:cNvSpPr>
          <p:nvPr/>
        </p:nvSpPr>
        <p:spPr bwMode="auto">
          <a:xfrm>
            <a:off x="10089640" y="39750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398264" y="5845461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058492" y="5773647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6308846" y="5773647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10G / 1G Switch interface, SFP+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925448" y="4279809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620728" y="4965609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8995979" y="228167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606169" y="4119903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480199" y="42036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480199" y="44322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073904" y="42798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349" name="Line 205"/>
          <p:cNvSpPr>
            <a:spLocks noChangeShapeType="1"/>
          </p:cNvSpPr>
          <p:nvPr/>
        </p:nvSpPr>
        <p:spPr bwMode="auto">
          <a:xfrm>
            <a:off x="9051332" y="45084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089640" y="42036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089640" y="44322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534889" y="3822609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519154" y="359400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64G</a:t>
            </a:r>
          </a:p>
        </p:txBody>
      </p:sp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4175802" y="2268447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51"/>
          <p:cNvSpPr>
            <a:spLocks noChangeShapeType="1"/>
          </p:cNvSpPr>
          <p:nvPr/>
        </p:nvSpPr>
        <p:spPr bwMode="auto">
          <a:xfrm flipV="1">
            <a:off x="6308846" y="2268447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>
            <a:off x="5699405" y="234464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SP3</a:t>
            </a:r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308846" y="2878047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AutoShape 3"/>
          <p:cNvSpPr>
            <a:spLocks noChangeArrowheads="1"/>
          </p:cNvSpPr>
          <p:nvPr/>
        </p:nvSpPr>
        <p:spPr bwMode="auto">
          <a:xfrm rot="16200000">
            <a:off x="7705423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64" name="Line 128"/>
          <p:cNvSpPr>
            <a:spLocks noChangeShapeType="1"/>
          </p:cNvSpPr>
          <p:nvPr/>
        </p:nvSpPr>
        <p:spPr bwMode="auto">
          <a:xfrm flipV="1">
            <a:off x="7934023" y="4660809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7743523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7235645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69" name="Line 128"/>
          <p:cNvSpPr>
            <a:spLocks noChangeShapeType="1"/>
          </p:cNvSpPr>
          <p:nvPr/>
        </p:nvSpPr>
        <p:spPr bwMode="auto">
          <a:xfrm flipV="1">
            <a:off x="7464245" y="4660809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7273745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6765867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4" name="Line 128"/>
          <p:cNvSpPr>
            <a:spLocks noChangeShapeType="1"/>
          </p:cNvSpPr>
          <p:nvPr/>
        </p:nvSpPr>
        <p:spPr bwMode="auto">
          <a:xfrm flipV="1">
            <a:off x="6994467" y="4660809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6803967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6296090" y="5016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9" name="Line 128"/>
          <p:cNvSpPr>
            <a:spLocks noChangeShapeType="1"/>
          </p:cNvSpPr>
          <p:nvPr/>
        </p:nvSpPr>
        <p:spPr bwMode="auto">
          <a:xfrm flipV="1">
            <a:off x="6524690" y="4660809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6334190" y="5435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>
            <a:off x="9480457" y="32892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6" name="AutoShape 3"/>
          <p:cNvSpPr>
            <a:spLocks noChangeArrowheads="1"/>
          </p:cNvSpPr>
          <p:nvPr/>
        </p:nvSpPr>
        <p:spPr bwMode="auto">
          <a:xfrm>
            <a:off x="9480457" y="35178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7" name="Line 153"/>
          <p:cNvSpPr>
            <a:spLocks noChangeShapeType="1"/>
          </p:cNvSpPr>
          <p:nvPr/>
        </p:nvSpPr>
        <p:spPr bwMode="auto">
          <a:xfrm>
            <a:off x="9074163" y="33654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154"/>
          <p:cNvSpPr>
            <a:spLocks noChangeShapeType="1"/>
          </p:cNvSpPr>
          <p:nvPr/>
        </p:nvSpPr>
        <p:spPr bwMode="auto">
          <a:xfrm>
            <a:off x="9074163" y="35940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>
            <a:off x="10089898" y="32892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>
            <a:off x="10089898" y="3517809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Line 204"/>
          <p:cNvSpPr>
            <a:spLocks noChangeShapeType="1"/>
          </p:cNvSpPr>
          <p:nvPr/>
        </p:nvSpPr>
        <p:spPr bwMode="auto">
          <a:xfrm>
            <a:off x="9074163" y="382260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>
            <a:off x="3160066" y="1372541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90152" name="AutoShape 19"/>
          <p:cNvSpPr>
            <a:spLocks noChangeArrowheads="1"/>
          </p:cNvSpPr>
          <p:nvPr/>
        </p:nvSpPr>
        <p:spPr bwMode="auto">
          <a:xfrm>
            <a:off x="1839610" y="1993809"/>
            <a:ext cx="2336191" cy="21336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</a:t>
            </a:r>
            <a:b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5" name="AutoShape 133"/>
          <p:cNvSpPr>
            <a:spLocks/>
          </p:cNvSpPr>
          <p:nvPr/>
        </p:nvSpPr>
        <p:spPr bwMode="auto">
          <a:xfrm>
            <a:off x="10749866" y="3289210"/>
            <a:ext cx="101574" cy="838199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6" name="AutoShape 134"/>
          <p:cNvSpPr>
            <a:spLocks/>
          </p:cNvSpPr>
          <p:nvPr/>
        </p:nvSpPr>
        <p:spPr bwMode="auto">
          <a:xfrm>
            <a:off x="10749866" y="4203609"/>
            <a:ext cx="101574" cy="4572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587551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406294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766795" y="3239870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5 x40G / 10G / 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711015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042756" y="5532439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5001D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25177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52962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1" name="AutoShape 3"/>
          <p:cNvSpPr>
            <a:spLocks noChangeArrowheads="1"/>
          </p:cNvSpPr>
          <p:nvPr/>
        </p:nvSpPr>
        <p:spPr bwMode="auto">
          <a:xfrm rot="16200000">
            <a:off x="383434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67753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90613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7123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9983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30933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71563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56772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2" name="AutoShape 79"/>
          <p:cNvSpPr>
            <a:spLocks noChangeArrowheads="1"/>
          </p:cNvSpPr>
          <p:nvPr/>
        </p:nvSpPr>
        <p:spPr bwMode="auto">
          <a:xfrm rot="5400000">
            <a:off x="387244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4" name="AutoShape 3"/>
          <p:cNvSpPr>
            <a:spLocks noChangeArrowheads="1"/>
          </p:cNvSpPr>
          <p:nvPr/>
        </p:nvSpPr>
        <p:spPr bwMode="auto">
          <a:xfrm>
            <a:off x="9632558" y="3352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90296" name="AutoShape 3"/>
          <p:cNvSpPr>
            <a:spLocks noChangeArrowheads="1"/>
          </p:cNvSpPr>
          <p:nvPr/>
        </p:nvSpPr>
        <p:spPr bwMode="auto">
          <a:xfrm>
            <a:off x="9632558" y="3733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390297" name="Line 153"/>
          <p:cNvSpPr>
            <a:spLocks noChangeShapeType="1"/>
          </p:cNvSpPr>
          <p:nvPr/>
        </p:nvSpPr>
        <p:spPr bwMode="auto">
          <a:xfrm>
            <a:off x="9226263" y="3429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98" name="Line 154"/>
          <p:cNvSpPr>
            <a:spLocks noChangeShapeType="1"/>
          </p:cNvSpPr>
          <p:nvPr/>
        </p:nvSpPr>
        <p:spPr bwMode="auto">
          <a:xfrm>
            <a:off x="9226263" y="3810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06" name="AutoShape 79"/>
          <p:cNvSpPr>
            <a:spLocks noChangeArrowheads="1"/>
          </p:cNvSpPr>
          <p:nvPr/>
        </p:nvSpPr>
        <p:spPr bwMode="auto">
          <a:xfrm>
            <a:off x="10241999" y="3352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7" name="AutoShape 79"/>
          <p:cNvSpPr>
            <a:spLocks noChangeArrowheads="1"/>
          </p:cNvSpPr>
          <p:nvPr/>
        </p:nvSpPr>
        <p:spPr bwMode="auto">
          <a:xfrm>
            <a:off x="10241999" y="3733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550623" y="5604253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250353" y="5532439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5180251" y="5604253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40G QSFP+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77807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73087" y="47244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9180315" y="245815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766795" y="39338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32558" y="39624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32558" y="4191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26263" y="40386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41999" y="39624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41999" y="4191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687248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773087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200G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627210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</a:t>
            </a:r>
          </a:p>
        </p:txBody>
      </p:sp>
      <p:sp>
        <p:nvSpPr>
          <p:cNvPr id="199" name="Line 128"/>
          <p:cNvSpPr>
            <a:spLocks noChangeShapeType="1"/>
          </p:cNvSpPr>
          <p:nvPr/>
        </p:nvSpPr>
        <p:spPr bwMode="auto">
          <a:xfrm flipV="1">
            <a:off x="6500707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631020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5802329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</a:t>
            </a:r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V="1">
            <a:off x="6030929" y="4419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584042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29" name="Line 140"/>
          <p:cNvSpPr>
            <a:spLocks noChangeShapeType="1"/>
          </p:cNvSpPr>
          <p:nvPr/>
        </p:nvSpPr>
        <p:spPr bwMode="auto">
          <a:xfrm flipV="1">
            <a:off x="4062942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Line 142"/>
          <p:cNvSpPr>
            <a:spLocks noChangeShapeType="1"/>
          </p:cNvSpPr>
          <p:nvPr/>
        </p:nvSpPr>
        <p:spPr bwMode="auto">
          <a:xfrm flipV="1">
            <a:off x="3758221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26263" y="4267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6" name="Group 75"/>
          <p:cNvGrpSpPr/>
          <p:nvPr/>
        </p:nvGrpSpPr>
        <p:grpSpPr>
          <a:xfrm>
            <a:off x="3250353" y="1676400"/>
            <a:ext cx="711015" cy="609600"/>
            <a:chOff x="2057400" y="1676400"/>
            <a:chExt cx="533400" cy="609600"/>
          </a:xfrm>
          <a:solidFill>
            <a:srgbClr val="792222"/>
          </a:solidFill>
        </p:grpSpPr>
        <p:sp>
          <p:nvSpPr>
            <p:cNvPr id="390153" name="AutoShape 3"/>
            <p:cNvSpPr>
              <a:spLocks noChangeArrowheads="1"/>
            </p:cNvSpPr>
            <p:nvPr/>
          </p:nvSpPr>
          <p:spPr bwMode="auto">
            <a:xfrm>
              <a:off x="2133600" y="1752600"/>
              <a:ext cx="457200" cy="3810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CP8</a:t>
              </a:r>
            </a:p>
          </p:txBody>
        </p:sp>
        <p:sp>
          <p:nvSpPr>
            <p:cNvPr id="390223" name="Line 79"/>
            <p:cNvSpPr>
              <a:spLocks noChangeShapeType="1"/>
            </p:cNvSpPr>
            <p:nvPr/>
          </p:nvSpPr>
          <p:spPr bwMode="auto">
            <a:xfrm flipV="1">
              <a:off x="2362200" y="2133600"/>
              <a:ext cx="0" cy="1524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AutoShape 3"/>
            <p:cNvSpPr>
              <a:spLocks noChangeArrowheads="1"/>
            </p:cNvSpPr>
            <p:nvPr/>
          </p:nvSpPr>
          <p:spPr bwMode="auto">
            <a:xfrm>
              <a:off x="2057400" y="1676400"/>
              <a:ext cx="457200" cy="381000"/>
            </a:xfrm>
            <a:prstGeom prst="flowChartAlternateProcess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CP8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336191" y="1676400"/>
            <a:ext cx="711015" cy="609600"/>
            <a:chOff x="2057400" y="1676400"/>
            <a:chExt cx="533400" cy="609600"/>
          </a:xfrm>
          <a:solidFill>
            <a:srgbClr val="792222"/>
          </a:solidFill>
        </p:grpSpPr>
        <p:sp>
          <p:nvSpPr>
            <p:cNvPr id="78" name="AutoShape 3"/>
            <p:cNvSpPr>
              <a:spLocks noChangeArrowheads="1"/>
            </p:cNvSpPr>
            <p:nvPr/>
          </p:nvSpPr>
          <p:spPr bwMode="auto">
            <a:xfrm>
              <a:off x="2133600" y="1752600"/>
              <a:ext cx="457200" cy="3810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CP8</a:t>
              </a:r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V="1">
              <a:off x="2362200" y="2133600"/>
              <a:ext cx="0" cy="1524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AutoShape 3"/>
            <p:cNvSpPr>
              <a:spLocks noChangeArrowheads="1"/>
            </p:cNvSpPr>
            <p:nvPr/>
          </p:nvSpPr>
          <p:spPr bwMode="auto">
            <a:xfrm>
              <a:off x="2057400" y="1676400"/>
              <a:ext cx="457200" cy="381000"/>
            </a:xfrm>
            <a:prstGeom prst="flowChartAlternateProcess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CP8</a:t>
              </a:r>
            </a:p>
          </p:txBody>
        </p:sp>
      </p:grpSp>
      <p:sp>
        <p:nvSpPr>
          <p:cNvPr id="81" name="Line 49"/>
          <p:cNvSpPr>
            <a:spLocks noChangeShapeType="1"/>
          </p:cNvSpPr>
          <p:nvPr/>
        </p:nvSpPr>
        <p:spPr bwMode="auto">
          <a:xfrm flipH="1">
            <a:off x="7313295" y="2514602"/>
            <a:ext cx="0" cy="11429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2" name="Line 49"/>
          <p:cNvSpPr>
            <a:spLocks noChangeShapeType="1"/>
          </p:cNvSpPr>
          <p:nvPr/>
        </p:nvSpPr>
        <p:spPr bwMode="auto">
          <a:xfrm flipH="1">
            <a:off x="6195986" y="26670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4" name="AutoShape 3"/>
          <p:cNvSpPr>
            <a:spLocks noChangeArrowheads="1"/>
          </p:cNvSpPr>
          <p:nvPr/>
        </p:nvSpPr>
        <p:spPr bwMode="auto">
          <a:xfrm>
            <a:off x="6805428" y="27432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>
            <a:off x="5688119" y="27432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6" name="Line 28"/>
          <p:cNvSpPr>
            <a:spLocks noChangeShapeType="1"/>
          </p:cNvSpPr>
          <p:nvPr/>
        </p:nvSpPr>
        <p:spPr bwMode="auto">
          <a:xfrm>
            <a:off x="4266089" y="2667000"/>
            <a:ext cx="192989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95" name="AutoShape 19"/>
          <p:cNvSpPr>
            <a:spLocks noChangeArrowheads="1"/>
          </p:cNvSpPr>
          <p:nvPr/>
        </p:nvSpPr>
        <p:spPr bwMode="auto">
          <a:xfrm>
            <a:off x="4836028" y="3200400"/>
            <a:ext cx="4367662" cy="1219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83" name="Line 28"/>
          <p:cNvSpPr>
            <a:spLocks noChangeShapeType="1"/>
          </p:cNvSpPr>
          <p:nvPr/>
        </p:nvSpPr>
        <p:spPr bwMode="auto">
          <a:xfrm>
            <a:off x="4266089" y="2514600"/>
            <a:ext cx="304720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52" name="AutoShape 19"/>
          <p:cNvSpPr>
            <a:spLocks noChangeArrowheads="1"/>
          </p:cNvSpPr>
          <p:nvPr/>
        </p:nvSpPr>
        <p:spPr bwMode="auto">
          <a:xfrm>
            <a:off x="1991969" y="22860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10C, 20T</a:t>
            </a:r>
          </a:p>
        </p:txBody>
      </p:sp>
      <p:sp>
        <p:nvSpPr>
          <p:cNvPr id="87" name="Rectangle 67"/>
          <p:cNvSpPr>
            <a:spLocks noChangeArrowheads="1"/>
          </p:cNvSpPr>
          <p:nvPr/>
        </p:nvSpPr>
        <p:spPr bwMode="auto">
          <a:xfrm>
            <a:off x="6907001" y="5604253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10G SFP/SFP+</a:t>
            </a: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7921265" y="47729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90" name="Line 128"/>
          <p:cNvSpPr>
            <a:spLocks noChangeShapeType="1"/>
          </p:cNvSpPr>
          <p:nvPr/>
        </p:nvSpPr>
        <p:spPr bwMode="auto">
          <a:xfrm flipV="1">
            <a:off x="8149865" y="4417368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7959365" y="51920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93" name="AutoShape 3"/>
          <p:cNvSpPr>
            <a:spLocks noChangeArrowheads="1"/>
          </p:cNvSpPr>
          <p:nvPr/>
        </p:nvSpPr>
        <p:spPr bwMode="auto">
          <a:xfrm rot="16200000">
            <a:off x="7451487" y="47729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94" name="Line 128"/>
          <p:cNvSpPr>
            <a:spLocks noChangeShapeType="1"/>
          </p:cNvSpPr>
          <p:nvPr/>
        </p:nvSpPr>
        <p:spPr bwMode="auto">
          <a:xfrm flipV="1">
            <a:off x="7680087" y="4417368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489587" y="51920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97" name="Rectangle 72"/>
          <p:cNvSpPr>
            <a:spLocks noChangeArrowheads="1"/>
          </p:cNvSpPr>
          <p:nvPr/>
        </p:nvSpPr>
        <p:spPr bwMode="auto">
          <a:xfrm>
            <a:off x="9751060" y="3352801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98" name="AutoShape 133"/>
          <p:cNvSpPr>
            <a:spLocks/>
          </p:cNvSpPr>
          <p:nvPr/>
        </p:nvSpPr>
        <p:spPr bwMode="auto">
          <a:xfrm>
            <a:off x="10766795" y="3352800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9" name="AutoShape 133"/>
          <p:cNvSpPr>
            <a:spLocks/>
          </p:cNvSpPr>
          <p:nvPr/>
        </p:nvSpPr>
        <p:spPr bwMode="auto">
          <a:xfrm>
            <a:off x="10766795" y="3937496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134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SoC3 </a:t>
            </a:r>
            <a:r>
              <a:rPr lang="en-US" dirty="0" err="1"/>
              <a:t>vs</a:t>
            </a:r>
            <a:r>
              <a:rPr lang="en-US" dirty="0"/>
              <a:t> CP9 Comparison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1678809"/>
              </p:ext>
            </p:extLst>
          </p:nvPr>
        </p:nvGraphicFramePr>
        <p:xfrm>
          <a:off x="609443" y="1223434"/>
          <a:ext cx="11000978" cy="458048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438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1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NP6 Lite (SoC3)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CP9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Engines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/>
                        <a:t>1</a:t>
                      </a:r>
                      <a:endParaRPr lang="en-US" sz="160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/>
                        <a:t>16</a:t>
                      </a:r>
                      <a:endParaRPr lang="en-US" sz="160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Throughput (AES 256)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1.7Gbps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28Gbps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Throughput (SHA2 256/64B)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16Gbps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Throughput (SHA2 256/1024B)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2.8Gbps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44Gbps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Physical Queues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32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Virtual Queues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8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128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RSA (1024-bit)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1.2K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/K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ECC (P-256)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1.5K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22K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M</a:t>
                      </a:r>
                      <a:r>
                        <a:rPr lang="en-US" sz="1600" baseline="0" dirty="0"/>
                        <a:t> S/KM Generation (Hash)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-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Virtual Queues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8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128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79818" y="6406595"/>
            <a:ext cx="3272925" cy="4616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100" dirty="0"/>
              <a:t>* Performance may varied according to models due to hardware architecture designs </a:t>
            </a:r>
          </a:p>
        </p:txBody>
      </p:sp>
    </p:spTree>
    <p:extLst>
      <p:ext uri="{BB962C8B-B14F-4D97-AF65-F5344CB8AC3E}">
        <p14:creationId xmlns:p14="http://schemas.microsoft.com/office/powerpoint/2010/main" val="3675518975"/>
      </p:ext>
    </p:extLst>
  </p:cSld>
  <p:clrMapOvr>
    <a:masterClrMapping/>
  </p:clrMapOvr>
  <p:transition spd="slow">
    <p:wipe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utoShape 33"/>
          <p:cNvSpPr>
            <a:spLocks noChangeArrowheads="1"/>
          </p:cNvSpPr>
          <p:nvPr/>
        </p:nvSpPr>
        <p:spPr bwMode="auto">
          <a:xfrm>
            <a:off x="203147" y="1371600"/>
            <a:ext cx="9649486" cy="37338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134" name="Line 224"/>
          <p:cNvSpPr>
            <a:spLocks noChangeShapeType="1"/>
          </p:cNvSpPr>
          <p:nvPr/>
        </p:nvSpPr>
        <p:spPr bwMode="auto">
          <a:xfrm flipV="1">
            <a:off x="5789692" y="1676400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5" name="Line 224"/>
          <p:cNvSpPr>
            <a:spLocks noChangeShapeType="1"/>
          </p:cNvSpPr>
          <p:nvPr/>
        </p:nvSpPr>
        <p:spPr bwMode="auto">
          <a:xfrm flipV="1">
            <a:off x="6907001" y="1676400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3" name="Line 224"/>
          <p:cNvSpPr>
            <a:spLocks noChangeShapeType="1"/>
          </p:cNvSpPr>
          <p:nvPr/>
        </p:nvSpPr>
        <p:spPr bwMode="auto">
          <a:xfrm flipV="1">
            <a:off x="4672383" y="1676400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2" name="Line 224"/>
          <p:cNvSpPr>
            <a:spLocks noChangeShapeType="1"/>
          </p:cNvSpPr>
          <p:nvPr/>
        </p:nvSpPr>
        <p:spPr bwMode="auto">
          <a:xfrm flipV="1">
            <a:off x="2539339" y="2209800"/>
            <a:ext cx="487553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2967" name="AutoShape 3"/>
          <p:cNvSpPr>
            <a:spLocks noChangeArrowheads="1"/>
          </p:cNvSpPr>
          <p:nvPr/>
        </p:nvSpPr>
        <p:spPr bwMode="auto">
          <a:xfrm>
            <a:off x="4164515" y="1905000"/>
            <a:ext cx="1015735" cy="685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52968" name="Rectangle 72"/>
          <p:cNvSpPr>
            <a:spLocks noChangeArrowheads="1"/>
          </p:cNvSpPr>
          <p:nvPr/>
        </p:nvSpPr>
        <p:spPr bwMode="auto">
          <a:xfrm>
            <a:off x="10512862" y="30956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13 x 10G/1G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552979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FortiController 5103B Schematic</a:t>
            </a:r>
          </a:p>
        </p:txBody>
      </p:sp>
      <p:sp>
        <p:nvSpPr>
          <p:cNvPr id="552980" name="AutoShape 19"/>
          <p:cNvSpPr>
            <a:spLocks noChangeArrowheads="1"/>
          </p:cNvSpPr>
          <p:nvPr/>
        </p:nvSpPr>
        <p:spPr bwMode="auto">
          <a:xfrm>
            <a:off x="609441" y="3352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552986" name="Line 26"/>
          <p:cNvSpPr>
            <a:spLocks noChangeShapeType="1"/>
          </p:cNvSpPr>
          <p:nvPr/>
        </p:nvSpPr>
        <p:spPr bwMode="auto">
          <a:xfrm>
            <a:off x="1422029" y="3552825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2988" name="Line 28"/>
          <p:cNvSpPr>
            <a:spLocks noChangeShapeType="1"/>
          </p:cNvSpPr>
          <p:nvPr/>
        </p:nvSpPr>
        <p:spPr bwMode="auto">
          <a:xfrm>
            <a:off x="1422029" y="40386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2993" name="Line 33"/>
          <p:cNvSpPr>
            <a:spLocks noChangeShapeType="1"/>
          </p:cNvSpPr>
          <p:nvPr/>
        </p:nvSpPr>
        <p:spPr bwMode="auto">
          <a:xfrm flipV="1">
            <a:off x="4266089" y="3783105"/>
            <a:ext cx="7954" cy="11698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03" name="Line 43"/>
          <p:cNvSpPr>
            <a:spLocks noChangeShapeType="1"/>
          </p:cNvSpPr>
          <p:nvPr/>
        </p:nvSpPr>
        <p:spPr bwMode="auto">
          <a:xfrm>
            <a:off x="4672383" y="2590801"/>
            <a:ext cx="0" cy="2667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10" name="AutoShape 3"/>
          <p:cNvSpPr>
            <a:spLocks noChangeArrowheads="1"/>
          </p:cNvSpPr>
          <p:nvPr/>
        </p:nvSpPr>
        <p:spPr bwMode="auto">
          <a:xfrm rot="16200000">
            <a:off x="241231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553011" name="Line 51"/>
          <p:cNvSpPr>
            <a:spLocks noChangeShapeType="1"/>
          </p:cNvSpPr>
          <p:nvPr/>
        </p:nvSpPr>
        <p:spPr bwMode="auto">
          <a:xfrm flipV="1">
            <a:off x="2640912" y="4495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12" name="AutoShape 3"/>
          <p:cNvSpPr>
            <a:spLocks noChangeArrowheads="1"/>
          </p:cNvSpPr>
          <p:nvPr/>
        </p:nvSpPr>
        <p:spPr bwMode="auto">
          <a:xfrm rot="16200000">
            <a:off x="186423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553013" name="Line 53"/>
          <p:cNvSpPr>
            <a:spLocks noChangeShapeType="1"/>
          </p:cNvSpPr>
          <p:nvPr/>
        </p:nvSpPr>
        <p:spPr bwMode="auto">
          <a:xfrm flipV="1">
            <a:off x="2092838" y="4495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16" name="AutoShape 79"/>
          <p:cNvSpPr>
            <a:spLocks noChangeArrowheads="1"/>
          </p:cNvSpPr>
          <p:nvPr/>
        </p:nvSpPr>
        <p:spPr bwMode="auto">
          <a:xfrm rot="5400000">
            <a:off x="190233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18" name="AutoShape 79"/>
          <p:cNvSpPr>
            <a:spLocks noChangeArrowheads="1"/>
          </p:cNvSpPr>
          <p:nvPr/>
        </p:nvSpPr>
        <p:spPr bwMode="auto">
          <a:xfrm rot="5400000">
            <a:off x="245041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0" name="AutoShape 3"/>
          <p:cNvSpPr>
            <a:spLocks noChangeArrowheads="1"/>
          </p:cNvSpPr>
          <p:nvPr/>
        </p:nvSpPr>
        <p:spPr bwMode="auto">
          <a:xfrm>
            <a:off x="9446340" y="306387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cs typeface="Arial" pitchFamily="34" charset="0"/>
              </a:rPr>
              <a:t>XAUI/KR</a:t>
            </a:r>
          </a:p>
        </p:txBody>
      </p:sp>
      <p:sp>
        <p:nvSpPr>
          <p:cNvPr id="553022" name="Line 62"/>
          <p:cNvSpPr>
            <a:spLocks noChangeShapeType="1"/>
          </p:cNvSpPr>
          <p:nvPr/>
        </p:nvSpPr>
        <p:spPr bwMode="auto">
          <a:xfrm>
            <a:off x="7618016" y="3140075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23" name="Line 63"/>
          <p:cNvSpPr>
            <a:spLocks noChangeShapeType="1"/>
          </p:cNvSpPr>
          <p:nvPr/>
        </p:nvSpPr>
        <p:spPr bwMode="auto">
          <a:xfrm>
            <a:off x="7618016" y="3505200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31" name="AutoShape 79"/>
          <p:cNvSpPr>
            <a:spLocks noChangeArrowheads="1"/>
          </p:cNvSpPr>
          <p:nvPr/>
        </p:nvSpPr>
        <p:spPr bwMode="auto">
          <a:xfrm>
            <a:off x="10055780" y="306387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32" name="AutoShape 79"/>
          <p:cNvSpPr>
            <a:spLocks noChangeArrowheads="1"/>
          </p:cNvSpPr>
          <p:nvPr/>
        </p:nvSpPr>
        <p:spPr bwMode="auto">
          <a:xfrm>
            <a:off x="10055780" y="3429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33" name="Rectangle 67"/>
          <p:cNvSpPr>
            <a:spLocks noChangeArrowheads="1"/>
          </p:cNvSpPr>
          <p:nvPr/>
        </p:nvSpPr>
        <p:spPr bwMode="auto">
          <a:xfrm>
            <a:off x="1574390" y="5820529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553034" name="Rectangle 67"/>
          <p:cNvSpPr>
            <a:spLocks noChangeArrowheads="1"/>
          </p:cNvSpPr>
          <p:nvPr/>
        </p:nvSpPr>
        <p:spPr bwMode="auto">
          <a:xfrm>
            <a:off x="2640912" y="5748715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10/100/1000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553035" name="Rectangle 67"/>
          <p:cNvSpPr>
            <a:spLocks noChangeArrowheads="1"/>
          </p:cNvSpPr>
          <p:nvPr/>
        </p:nvSpPr>
        <p:spPr bwMode="auto">
          <a:xfrm>
            <a:off x="4773956" y="5676901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8 x 10G / 1G </a:t>
            </a:r>
            <a:br>
              <a:rPr lang="en-US" sz="1100" b="1" dirty="0"/>
            </a:br>
            <a:r>
              <a:rPr lang="en-US" sz="1100" b="1" dirty="0"/>
              <a:t>Fabric Switch interface, SFP+, SFP</a:t>
            </a:r>
          </a:p>
        </p:txBody>
      </p:sp>
      <p:sp>
        <p:nvSpPr>
          <p:cNvPr id="553039" name="AutoShape 3"/>
          <p:cNvSpPr>
            <a:spLocks noChangeArrowheads="1"/>
          </p:cNvSpPr>
          <p:nvPr/>
        </p:nvSpPr>
        <p:spPr bwMode="auto">
          <a:xfrm>
            <a:off x="8430604" y="19050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IPMI</a:t>
            </a:r>
          </a:p>
        </p:txBody>
      </p:sp>
      <p:sp>
        <p:nvSpPr>
          <p:cNvPr id="553051" name="AutoShape 19"/>
          <p:cNvSpPr>
            <a:spLocks noChangeArrowheads="1"/>
          </p:cNvSpPr>
          <p:nvPr/>
        </p:nvSpPr>
        <p:spPr bwMode="auto">
          <a:xfrm>
            <a:off x="406294" y="3810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8GB</a:t>
            </a:r>
          </a:p>
        </p:txBody>
      </p:sp>
      <p:sp>
        <p:nvSpPr>
          <p:cNvPr id="553052" name="Rectangle 67"/>
          <p:cNvSpPr>
            <a:spLocks noChangeArrowheads="1"/>
          </p:cNvSpPr>
          <p:nvPr/>
        </p:nvSpPr>
        <p:spPr bwMode="auto">
          <a:xfrm>
            <a:off x="761801" y="48768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553053" name="Rectangle 67"/>
          <p:cNvSpPr>
            <a:spLocks noChangeArrowheads="1"/>
          </p:cNvSpPr>
          <p:nvPr/>
        </p:nvSpPr>
        <p:spPr bwMode="auto">
          <a:xfrm rot="16200000">
            <a:off x="9075881" y="2192244"/>
            <a:ext cx="1066800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553055" name="Rectangle 72"/>
          <p:cNvSpPr>
            <a:spLocks noChangeArrowheads="1"/>
          </p:cNvSpPr>
          <p:nvPr/>
        </p:nvSpPr>
        <p:spPr bwMode="auto">
          <a:xfrm>
            <a:off x="10512862" y="39338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14 x 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553056" name="AutoShape 3"/>
          <p:cNvSpPr>
            <a:spLocks noChangeArrowheads="1"/>
          </p:cNvSpPr>
          <p:nvPr/>
        </p:nvSpPr>
        <p:spPr bwMode="auto">
          <a:xfrm>
            <a:off x="9446340" y="3886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1G</a:t>
            </a:r>
          </a:p>
        </p:txBody>
      </p:sp>
      <p:sp>
        <p:nvSpPr>
          <p:cNvPr id="553057" name="AutoShape 3"/>
          <p:cNvSpPr>
            <a:spLocks noChangeArrowheads="1"/>
          </p:cNvSpPr>
          <p:nvPr/>
        </p:nvSpPr>
        <p:spPr bwMode="auto">
          <a:xfrm>
            <a:off x="9446340" y="4267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1G</a:t>
            </a:r>
          </a:p>
        </p:txBody>
      </p:sp>
      <p:sp>
        <p:nvSpPr>
          <p:cNvPr id="553058" name="Line 98"/>
          <p:cNvSpPr>
            <a:spLocks noChangeShapeType="1"/>
          </p:cNvSpPr>
          <p:nvPr/>
        </p:nvSpPr>
        <p:spPr bwMode="auto">
          <a:xfrm>
            <a:off x="9040045" y="39624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59" name="Line 99"/>
          <p:cNvSpPr>
            <a:spLocks noChangeShapeType="1"/>
          </p:cNvSpPr>
          <p:nvPr/>
        </p:nvSpPr>
        <p:spPr bwMode="auto">
          <a:xfrm>
            <a:off x="9040045" y="43434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60" name="AutoShape 79"/>
          <p:cNvSpPr>
            <a:spLocks noChangeArrowheads="1"/>
          </p:cNvSpPr>
          <p:nvPr/>
        </p:nvSpPr>
        <p:spPr bwMode="auto">
          <a:xfrm>
            <a:off x="10055780" y="3886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61" name="AutoShape 79"/>
          <p:cNvSpPr>
            <a:spLocks noChangeArrowheads="1"/>
          </p:cNvSpPr>
          <p:nvPr/>
        </p:nvSpPr>
        <p:spPr bwMode="auto">
          <a:xfrm>
            <a:off x="10055780" y="4267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78" name="Line 118"/>
          <p:cNvSpPr>
            <a:spLocks noChangeShapeType="1"/>
          </p:cNvSpPr>
          <p:nvPr/>
        </p:nvSpPr>
        <p:spPr bwMode="auto">
          <a:xfrm flipV="1">
            <a:off x="4570810" y="3756082"/>
            <a:ext cx="3376" cy="119691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80" name="Line 120"/>
          <p:cNvSpPr>
            <a:spLocks noChangeShapeType="1"/>
          </p:cNvSpPr>
          <p:nvPr/>
        </p:nvSpPr>
        <p:spPr bwMode="auto">
          <a:xfrm flipV="1">
            <a:off x="4875530" y="3738066"/>
            <a:ext cx="10805" cy="12149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82" name="Line 122"/>
          <p:cNvSpPr>
            <a:spLocks noChangeShapeType="1"/>
          </p:cNvSpPr>
          <p:nvPr/>
        </p:nvSpPr>
        <p:spPr bwMode="auto">
          <a:xfrm flipH="1" flipV="1">
            <a:off x="5174474" y="3729060"/>
            <a:ext cx="5777" cy="122394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84" name="Line 124"/>
          <p:cNvSpPr>
            <a:spLocks noChangeShapeType="1"/>
          </p:cNvSpPr>
          <p:nvPr/>
        </p:nvSpPr>
        <p:spPr bwMode="auto">
          <a:xfrm flipV="1">
            <a:off x="5484971" y="3738066"/>
            <a:ext cx="1650" cy="12149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86" name="Line 126"/>
          <p:cNvSpPr>
            <a:spLocks noChangeShapeType="1"/>
          </p:cNvSpPr>
          <p:nvPr/>
        </p:nvSpPr>
        <p:spPr bwMode="auto">
          <a:xfrm flipH="1" flipV="1">
            <a:off x="5774760" y="3738066"/>
            <a:ext cx="14932" cy="12149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091" name="Rectangle 72"/>
          <p:cNvSpPr>
            <a:spLocks noChangeArrowheads="1"/>
          </p:cNvSpPr>
          <p:nvPr/>
        </p:nvSpPr>
        <p:spPr bwMode="auto">
          <a:xfrm>
            <a:off x="9547913" y="3063876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553092" name="Rectangle 72"/>
          <p:cNvSpPr>
            <a:spLocks noChangeArrowheads="1"/>
          </p:cNvSpPr>
          <p:nvPr/>
        </p:nvSpPr>
        <p:spPr bwMode="auto">
          <a:xfrm>
            <a:off x="9552637" y="3894618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553093" name="AutoShape 133"/>
          <p:cNvSpPr>
            <a:spLocks/>
          </p:cNvSpPr>
          <p:nvPr/>
        </p:nvSpPr>
        <p:spPr bwMode="auto">
          <a:xfrm>
            <a:off x="10563648" y="3048000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553094" name="AutoShape 134"/>
          <p:cNvSpPr>
            <a:spLocks/>
          </p:cNvSpPr>
          <p:nvPr/>
        </p:nvSpPr>
        <p:spPr bwMode="auto">
          <a:xfrm>
            <a:off x="10563648" y="3886200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553120" name="AutoShape 3"/>
          <p:cNvSpPr>
            <a:spLocks noChangeArrowheads="1"/>
          </p:cNvSpPr>
          <p:nvPr/>
        </p:nvSpPr>
        <p:spPr bwMode="auto">
          <a:xfrm>
            <a:off x="5281824" y="1905000"/>
            <a:ext cx="1015735" cy="685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900" b="1" dirty="0">
                <a:solidFill>
                  <a:schemeClr val="bg1"/>
                </a:solidFill>
                <a:cs typeface="Arial" pitchFamily="34" charset="0"/>
              </a:rPr>
              <a:t>DP1</a:t>
            </a:r>
          </a:p>
        </p:txBody>
      </p:sp>
      <p:sp>
        <p:nvSpPr>
          <p:cNvPr id="553125" name="Line 165"/>
          <p:cNvSpPr>
            <a:spLocks noChangeShapeType="1"/>
          </p:cNvSpPr>
          <p:nvPr/>
        </p:nvSpPr>
        <p:spPr bwMode="auto">
          <a:xfrm>
            <a:off x="5789692" y="2590801"/>
            <a:ext cx="0" cy="2667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27" name="AutoShape 3"/>
          <p:cNvSpPr>
            <a:spLocks noChangeArrowheads="1"/>
          </p:cNvSpPr>
          <p:nvPr/>
        </p:nvSpPr>
        <p:spPr bwMode="auto">
          <a:xfrm>
            <a:off x="6399133" y="1905000"/>
            <a:ext cx="1015735" cy="685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53132" name="Line 172"/>
          <p:cNvSpPr>
            <a:spLocks noChangeShapeType="1"/>
          </p:cNvSpPr>
          <p:nvPr/>
        </p:nvSpPr>
        <p:spPr bwMode="auto">
          <a:xfrm>
            <a:off x="6907001" y="2590801"/>
            <a:ext cx="0" cy="2667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36" name="Line 176"/>
          <p:cNvSpPr>
            <a:spLocks noChangeShapeType="1"/>
          </p:cNvSpPr>
          <p:nvPr/>
        </p:nvSpPr>
        <p:spPr bwMode="auto">
          <a:xfrm flipH="1" flipV="1">
            <a:off x="6086910" y="3720051"/>
            <a:ext cx="7503" cy="123294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49" name="Line 189"/>
          <p:cNvSpPr>
            <a:spLocks noChangeShapeType="1"/>
          </p:cNvSpPr>
          <p:nvPr/>
        </p:nvSpPr>
        <p:spPr bwMode="auto">
          <a:xfrm flipH="1" flipV="1">
            <a:off x="6399058" y="3602956"/>
            <a:ext cx="75" cy="135004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51" name="Line 191"/>
          <p:cNvSpPr>
            <a:spLocks noChangeShapeType="1"/>
          </p:cNvSpPr>
          <p:nvPr/>
        </p:nvSpPr>
        <p:spPr bwMode="auto">
          <a:xfrm flipV="1">
            <a:off x="8390397" y="4457701"/>
            <a:ext cx="0" cy="4953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53" name="Line 193"/>
          <p:cNvSpPr>
            <a:spLocks noChangeShapeType="1"/>
          </p:cNvSpPr>
          <p:nvPr/>
        </p:nvSpPr>
        <p:spPr bwMode="auto">
          <a:xfrm flipV="1">
            <a:off x="8695118" y="4457701"/>
            <a:ext cx="0" cy="4953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184" name="Line 224"/>
          <p:cNvSpPr>
            <a:spLocks noChangeShapeType="1"/>
          </p:cNvSpPr>
          <p:nvPr/>
        </p:nvSpPr>
        <p:spPr bwMode="auto">
          <a:xfrm>
            <a:off x="3453500" y="36576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2992" name="AutoShape 3"/>
          <p:cNvSpPr>
            <a:spLocks noChangeArrowheads="1"/>
          </p:cNvSpPr>
          <p:nvPr/>
        </p:nvSpPr>
        <p:spPr bwMode="auto">
          <a:xfrm rot="16200000">
            <a:off x="403748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2994" name="AutoShape 3"/>
          <p:cNvSpPr>
            <a:spLocks noChangeArrowheads="1"/>
          </p:cNvSpPr>
          <p:nvPr/>
        </p:nvSpPr>
        <p:spPr bwMode="auto">
          <a:xfrm rot="16200000">
            <a:off x="434220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2995" name="AutoShape 3"/>
          <p:cNvSpPr>
            <a:spLocks noChangeArrowheads="1"/>
          </p:cNvSpPr>
          <p:nvPr/>
        </p:nvSpPr>
        <p:spPr bwMode="auto">
          <a:xfrm rot="16200000">
            <a:off x="464693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2996" name="AutoShape 3"/>
          <p:cNvSpPr>
            <a:spLocks noChangeArrowheads="1"/>
          </p:cNvSpPr>
          <p:nvPr/>
        </p:nvSpPr>
        <p:spPr bwMode="auto">
          <a:xfrm rot="16200000">
            <a:off x="495165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2997" name="AutoShape 3"/>
          <p:cNvSpPr>
            <a:spLocks noChangeArrowheads="1"/>
          </p:cNvSpPr>
          <p:nvPr/>
        </p:nvSpPr>
        <p:spPr bwMode="auto">
          <a:xfrm rot="16200000">
            <a:off x="52563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2998" name="AutoShape 3"/>
          <p:cNvSpPr>
            <a:spLocks noChangeArrowheads="1"/>
          </p:cNvSpPr>
          <p:nvPr/>
        </p:nvSpPr>
        <p:spPr bwMode="auto">
          <a:xfrm rot="16200000">
            <a:off x="55610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3019" name="AutoShape 79"/>
          <p:cNvSpPr>
            <a:spLocks noChangeArrowheads="1"/>
          </p:cNvSpPr>
          <p:nvPr/>
        </p:nvSpPr>
        <p:spPr bwMode="auto">
          <a:xfrm rot="5400000">
            <a:off x="407558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4" name="AutoShape 79"/>
          <p:cNvSpPr>
            <a:spLocks noChangeArrowheads="1"/>
          </p:cNvSpPr>
          <p:nvPr/>
        </p:nvSpPr>
        <p:spPr bwMode="auto">
          <a:xfrm rot="5400000">
            <a:off x="438030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5" name="AutoShape 79"/>
          <p:cNvSpPr>
            <a:spLocks noChangeArrowheads="1"/>
          </p:cNvSpPr>
          <p:nvPr/>
        </p:nvSpPr>
        <p:spPr bwMode="auto">
          <a:xfrm rot="5400000">
            <a:off x="468503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6" name="AutoShape 79"/>
          <p:cNvSpPr>
            <a:spLocks noChangeArrowheads="1"/>
          </p:cNvSpPr>
          <p:nvPr/>
        </p:nvSpPr>
        <p:spPr bwMode="auto">
          <a:xfrm rot="5400000">
            <a:off x="498975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7" name="AutoShape 79"/>
          <p:cNvSpPr>
            <a:spLocks noChangeArrowheads="1"/>
          </p:cNvSpPr>
          <p:nvPr/>
        </p:nvSpPr>
        <p:spPr bwMode="auto">
          <a:xfrm rot="5400000">
            <a:off x="52944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028" name="AutoShape 79"/>
          <p:cNvSpPr>
            <a:spLocks noChangeArrowheads="1"/>
          </p:cNvSpPr>
          <p:nvPr/>
        </p:nvSpPr>
        <p:spPr bwMode="auto">
          <a:xfrm rot="5400000">
            <a:off x="55991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135" name="AutoShape 3"/>
          <p:cNvSpPr>
            <a:spLocks noChangeArrowheads="1"/>
          </p:cNvSpPr>
          <p:nvPr/>
        </p:nvSpPr>
        <p:spPr bwMode="auto">
          <a:xfrm rot="16200000">
            <a:off x="586581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3137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3138" name="AutoShape 3"/>
          <p:cNvSpPr>
            <a:spLocks noChangeArrowheads="1"/>
          </p:cNvSpPr>
          <p:nvPr/>
        </p:nvSpPr>
        <p:spPr bwMode="auto">
          <a:xfrm rot="16200000">
            <a:off x="816179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3139" name="AutoShape 3"/>
          <p:cNvSpPr>
            <a:spLocks noChangeArrowheads="1"/>
          </p:cNvSpPr>
          <p:nvPr/>
        </p:nvSpPr>
        <p:spPr bwMode="auto">
          <a:xfrm rot="16200000">
            <a:off x="84665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553142" name="AutoShape 79"/>
          <p:cNvSpPr>
            <a:spLocks noChangeArrowheads="1"/>
          </p:cNvSpPr>
          <p:nvPr/>
        </p:nvSpPr>
        <p:spPr bwMode="auto">
          <a:xfrm rot="5400000">
            <a:off x="59039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143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144" name="AutoShape 79"/>
          <p:cNvSpPr>
            <a:spLocks noChangeArrowheads="1"/>
          </p:cNvSpPr>
          <p:nvPr/>
        </p:nvSpPr>
        <p:spPr bwMode="auto">
          <a:xfrm rot="5400000">
            <a:off x="819989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145" name="AutoShape 79"/>
          <p:cNvSpPr>
            <a:spLocks noChangeArrowheads="1"/>
          </p:cNvSpPr>
          <p:nvPr/>
        </p:nvSpPr>
        <p:spPr bwMode="auto">
          <a:xfrm rot="5400000">
            <a:off x="8504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2965" name="AutoShape 19"/>
          <p:cNvSpPr>
            <a:spLocks noChangeArrowheads="1"/>
          </p:cNvSpPr>
          <p:nvPr/>
        </p:nvSpPr>
        <p:spPr bwMode="auto">
          <a:xfrm>
            <a:off x="1726750" y="2819400"/>
            <a:ext cx="1726750" cy="16764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cs typeface="Arial" pitchFamily="34" charset="0"/>
              </a:rPr>
              <a:t>XEON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cs typeface="Arial" pitchFamily="34" charset="0"/>
              </a:rPr>
              <a:t>CPU</a:t>
            </a:r>
          </a:p>
        </p:txBody>
      </p:sp>
      <p:sp>
        <p:nvSpPr>
          <p:cNvPr id="553064" name="AutoShape 19"/>
          <p:cNvSpPr>
            <a:spLocks noChangeArrowheads="1"/>
          </p:cNvSpPr>
          <p:nvPr/>
        </p:nvSpPr>
        <p:spPr bwMode="auto">
          <a:xfrm>
            <a:off x="7922736" y="3810000"/>
            <a:ext cx="1117309" cy="6858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Base Switch</a:t>
            </a:r>
          </a:p>
        </p:txBody>
      </p:sp>
      <p:sp>
        <p:nvSpPr>
          <p:cNvPr id="553201" name="AutoShape 3"/>
          <p:cNvSpPr>
            <a:spLocks noChangeArrowheads="1"/>
          </p:cNvSpPr>
          <p:nvPr/>
        </p:nvSpPr>
        <p:spPr bwMode="auto">
          <a:xfrm rot="16200000">
            <a:off x="302175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553202" name="Line 242"/>
          <p:cNvSpPr>
            <a:spLocks noChangeShapeType="1"/>
          </p:cNvSpPr>
          <p:nvPr/>
        </p:nvSpPr>
        <p:spPr bwMode="auto">
          <a:xfrm flipV="1">
            <a:off x="3250353" y="4495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53203" name="AutoShape 79"/>
          <p:cNvSpPr>
            <a:spLocks noChangeArrowheads="1"/>
          </p:cNvSpPr>
          <p:nvPr/>
        </p:nvSpPr>
        <p:spPr bwMode="auto">
          <a:xfrm rot="5400000">
            <a:off x="305985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3205" name="AutoShape 245"/>
          <p:cNvSpPr>
            <a:spLocks/>
          </p:cNvSpPr>
          <p:nvPr/>
        </p:nvSpPr>
        <p:spPr bwMode="auto">
          <a:xfrm rot="5400000">
            <a:off x="5599232" y="4204084"/>
            <a:ext cx="76200" cy="2945633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553207" name="AutoShape 3"/>
          <p:cNvSpPr>
            <a:spLocks noChangeArrowheads="1"/>
          </p:cNvSpPr>
          <p:nvPr/>
        </p:nvSpPr>
        <p:spPr bwMode="auto">
          <a:xfrm>
            <a:off x="9446340" y="3429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700" b="1" dirty="0">
                <a:solidFill>
                  <a:schemeClr val="bg1"/>
                </a:solidFill>
                <a:cs typeface="Arial" pitchFamily="34" charset="0"/>
              </a:rPr>
              <a:t>XAUI/KR</a:t>
            </a:r>
          </a:p>
        </p:txBody>
      </p:sp>
      <p:sp>
        <p:nvSpPr>
          <p:cNvPr id="126" name="AutoShape 245"/>
          <p:cNvSpPr>
            <a:spLocks/>
          </p:cNvSpPr>
          <p:nvPr/>
        </p:nvSpPr>
        <p:spPr bwMode="auto">
          <a:xfrm rot="5400000">
            <a:off x="8494078" y="5372180"/>
            <a:ext cx="76200" cy="609441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>
            <a:off x="7618016" y="5676901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10G / 1G </a:t>
            </a:r>
            <a:br>
              <a:rPr lang="en-US" sz="1100" b="1" dirty="0"/>
            </a:br>
            <a:r>
              <a:rPr lang="en-US" sz="1100" b="1" dirty="0"/>
              <a:t>Base Switch interface, SFP+, SFP</a:t>
            </a:r>
          </a:p>
        </p:txBody>
      </p:sp>
      <p:sp>
        <p:nvSpPr>
          <p:cNvPr id="128" name="AutoShape 19"/>
          <p:cNvSpPr>
            <a:spLocks noChangeArrowheads="1"/>
          </p:cNvSpPr>
          <p:nvPr/>
        </p:nvSpPr>
        <p:spPr bwMode="auto">
          <a:xfrm>
            <a:off x="4266089" y="1447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29" name="AutoShape 19"/>
          <p:cNvSpPr>
            <a:spLocks noChangeArrowheads="1"/>
          </p:cNvSpPr>
          <p:nvPr/>
        </p:nvSpPr>
        <p:spPr bwMode="auto">
          <a:xfrm>
            <a:off x="5383398" y="1447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500707" y="1447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31" name="Line 224"/>
          <p:cNvSpPr>
            <a:spLocks noChangeShapeType="1"/>
          </p:cNvSpPr>
          <p:nvPr/>
        </p:nvSpPr>
        <p:spPr bwMode="auto">
          <a:xfrm flipV="1">
            <a:off x="2539339" y="2209800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6" name="Line 176"/>
          <p:cNvSpPr>
            <a:spLocks noChangeShapeType="1"/>
          </p:cNvSpPr>
          <p:nvPr/>
        </p:nvSpPr>
        <p:spPr bwMode="auto">
          <a:xfrm flipH="1" flipV="1">
            <a:off x="6711208" y="3720051"/>
            <a:ext cx="9579" cy="12238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8" name="Line 189"/>
          <p:cNvSpPr>
            <a:spLocks noChangeShapeType="1"/>
          </p:cNvSpPr>
          <p:nvPr/>
        </p:nvSpPr>
        <p:spPr bwMode="auto">
          <a:xfrm flipH="1" flipV="1">
            <a:off x="7011351" y="3774097"/>
            <a:ext cx="14156" cy="116983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6492187" y="491855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6796907" y="491855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6530287" y="533765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43" name="AutoShape 79"/>
          <p:cNvSpPr>
            <a:spLocks noChangeArrowheads="1"/>
          </p:cNvSpPr>
          <p:nvPr/>
        </p:nvSpPr>
        <p:spPr bwMode="auto">
          <a:xfrm rot="5400000">
            <a:off x="6835007" y="533765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552972" name="AutoShape 19"/>
          <p:cNvSpPr>
            <a:spLocks noChangeArrowheads="1"/>
          </p:cNvSpPr>
          <p:nvPr/>
        </p:nvSpPr>
        <p:spPr bwMode="auto">
          <a:xfrm>
            <a:off x="3758221" y="2819401"/>
            <a:ext cx="3859795" cy="991031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 Switch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4" name="Rectangle 67"/>
          <p:cNvSpPr>
            <a:spLocks noChangeArrowheads="1"/>
          </p:cNvSpPr>
          <p:nvPr/>
        </p:nvSpPr>
        <p:spPr bwMode="auto">
          <a:xfrm>
            <a:off x="2133044" y="5748715"/>
            <a:ext cx="964949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  <a:br>
              <a:rPr lang="en-US" sz="1100" b="1" dirty="0"/>
            </a:br>
            <a:r>
              <a:rPr lang="en-US" sz="1100" b="1" dirty="0"/>
              <a:t>Server</a:t>
            </a:r>
          </a:p>
        </p:txBody>
      </p:sp>
      <p:sp>
        <p:nvSpPr>
          <p:cNvPr id="119" name="Line 63"/>
          <p:cNvSpPr>
            <a:spLocks noChangeShapeType="1"/>
          </p:cNvSpPr>
          <p:nvPr/>
        </p:nvSpPr>
        <p:spPr bwMode="auto">
          <a:xfrm flipV="1">
            <a:off x="3457651" y="4206451"/>
            <a:ext cx="4466135" cy="900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624870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390750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46" name="Footer Placeholder 1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</a:endParaRP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665222" y="2923767"/>
            <a:ext cx="1523603" cy="6976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13x 40G / 10G</a:t>
            </a:r>
          </a:p>
          <a:p>
            <a:pPr algn="ctr" eaLnBrk="0" hangingPunct="0"/>
            <a:r>
              <a:rPr lang="en-US" sz="900" b="1" dirty="0"/>
              <a:t>Fabric Switch</a:t>
            </a:r>
          </a:p>
          <a:p>
            <a:pPr algn="ctr" eaLnBrk="0" hangingPunct="0"/>
            <a:r>
              <a:rPr lang="en-US" sz="900" b="1" dirty="0"/>
              <a:t>Zone 2</a:t>
            </a:r>
          </a:p>
          <a:p>
            <a:pPr algn="ctr" eaLnBrk="0" hangingPunct="0"/>
            <a:endParaRPr lang="en-US" sz="9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695471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027212" y="5539598"/>
            <a:ext cx="76180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FortiController 5903C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09633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66198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89058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55693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84293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293793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70008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535079" y="5611413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031662" y="5539598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 x 1G </a:t>
            </a:r>
          </a:p>
          <a:p>
            <a:pPr algn="ctr" eaLnBrk="0" hangingPunct="0"/>
            <a:r>
              <a:rPr lang="en-US" sz="900" b="1" dirty="0"/>
              <a:t>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4591665" y="5539598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40G</a:t>
            </a:r>
            <a:br>
              <a:rPr lang="en-US" sz="900" b="1" dirty="0"/>
            </a:br>
            <a:r>
              <a:rPr lang="en-US" sz="900" b="1" dirty="0"/>
              <a:t>QSFP+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62263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57543" y="47244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8961624" y="169615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</a:t>
            </a:r>
          </a:p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665222" y="3733800"/>
            <a:ext cx="1523603" cy="6976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14 x 1G</a:t>
            </a:r>
          </a:p>
          <a:p>
            <a:pPr algn="ctr" eaLnBrk="0" hangingPunct="0"/>
            <a:r>
              <a:rPr lang="en-US" sz="900" b="1" dirty="0"/>
              <a:t>Base Switch</a:t>
            </a:r>
          </a:p>
          <a:p>
            <a:pPr algn="ctr" eaLnBrk="0" hangingPunct="0"/>
            <a:r>
              <a:rPr lang="en-US" sz="900" b="1" dirty="0"/>
              <a:t>Zone 2</a:t>
            </a:r>
          </a:p>
          <a:p>
            <a:pPr algn="ctr" eaLnBrk="0" hangingPunct="0"/>
            <a:endParaRPr lang="en-US" sz="9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17014" y="3810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17014" y="4038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10720" y="3886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26455" y="3810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26455" y="40386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671704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757543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513925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99" name="Line 128"/>
          <p:cNvSpPr>
            <a:spLocks noChangeShapeType="1"/>
          </p:cNvSpPr>
          <p:nvPr/>
        </p:nvSpPr>
        <p:spPr bwMode="auto">
          <a:xfrm flipH="1" flipV="1">
            <a:off x="5343873" y="3352800"/>
            <a:ext cx="23982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17735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1" name="Rectangle 67"/>
          <p:cNvSpPr>
            <a:spLocks noChangeArrowheads="1"/>
          </p:cNvSpPr>
          <p:nvPr/>
        </p:nvSpPr>
        <p:spPr bwMode="auto">
          <a:xfrm rot="16200000">
            <a:off x="5011216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489660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V="1">
            <a:off x="5124917" y="3352800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493470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 rot="16200000">
            <a:off x="4768567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41250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45060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30" name="Line 142"/>
          <p:cNvSpPr>
            <a:spLocks noChangeShapeType="1"/>
          </p:cNvSpPr>
          <p:nvPr/>
        </p:nvSpPr>
        <p:spPr bwMode="auto">
          <a:xfrm flipV="1">
            <a:off x="3641104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10720" y="41148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9" name="AutoShape 3"/>
          <p:cNvSpPr>
            <a:spLocks noChangeArrowheads="1"/>
          </p:cNvSpPr>
          <p:nvPr/>
        </p:nvSpPr>
        <p:spPr bwMode="auto">
          <a:xfrm>
            <a:off x="9633943" y="288429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10" name="Line 153"/>
          <p:cNvSpPr>
            <a:spLocks noChangeShapeType="1"/>
          </p:cNvSpPr>
          <p:nvPr/>
        </p:nvSpPr>
        <p:spPr bwMode="auto">
          <a:xfrm>
            <a:off x="8008766" y="2960497"/>
            <a:ext cx="162517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800" dirty="0"/>
          </a:p>
        </p:txBody>
      </p:sp>
      <p:sp>
        <p:nvSpPr>
          <p:cNvPr id="111" name="AutoShape 79"/>
          <p:cNvSpPr>
            <a:spLocks noChangeArrowheads="1"/>
          </p:cNvSpPr>
          <p:nvPr/>
        </p:nvSpPr>
        <p:spPr bwMode="auto">
          <a:xfrm>
            <a:off x="10243384" y="2884297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800" dirty="0">
              <a:latin typeface="Arial" charset="0"/>
            </a:endParaRPr>
          </a:p>
        </p:txBody>
      </p:sp>
      <p:sp>
        <p:nvSpPr>
          <p:cNvPr id="116" name="AutoShape 3"/>
          <p:cNvSpPr>
            <a:spLocks noChangeArrowheads="1"/>
          </p:cNvSpPr>
          <p:nvPr/>
        </p:nvSpPr>
        <p:spPr bwMode="auto">
          <a:xfrm>
            <a:off x="9633943" y="3265297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17" name="Line 153"/>
          <p:cNvSpPr>
            <a:spLocks noChangeShapeType="1"/>
          </p:cNvSpPr>
          <p:nvPr/>
        </p:nvSpPr>
        <p:spPr bwMode="auto">
          <a:xfrm>
            <a:off x="8008766" y="3341497"/>
            <a:ext cx="162517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sz="800" dirty="0"/>
          </a:p>
        </p:txBody>
      </p:sp>
      <p:sp>
        <p:nvSpPr>
          <p:cNvPr id="118" name="AutoShape 79"/>
          <p:cNvSpPr>
            <a:spLocks noChangeArrowheads="1"/>
          </p:cNvSpPr>
          <p:nvPr/>
        </p:nvSpPr>
        <p:spPr bwMode="auto">
          <a:xfrm>
            <a:off x="10243384" y="3265297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800" dirty="0">
              <a:latin typeface="Arial" charset="0"/>
            </a:endParaRPr>
          </a:p>
        </p:txBody>
      </p:sp>
      <p:sp>
        <p:nvSpPr>
          <p:cNvPr id="126" name="Line 26"/>
          <p:cNvSpPr>
            <a:spLocks noChangeShapeType="1"/>
          </p:cNvSpPr>
          <p:nvPr/>
        </p:nvSpPr>
        <p:spPr bwMode="auto">
          <a:xfrm>
            <a:off x="4047398" y="3810000"/>
            <a:ext cx="39613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859275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1" name="Line 128"/>
          <p:cNvSpPr>
            <a:spLocks noChangeShapeType="1"/>
          </p:cNvSpPr>
          <p:nvPr/>
        </p:nvSpPr>
        <p:spPr bwMode="auto">
          <a:xfrm flipH="1" flipV="1">
            <a:off x="8821353" y="37338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863085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34" name="Rectangle 67"/>
          <p:cNvSpPr>
            <a:spLocks noChangeArrowheads="1"/>
          </p:cNvSpPr>
          <p:nvPr/>
        </p:nvSpPr>
        <p:spPr bwMode="auto">
          <a:xfrm rot="16200000">
            <a:off x="8464716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37" name="AutoShape 3"/>
          <p:cNvSpPr>
            <a:spLocks noChangeArrowheads="1"/>
          </p:cNvSpPr>
          <p:nvPr/>
        </p:nvSpPr>
        <p:spPr bwMode="auto">
          <a:xfrm rot="16200000">
            <a:off x="828803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8" name="Line 128"/>
          <p:cNvSpPr>
            <a:spLocks noChangeShapeType="1"/>
          </p:cNvSpPr>
          <p:nvPr/>
        </p:nvSpPr>
        <p:spPr bwMode="auto">
          <a:xfrm flipH="1" flipV="1">
            <a:off x="8516632" y="37338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832613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8159995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75" name="AutoShape 19"/>
          <p:cNvSpPr>
            <a:spLocks noChangeArrowheads="1"/>
          </p:cNvSpPr>
          <p:nvPr/>
        </p:nvSpPr>
        <p:spPr bwMode="auto">
          <a:xfrm>
            <a:off x="8008766" y="3581400"/>
            <a:ext cx="1218883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Base Switch</a:t>
            </a:r>
          </a:p>
        </p:txBody>
      </p:sp>
      <p:sp>
        <p:nvSpPr>
          <p:cNvPr id="115" name="Rounded Rectangle 114"/>
          <p:cNvSpPr/>
          <p:nvPr/>
        </p:nvSpPr>
        <p:spPr bwMode="auto">
          <a:xfrm>
            <a:off x="1914353" y="2362201"/>
            <a:ext cx="2742486" cy="1763131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559476" y="2949156"/>
            <a:ext cx="1374817" cy="553997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Dual Core CPU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>
            <a:off x="4758412" y="16002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2" name="AutoShape 3"/>
          <p:cNvSpPr>
            <a:spLocks noChangeArrowheads="1"/>
          </p:cNvSpPr>
          <p:nvPr/>
        </p:nvSpPr>
        <p:spPr bwMode="auto">
          <a:xfrm>
            <a:off x="5977295" y="16002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5795403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19" name="Line 128"/>
          <p:cNvSpPr>
            <a:spLocks noChangeShapeType="1"/>
          </p:cNvSpPr>
          <p:nvPr/>
        </p:nvSpPr>
        <p:spPr bwMode="auto">
          <a:xfrm flipH="1" flipV="1">
            <a:off x="6000022" y="3352800"/>
            <a:ext cx="23982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5833503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47" name="Rectangle 67"/>
          <p:cNvSpPr>
            <a:spLocks noChangeArrowheads="1"/>
          </p:cNvSpPr>
          <p:nvPr/>
        </p:nvSpPr>
        <p:spPr bwMode="auto">
          <a:xfrm rot="16200000">
            <a:off x="5667365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49" name="AutoShape 3"/>
          <p:cNvSpPr>
            <a:spLocks noChangeArrowheads="1"/>
          </p:cNvSpPr>
          <p:nvPr/>
        </p:nvSpPr>
        <p:spPr bwMode="auto">
          <a:xfrm rot="16200000">
            <a:off x="551568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50" name="Line 128"/>
          <p:cNvSpPr>
            <a:spLocks noChangeShapeType="1"/>
          </p:cNvSpPr>
          <p:nvPr/>
        </p:nvSpPr>
        <p:spPr bwMode="auto">
          <a:xfrm flipV="1">
            <a:off x="5743996" y="3352800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555378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 rot="16200000">
            <a:off x="5387646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27" name="Rectangle 72"/>
          <p:cNvSpPr>
            <a:spLocks noChangeArrowheads="1"/>
          </p:cNvSpPr>
          <p:nvPr/>
        </p:nvSpPr>
        <p:spPr bwMode="auto">
          <a:xfrm>
            <a:off x="9715377" y="2873565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31112" y="2876371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35" name="Rectangle 72"/>
          <p:cNvSpPr>
            <a:spLocks noChangeArrowheads="1"/>
          </p:cNvSpPr>
          <p:nvPr/>
        </p:nvSpPr>
        <p:spPr bwMode="auto">
          <a:xfrm>
            <a:off x="9730628" y="3720497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136" name="AutoShape 133"/>
          <p:cNvSpPr>
            <a:spLocks/>
          </p:cNvSpPr>
          <p:nvPr/>
        </p:nvSpPr>
        <p:spPr bwMode="auto">
          <a:xfrm>
            <a:off x="10746363" y="3711636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41" name="AutoShape 261"/>
          <p:cNvSpPr>
            <a:spLocks/>
          </p:cNvSpPr>
          <p:nvPr/>
        </p:nvSpPr>
        <p:spPr bwMode="auto">
          <a:xfrm rot="5400000">
            <a:off x="8627782" y="5273678"/>
            <a:ext cx="82424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>
            <a:off x="8086817" y="5539598"/>
            <a:ext cx="1222266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2x1G/10G Base Channel</a:t>
            </a:r>
          </a:p>
        </p:txBody>
      </p:sp>
      <p:sp>
        <p:nvSpPr>
          <p:cNvPr id="143" name="Line 128"/>
          <p:cNvSpPr>
            <a:spLocks noChangeShapeType="1"/>
          </p:cNvSpPr>
          <p:nvPr/>
        </p:nvSpPr>
        <p:spPr bwMode="auto">
          <a:xfrm flipV="1">
            <a:off x="5312813" y="2143612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5" name="Line 128"/>
          <p:cNvSpPr>
            <a:spLocks noChangeShapeType="1"/>
          </p:cNvSpPr>
          <p:nvPr/>
        </p:nvSpPr>
        <p:spPr bwMode="auto">
          <a:xfrm flipV="1">
            <a:off x="6507232" y="2135825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AutoShape 19"/>
          <p:cNvSpPr>
            <a:spLocks noChangeArrowheads="1"/>
          </p:cNvSpPr>
          <p:nvPr/>
        </p:nvSpPr>
        <p:spPr bwMode="auto">
          <a:xfrm>
            <a:off x="4758413" y="2362200"/>
            <a:ext cx="3250353" cy="1219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ea typeface="Arial" charset="0"/>
                <a:cs typeface="Arial" charset="0"/>
              </a:rPr>
              <a:t>Fabric Switch</a:t>
            </a:r>
          </a:p>
        </p:txBody>
      </p:sp>
      <p:sp>
        <p:nvSpPr>
          <p:cNvPr id="90" name="AutoShape 261"/>
          <p:cNvSpPr>
            <a:spLocks/>
          </p:cNvSpPr>
          <p:nvPr/>
        </p:nvSpPr>
        <p:spPr bwMode="auto">
          <a:xfrm rot="5400000">
            <a:off x="5544124" y="5019105"/>
            <a:ext cx="60959" cy="110194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76694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390750" y="1524000"/>
            <a:ext cx="9649486" cy="3429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390160" name="Rectangle 72"/>
          <p:cNvSpPr>
            <a:spLocks noChangeArrowheads="1"/>
          </p:cNvSpPr>
          <p:nvPr/>
        </p:nvSpPr>
        <p:spPr bwMode="auto">
          <a:xfrm>
            <a:off x="10665222" y="2923767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13x 40G / 10G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168" name="AutoShape 19"/>
          <p:cNvSpPr>
            <a:spLocks noChangeArrowheads="1"/>
          </p:cNvSpPr>
          <p:nvPr/>
        </p:nvSpPr>
        <p:spPr bwMode="auto">
          <a:xfrm>
            <a:off x="695471" y="2438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</a:t>
            </a:r>
          </a:p>
        </p:txBody>
      </p:sp>
      <p:sp>
        <p:nvSpPr>
          <p:cNvPr id="390182" name="Rectangle 67"/>
          <p:cNvSpPr>
            <a:spLocks noChangeArrowheads="1"/>
          </p:cNvSpPr>
          <p:nvPr/>
        </p:nvSpPr>
        <p:spPr bwMode="auto">
          <a:xfrm>
            <a:off x="2027212" y="5539598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390205" name="Rectangle 61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FortiController 5913C Schematic</a:t>
            </a:r>
          </a:p>
        </p:txBody>
      </p:sp>
      <p:sp>
        <p:nvSpPr>
          <p:cNvPr id="390219" name="Line 75"/>
          <p:cNvSpPr>
            <a:spLocks noChangeShapeType="1"/>
          </p:cNvSpPr>
          <p:nvPr/>
        </p:nvSpPr>
        <p:spPr bwMode="auto">
          <a:xfrm>
            <a:off x="1609633" y="2667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3" name="AutoShape 3"/>
          <p:cNvSpPr>
            <a:spLocks noChangeArrowheads="1"/>
          </p:cNvSpPr>
          <p:nvPr/>
        </p:nvSpPr>
        <p:spPr bwMode="auto">
          <a:xfrm rot="16200000">
            <a:off x="2661987" y="47752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390284" name="Line 140"/>
          <p:cNvSpPr>
            <a:spLocks noChangeShapeType="1"/>
          </p:cNvSpPr>
          <p:nvPr/>
        </p:nvSpPr>
        <p:spPr bwMode="auto">
          <a:xfrm flipV="1">
            <a:off x="2890587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5" name="AutoShape 3"/>
          <p:cNvSpPr>
            <a:spLocks noChangeArrowheads="1"/>
          </p:cNvSpPr>
          <p:nvPr/>
        </p:nvSpPr>
        <p:spPr bwMode="auto">
          <a:xfrm rot="16200000">
            <a:off x="2255693" y="47752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90286" name="Line 142"/>
          <p:cNvSpPr>
            <a:spLocks noChangeShapeType="1"/>
          </p:cNvSpPr>
          <p:nvPr/>
        </p:nvSpPr>
        <p:spPr bwMode="auto">
          <a:xfrm flipV="1">
            <a:off x="2484293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289" name="AutoShape 79"/>
          <p:cNvSpPr>
            <a:spLocks noChangeArrowheads="1"/>
          </p:cNvSpPr>
          <p:nvPr/>
        </p:nvSpPr>
        <p:spPr bwMode="auto">
          <a:xfrm rot="5400000">
            <a:off x="2293793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290" name="AutoShape 79"/>
          <p:cNvSpPr>
            <a:spLocks noChangeArrowheads="1"/>
          </p:cNvSpPr>
          <p:nvPr/>
        </p:nvSpPr>
        <p:spPr bwMode="auto">
          <a:xfrm rot="5400000">
            <a:off x="270008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09" name="Rectangle 67"/>
          <p:cNvSpPr>
            <a:spLocks noChangeArrowheads="1"/>
          </p:cNvSpPr>
          <p:nvPr/>
        </p:nvSpPr>
        <p:spPr bwMode="auto">
          <a:xfrm>
            <a:off x="2535079" y="5611412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</p:txBody>
      </p:sp>
      <p:sp>
        <p:nvSpPr>
          <p:cNvPr id="390310" name="Rectangle 67"/>
          <p:cNvSpPr>
            <a:spLocks noChangeArrowheads="1"/>
          </p:cNvSpPr>
          <p:nvPr/>
        </p:nvSpPr>
        <p:spPr bwMode="auto">
          <a:xfrm>
            <a:off x="3031662" y="5539598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 x 1G 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390311" name="Rectangle 67"/>
          <p:cNvSpPr>
            <a:spLocks noChangeArrowheads="1"/>
          </p:cNvSpPr>
          <p:nvPr/>
        </p:nvSpPr>
        <p:spPr bwMode="auto">
          <a:xfrm>
            <a:off x="5049186" y="5539598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100G</a:t>
            </a:r>
          </a:p>
          <a:p>
            <a:pPr algn="ctr" eaLnBrk="0" hangingPunct="0"/>
            <a:r>
              <a:rPr lang="en-US" sz="1100" b="1" dirty="0"/>
              <a:t>CFP2</a:t>
            </a:r>
          </a:p>
        </p:txBody>
      </p:sp>
      <p:sp>
        <p:nvSpPr>
          <p:cNvPr id="390316" name="AutoShape 3"/>
          <p:cNvSpPr>
            <a:spLocks noChangeArrowheads="1"/>
          </p:cNvSpPr>
          <p:nvPr/>
        </p:nvSpPr>
        <p:spPr bwMode="auto">
          <a:xfrm>
            <a:off x="1062263" y="4038600"/>
            <a:ext cx="609441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  <p:sp>
        <p:nvSpPr>
          <p:cNvPr id="390340" name="Rectangle 67"/>
          <p:cNvSpPr>
            <a:spLocks noChangeArrowheads="1"/>
          </p:cNvSpPr>
          <p:nvPr/>
        </p:nvSpPr>
        <p:spPr bwMode="auto">
          <a:xfrm>
            <a:off x="757543" y="4724400"/>
            <a:ext cx="1371243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Panel</a:t>
            </a:r>
          </a:p>
        </p:txBody>
      </p:sp>
      <p:sp>
        <p:nvSpPr>
          <p:cNvPr id="390341" name="Rectangle 67"/>
          <p:cNvSpPr>
            <a:spLocks noChangeArrowheads="1"/>
          </p:cNvSpPr>
          <p:nvPr/>
        </p:nvSpPr>
        <p:spPr bwMode="auto">
          <a:xfrm rot="16200000">
            <a:off x="8961624" y="1696150"/>
            <a:ext cx="1446213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</a:t>
            </a:r>
          </a:p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Connector</a:t>
            </a:r>
          </a:p>
        </p:txBody>
      </p:sp>
      <p:sp>
        <p:nvSpPr>
          <p:cNvPr id="390345" name="Rectangle 72"/>
          <p:cNvSpPr>
            <a:spLocks noChangeArrowheads="1"/>
          </p:cNvSpPr>
          <p:nvPr/>
        </p:nvSpPr>
        <p:spPr bwMode="auto">
          <a:xfrm>
            <a:off x="10665222" y="3733800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14 x 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390346" name="AutoShape 3"/>
          <p:cNvSpPr>
            <a:spLocks noChangeArrowheads="1"/>
          </p:cNvSpPr>
          <p:nvPr/>
        </p:nvSpPr>
        <p:spPr bwMode="auto">
          <a:xfrm>
            <a:off x="9617014" y="3810000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7" name="AutoShape 3"/>
          <p:cNvSpPr>
            <a:spLocks noChangeArrowheads="1"/>
          </p:cNvSpPr>
          <p:nvPr/>
        </p:nvSpPr>
        <p:spPr bwMode="auto">
          <a:xfrm>
            <a:off x="9617014" y="4038600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348" name="Line 204"/>
          <p:cNvSpPr>
            <a:spLocks noChangeShapeType="1"/>
          </p:cNvSpPr>
          <p:nvPr/>
        </p:nvSpPr>
        <p:spPr bwMode="auto">
          <a:xfrm>
            <a:off x="9210720" y="3886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0" name="AutoShape 79"/>
          <p:cNvSpPr>
            <a:spLocks noChangeArrowheads="1"/>
          </p:cNvSpPr>
          <p:nvPr/>
        </p:nvSpPr>
        <p:spPr bwMode="auto">
          <a:xfrm>
            <a:off x="10226455" y="3810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1" name="AutoShape 79"/>
          <p:cNvSpPr>
            <a:spLocks noChangeArrowheads="1"/>
          </p:cNvSpPr>
          <p:nvPr/>
        </p:nvSpPr>
        <p:spPr bwMode="auto">
          <a:xfrm>
            <a:off x="10226455" y="40386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390358" name="Line 214"/>
          <p:cNvSpPr>
            <a:spLocks noChangeShapeType="1"/>
          </p:cNvSpPr>
          <p:nvPr/>
        </p:nvSpPr>
        <p:spPr bwMode="auto">
          <a:xfrm>
            <a:off x="1671704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359" name="AutoShape 19"/>
          <p:cNvSpPr>
            <a:spLocks noChangeArrowheads="1"/>
          </p:cNvSpPr>
          <p:nvPr/>
        </p:nvSpPr>
        <p:spPr bwMode="auto">
          <a:xfrm>
            <a:off x="757543" y="3352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6115298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100G</a:t>
            </a:r>
          </a:p>
        </p:txBody>
      </p:sp>
      <p:sp>
        <p:nvSpPr>
          <p:cNvPr id="199" name="Line 128"/>
          <p:cNvSpPr>
            <a:spLocks noChangeShapeType="1"/>
          </p:cNvSpPr>
          <p:nvPr/>
        </p:nvSpPr>
        <p:spPr bwMode="auto">
          <a:xfrm flipH="1" flipV="1">
            <a:off x="6319917" y="3352800"/>
            <a:ext cx="23982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615339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1" name="Rectangle 67"/>
          <p:cNvSpPr>
            <a:spLocks noChangeArrowheads="1"/>
          </p:cNvSpPr>
          <p:nvPr/>
        </p:nvSpPr>
        <p:spPr bwMode="auto">
          <a:xfrm rot="16200000">
            <a:off x="5987260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5491382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100G</a:t>
            </a:r>
          </a:p>
        </p:txBody>
      </p:sp>
      <p:sp>
        <p:nvSpPr>
          <p:cNvPr id="204" name="Line 128"/>
          <p:cNvSpPr>
            <a:spLocks noChangeShapeType="1"/>
          </p:cNvSpPr>
          <p:nvPr/>
        </p:nvSpPr>
        <p:spPr bwMode="auto">
          <a:xfrm flipV="1">
            <a:off x="5719694" y="3352800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552948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 rot="16200000">
            <a:off x="5363344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390279" name="AutoShape 3"/>
          <p:cNvSpPr>
            <a:spLocks noChangeArrowheads="1"/>
          </p:cNvSpPr>
          <p:nvPr/>
        </p:nvSpPr>
        <p:spPr bwMode="auto">
          <a:xfrm rot="16200000">
            <a:off x="3412504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390291" name="AutoShape 79"/>
          <p:cNvSpPr>
            <a:spLocks noChangeArrowheads="1"/>
          </p:cNvSpPr>
          <p:nvPr/>
        </p:nvSpPr>
        <p:spPr bwMode="auto">
          <a:xfrm rot="5400000">
            <a:off x="345060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30" name="Line 142"/>
          <p:cNvSpPr>
            <a:spLocks noChangeShapeType="1"/>
          </p:cNvSpPr>
          <p:nvPr/>
        </p:nvSpPr>
        <p:spPr bwMode="auto">
          <a:xfrm flipV="1">
            <a:off x="3641104" y="3886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Line 204"/>
          <p:cNvSpPr>
            <a:spLocks noChangeShapeType="1"/>
          </p:cNvSpPr>
          <p:nvPr/>
        </p:nvSpPr>
        <p:spPr bwMode="auto">
          <a:xfrm>
            <a:off x="9210720" y="41148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107"/>
          <p:cNvGrpSpPr/>
          <p:nvPr/>
        </p:nvGrpSpPr>
        <p:grpSpPr>
          <a:xfrm>
            <a:off x="8008766" y="2884297"/>
            <a:ext cx="2742486" cy="152400"/>
            <a:chOff x="6007100" y="3505200"/>
            <a:chExt cx="2057400" cy="152400"/>
          </a:xfrm>
        </p:grpSpPr>
        <p:sp>
          <p:nvSpPr>
            <p:cNvPr id="109" name="AutoShape 3"/>
            <p:cNvSpPr>
              <a:spLocks noChangeArrowheads="1"/>
            </p:cNvSpPr>
            <p:nvPr/>
          </p:nvSpPr>
          <p:spPr bwMode="auto">
            <a:xfrm>
              <a:off x="7226300" y="35052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10" name="Line 153"/>
            <p:cNvSpPr>
              <a:spLocks noChangeShapeType="1"/>
            </p:cNvSpPr>
            <p:nvPr/>
          </p:nvSpPr>
          <p:spPr bwMode="auto">
            <a:xfrm>
              <a:off x="6007100" y="3581400"/>
              <a:ext cx="1219200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AutoShape 79"/>
            <p:cNvSpPr>
              <a:spLocks noChangeArrowheads="1"/>
            </p:cNvSpPr>
            <p:nvPr/>
          </p:nvSpPr>
          <p:spPr bwMode="auto">
            <a:xfrm>
              <a:off x="7683500" y="35052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 dirty="0">
                <a:latin typeface="Arial" charset="0"/>
              </a:endParaRPr>
            </a:p>
          </p:txBody>
        </p:sp>
      </p:grpSp>
      <p:grpSp>
        <p:nvGrpSpPr>
          <p:cNvPr id="6" name="Group 111"/>
          <p:cNvGrpSpPr/>
          <p:nvPr/>
        </p:nvGrpSpPr>
        <p:grpSpPr>
          <a:xfrm>
            <a:off x="8008766" y="3265297"/>
            <a:ext cx="2742486" cy="152400"/>
            <a:chOff x="6007100" y="3505200"/>
            <a:chExt cx="2057400" cy="152400"/>
          </a:xfrm>
        </p:grpSpPr>
        <p:sp>
          <p:nvSpPr>
            <p:cNvPr id="116" name="AutoShape 3"/>
            <p:cNvSpPr>
              <a:spLocks noChangeArrowheads="1"/>
            </p:cNvSpPr>
            <p:nvPr/>
          </p:nvSpPr>
          <p:spPr bwMode="auto">
            <a:xfrm>
              <a:off x="7226300" y="35052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40G</a:t>
              </a:r>
            </a:p>
          </p:txBody>
        </p:sp>
        <p:sp>
          <p:nvSpPr>
            <p:cNvPr id="117" name="Line 153"/>
            <p:cNvSpPr>
              <a:spLocks noChangeShapeType="1"/>
            </p:cNvSpPr>
            <p:nvPr/>
          </p:nvSpPr>
          <p:spPr bwMode="auto">
            <a:xfrm>
              <a:off x="6007100" y="3581400"/>
              <a:ext cx="1219200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AutoShape 79"/>
            <p:cNvSpPr>
              <a:spLocks noChangeArrowheads="1"/>
            </p:cNvSpPr>
            <p:nvPr/>
          </p:nvSpPr>
          <p:spPr bwMode="auto">
            <a:xfrm>
              <a:off x="7683500" y="35052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 dirty="0">
                <a:latin typeface="Arial" charset="0"/>
              </a:endParaRPr>
            </a:p>
          </p:txBody>
        </p:sp>
      </p:grpSp>
      <p:sp>
        <p:nvSpPr>
          <p:cNvPr id="126" name="Line 26"/>
          <p:cNvSpPr>
            <a:spLocks noChangeShapeType="1"/>
          </p:cNvSpPr>
          <p:nvPr/>
        </p:nvSpPr>
        <p:spPr bwMode="auto">
          <a:xfrm>
            <a:off x="4047398" y="3810000"/>
            <a:ext cx="39613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8592754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1" name="Line 128"/>
          <p:cNvSpPr>
            <a:spLocks noChangeShapeType="1"/>
          </p:cNvSpPr>
          <p:nvPr/>
        </p:nvSpPr>
        <p:spPr bwMode="auto">
          <a:xfrm flipH="1" flipV="1">
            <a:off x="8821353" y="37338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863085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34" name="Rectangle 67"/>
          <p:cNvSpPr>
            <a:spLocks noChangeArrowheads="1"/>
          </p:cNvSpPr>
          <p:nvPr/>
        </p:nvSpPr>
        <p:spPr bwMode="auto">
          <a:xfrm rot="16200000">
            <a:off x="8464716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37" name="AutoShape 3"/>
          <p:cNvSpPr>
            <a:spLocks noChangeArrowheads="1"/>
          </p:cNvSpPr>
          <p:nvPr/>
        </p:nvSpPr>
        <p:spPr bwMode="auto">
          <a:xfrm rot="16200000">
            <a:off x="8288034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8" name="Line 128"/>
          <p:cNvSpPr>
            <a:spLocks noChangeShapeType="1"/>
          </p:cNvSpPr>
          <p:nvPr/>
        </p:nvSpPr>
        <p:spPr bwMode="auto">
          <a:xfrm flipH="1" flipV="1">
            <a:off x="8516632" y="37338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832613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8159995" y="44206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75" name="AutoShape 19"/>
          <p:cNvSpPr>
            <a:spLocks noChangeArrowheads="1"/>
          </p:cNvSpPr>
          <p:nvPr/>
        </p:nvSpPr>
        <p:spPr bwMode="auto">
          <a:xfrm>
            <a:off x="8008766" y="3581400"/>
            <a:ext cx="1218883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Base Switch</a:t>
            </a:r>
          </a:p>
        </p:txBody>
      </p:sp>
      <p:sp>
        <p:nvSpPr>
          <p:cNvPr id="115" name="Rounded Rectangle 114"/>
          <p:cNvSpPr/>
          <p:nvPr/>
        </p:nvSpPr>
        <p:spPr bwMode="auto">
          <a:xfrm>
            <a:off x="1914353" y="2362201"/>
            <a:ext cx="2742486" cy="1763131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559476" y="2949156"/>
            <a:ext cx="1374817" cy="553997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Dual Core CPU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>
            <a:off x="4758412" y="16002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2" name="AutoShape 3"/>
          <p:cNvSpPr>
            <a:spLocks noChangeArrowheads="1"/>
          </p:cNvSpPr>
          <p:nvPr/>
        </p:nvSpPr>
        <p:spPr bwMode="auto">
          <a:xfrm>
            <a:off x="5977295" y="1600200"/>
            <a:ext cx="992083" cy="533400"/>
          </a:xfrm>
          <a:prstGeom prst="flowChartAlternateProcess">
            <a:avLst/>
          </a:prstGeom>
          <a:solidFill>
            <a:srgbClr val="792222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4" name="AutoShape 261"/>
          <p:cNvSpPr>
            <a:spLocks/>
          </p:cNvSpPr>
          <p:nvPr/>
        </p:nvSpPr>
        <p:spPr bwMode="auto">
          <a:xfrm rot="5400000">
            <a:off x="5989653" y="4997960"/>
            <a:ext cx="103552" cy="112336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Rectangle 72"/>
          <p:cNvSpPr>
            <a:spLocks noChangeArrowheads="1"/>
          </p:cNvSpPr>
          <p:nvPr/>
        </p:nvSpPr>
        <p:spPr bwMode="auto">
          <a:xfrm>
            <a:off x="9715377" y="2889317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31112" y="2876371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35" name="Rectangle 72"/>
          <p:cNvSpPr>
            <a:spLocks noChangeArrowheads="1"/>
          </p:cNvSpPr>
          <p:nvPr/>
        </p:nvSpPr>
        <p:spPr bwMode="auto">
          <a:xfrm>
            <a:off x="9730628" y="3724582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136" name="AutoShape 133"/>
          <p:cNvSpPr>
            <a:spLocks/>
          </p:cNvSpPr>
          <p:nvPr/>
        </p:nvSpPr>
        <p:spPr bwMode="auto">
          <a:xfrm>
            <a:off x="10746363" y="3711636"/>
            <a:ext cx="101574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41" name="AutoShape 261"/>
          <p:cNvSpPr>
            <a:spLocks/>
          </p:cNvSpPr>
          <p:nvPr/>
        </p:nvSpPr>
        <p:spPr bwMode="auto">
          <a:xfrm rot="5400000">
            <a:off x="8633088" y="5321573"/>
            <a:ext cx="71812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>
            <a:off x="8086817" y="5539598"/>
            <a:ext cx="1222266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2x1G/10G Base Channel</a:t>
            </a:r>
          </a:p>
        </p:txBody>
      </p:sp>
      <p:sp>
        <p:nvSpPr>
          <p:cNvPr id="143" name="Line 128"/>
          <p:cNvSpPr>
            <a:spLocks noChangeShapeType="1"/>
          </p:cNvSpPr>
          <p:nvPr/>
        </p:nvSpPr>
        <p:spPr bwMode="auto">
          <a:xfrm flipV="1">
            <a:off x="5312813" y="2143612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5" name="Line 128"/>
          <p:cNvSpPr>
            <a:spLocks noChangeShapeType="1"/>
          </p:cNvSpPr>
          <p:nvPr/>
        </p:nvSpPr>
        <p:spPr bwMode="auto">
          <a:xfrm flipV="1">
            <a:off x="6507232" y="2135825"/>
            <a:ext cx="0" cy="1295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AutoShape 19"/>
          <p:cNvSpPr>
            <a:spLocks noChangeArrowheads="1"/>
          </p:cNvSpPr>
          <p:nvPr/>
        </p:nvSpPr>
        <p:spPr bwMode="auto">
          <a:xfrm>
            <a:off x="4758413" y="2362200"/>
            <a:ext cx="3250353" cy="1219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ea typeface="Arial" charset="0"/>
                <a:cs typeface="Arial" charset="0"/>
              </a:rPr>
              <a:t>Fabric Switch</a:t>
            </a:r>
          </a:p>
        </p:txBody>
      </p:sp>
    </p:spTree>
    <p:extLst>
      <p:ext uri="{BB962C8B-B14F-4D97-AF65-F5344CB8AC3E}">
        <p14:creationId xmlns:p14="http://schemas.microsoft.com/office/powerpoint/2010/main" val="3725827973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AutoShape 33"/>
          <p:cNvSpPr>
            <a:spLocks noChangeArrowheads="1"/>
          </p:cNvSpPr>
          <p:nvPr/>
        </p:nvSpPr>
        <p:spPr bwMode="auto">
          <a:xfrm>
            <a:off x="626998" y="1373482"/>
            <a:ext cx="9179240" cy="3565737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52963" name="Footer Placeholder 1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/>
          <a:lstStyle/>
          <a:p>
            <a:pPr eaLnBrk="0" hangingPunct="0"/>
            <a:endParaRPr lang="en-US">
              <a:latin typeface="Arial" pitchFamily="34" charset="0"/>
            </a:endParaRPr>
          </a:p>
        </p:txBody>
      </p:sp>
      <p:sp>
        <p:nvSpPr>
          <p:cNvPr id="552979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FortiSwitch 5203B Schematic</a:t>
            </a:r>
          </a:p>
        </p:txBody>
      </p:sp>
      <p:sp>
        <p:nvSpPr>
          <p:cNvPr id="121" name="Footer Placeholder 1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/>
          <a:lstStyle/>
          <a:p>
            <a:pPr eaLnBrk="0" hangingPunct="0"/>
            <a:endParaRPr lang="en-US">
              <a:latin typeface="Arial" pitchFamily="34" charset="0"/>
            </a:endParaRPr>
          </a:p>
        </p:txBody>
      </p:sp>
      <p:sp>
        <p:nvSpPr>
          <p:cNvPr id="124" name="AutoShape 19"/>
          <p:cNvSpPr>
            <a:spLocks noChangeArrowheads="1"/>
          </p:cNvSpPr>
          <p:nvPr/>
        </p:nvSpPr>
        <p:spPr bwMode="auto">
          <a:xfrm>
            <a:off x="2133045" y="1524000"/>
            <a:ext cx="2336191" cy="25146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>
            <a:off x="3148780" y="4162425"/>
            <a:ext cx="609441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CP7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>
            <a:off x="4875530" y="2257425"/>
            <a:ext cx="1015735" cy="685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6" name="Rectangle 72"/>
          <p:cNvSpPr>
            <a:spLocks noChangeArrowheads="1"/>
          </p:cNvSpPr>
          <p:nvPr/>
        </p:nvSpPr>
        <p:spPr bwMode="auto">
          <a:xfrm>
            <a:off x="10462075" y="3219451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12 x 10G / 1G</a:t>
            </a:r>
          </a:p>
          <a:p>
            <a:pPr algn="ctr" eaLnBrk="0" hangingPunct="0"/>
            <a:r>
              <a:rPr lang="en-US" sz="1100" b="1" dirty="0"/>
              <a:t>Fabric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147" name="AutoShape 19"/>
          <p:cNvSpPr>
            <a:spLocks noChangeArrowheads="1"/>
          </p:cNvSpPr>
          <p:nvPr/>
        </p:nvSpPr>
        <p:spPr bwMode="auto">
          <a:xfrm>
            <a:off x="914162" y="2836083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24 GB</a:t>
            </a:r>
          </a:p>
        </p:txBody>
      </p:sp>
      <p:sp>
        <p:nvSpPr>
          <p:cNvPr id="148" name="Rectangle 67"/>
          <p:cNvSpPr>
            <a:spLocks noChangeArrowheads="1"/>
          </p:cNvSpPr>
          <p:nvPr/>
        </p:nvSpPr>
        <p:spPr bwMode="auto">
          <a:xfrm>
            <a:off x="2082257" y="5761178"/>
            <a:ext cx="76180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USB</a:t>
            </a:r>
          </a:p>
          <a:p>
            <a:pPr algn="ctr" eaLnBrk="0" hangingPunct="0"/>
            <a:r>
              <a:rPr lang="en-US" sz="1100" b="1"/>
              <a:t>Server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2348839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0" name="AutoShape 19"/>
          <p:cNvSpPr>
            <a:spLocks noChangeArrowheads="1"/>
          </p:cNvSpPr>
          <p:nvPr/>
        </p:nvSpPr>
        <p:spPr bwMode="auto">
          <a:xfrm>
            <a:off x="4875530" y="3171825"/>
            <a:ext cx="2133044" cy="1143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53" name="Line 159"/>
          <p:cNvSpPr>
            <a:spLocks noChangeShapeType="1"/>
          </p:cNvSpPr>
          <p:nvPr/>
        </p:nvSpPr>
        <p:spPr bwMode="auto">
          <a:xfrm>
            <a:off x="4469236" y="1952625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4" name="Line 160"/>
          <p:cNvSpPr>
            <a:spLocks noChangeShapeType="1"/>
          </p:cNvSpPr>
          <p:nvPr/>
        </p:nvSpPr>
        <p:spPr bwMode="auto">
          <a:xfrm>
            <a:off x="4469236" y="2105025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Line 163"/>
          <p:cNvSpPr>
            <a:spLocks noChangeShapeType="1"/>
          </p:cNvSpPr>
          <p:nvPr/>
        </p:nvSpPr>
        <p:spPr bwMode="auto">
          <a:xfrm>
            <a:off x="1828324" y="3064683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8" name="Line 164"/>
          <p:cNvSpPr>
            <a:spLocks noChangeShapeType="1"/>
          </p:cNvSpPr>
          <p:nvPr/>
        </p:nvSpPr>
        <p:spPr bwMode="auto">
          <a:xfrm flipV="1">
            <a:off x="3453500" y="4038601"/>
            <a:ext cx="0" cy="1238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4951651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1" name="Line 167"/>
          <p:cNvSpPr>
            <a:spLocks noChangeShapeType="1"/>
          </p:cNvSpPr>
          <p:nvPr/>
        </p:nvSpPr>
        <p:spPr bwMode="auto">
          <a:xfrm flipV="1">
            <a:off x="5180251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256371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3" name="AutoShape 3"/>
          <p:cNvSpPr>
            <a:spLocks noChangeArrowheads="1"/>
          </p:cNvSpPr>
          <p:nvPr/>
        </p:nvSpPr>
        <p:spPr bwMode="auto">
          <a:xfrm rot="16200000">
            <a:off x="5561092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4" name="AutoShape 3"/>
          <p:cNvSpPr>
            <a:spLocks noChangeArrowheads="1"/>
          </p:cNvSpPr>
          <p:nvPr/>
        </p:nvSpPr>
        <p:spPr bwMode="auto">
          <a:xfrm rot="16200000">
            <a:off x="5865813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5" name="AutoShape 3"/>
          <p:cNvSpPr>
            <a:spLocks noChangeArrowheads="1"/>
          </p:cNvSpPr>
          <p:nvPr/>
        </p:nvSpPr>
        <p:spPr bwMode="auto">
          <a:xfrm rot="16200000">
            <a:off x="6170533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6" name="AutoShape 3"/>
          <p:cNvSpPr>
            <a:spLocks noChangeArrowheads="1"/>
          </p:cNvSpPr>
          <p:nvPr/>
        </p:nvSpPr>
        <p:spPr bwMode="auto">
          <a:xfrm rot="16200000">
            <a:off x="6475254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7084695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68" name="Line 174"/>
          <p:cNvSpPr>
            <a:spLocks noChangeShapeType="1"/>
          </p:cNvSpPr>
          <p:nvPr/>
        </p:nvSpPr>
        <p:spPr bwMode="auto">
          <a:xfrm flipV="1">
            <a:off x="7313295" y="4162425"/>
            <a:ext cx="0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7389416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70" name="Line 176"/>
          <p:cNvSpPr>
            <a:spLocks noChangeShapeType="1"/>
          </p:cNvSpPr>
          <p:nvPr/>
        </p:nvSpPr>
        <p:spPr bwMode="auto">
          <a:xfrm flipV="1">
            <a:off x="7618016" y="3857625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1" name="Line 177"/>
          <p:cNvSpPr>
            <a:spLocks noChangeShapeType="1"/>
          </p:cNvSpPr>
          <p:nvPr/>
        </p:nvSpPr>
        <p:spPr bwMode="auto">
          <a:xfrm>
            <a:off x="5382243" y="2943225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2" name="Line 178"/>
          <p:cNvSpPr>
            <a:spLocks noChangeShapeType="1"/>
          </p:cNvSpPr>
          <p:nvPr/>
        </p:nvSpPr>
        <p:spPr bwMode="auto">
          <a:xfrm>
            <a:off x="6546082" y="2932276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4" name="Line 180"/>
          <p:cNvSpPr>
            <a:spLocks noChangeShapeType="1"/>
          </p:cNvSpPr>
          <p:nvPr/>
        </p:nvSpPr>
        <p:spPr bwMode="auto">
          <a:xfrm flipV="1">
            <a:off x="5383398" y="210502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5" name="Line 181"/>
          <p:cNvSpPr>
            <a:spLocks noChangeShapeType="1"/>
          </p:cNvSpPr>
          <p:nvPr/>
        </p:nvSpPr>
        <p:spPr bwMode="auto">
          <a:xfrm flipV="1">
            <a:off x="6602280" y="1952625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3732768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1G</a:t>
            </a:r>
          </a:p>
        </p:txBody>
      </p:sp>
      <p:sp>
        <p:nvSpPr>
          <p:cNvPr id="177" name="Line 183"/>
          <p:cNvSpPr>
            <a:spLocks noChangeShapeType="1"/>
          </p:cNvSpPr>
          <p:nvPr/>
        </p:nvSpPr>
        <p:spPr bwMode="auto">
          <a:xfrm flipV="1">
            <a:off x="3961368" y="4038601"/>
            <a:ext cx="0" cy="7334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2666246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79" name="Line 185"/>
          <p:cNvSpPr>
            <a:spLocks noChangeShapeType="1"/>
          </p:cNvSpPr>
          <p:nvPr/>
        </p:nvSpPr>
        <p:spPr bwMode="auto">
          <a:xfrm flipV="1">
            <a:off x="2894846" y="4038601"/>
            <a:ext cx="0" cy="7334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2310739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81" name="Line 187"/>
          <p:cNvSpPr>
            <a:spLocks noChangeShapeType="1"/>
          </p:cNvSpPr>
          <p:nvPr/>
        </p:nvSpPr>
        <p:spPr bwMode="auto">
          <a:xfrm flipV="1">
            <a:off x="2539339" y="4038601"/>
            <a:ext cx="0" cy="7334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2704346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3770868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4989751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>
            <a:off x="9344766" y="324802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>
            <a:off x="9344766" y="355282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187" name="Line 193"/>
          <p:cNvSpPr>
            <a:spLocks noChangeShapeType="1"/>
          </p:cNvSpPr>
          <p:nvPr/>
        </p:nvSpPr>
        <p:spPr bwMode="auto">
          <a:xfrm>
            <a:off x="7008575" y="3324225"/>
            <a:ext cx="233619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8" name="Line 194"/>
          <p:cNvSpPr>
            <a:spLocks noChangeShapeType="1"/>
          </p:cNvSpPr>
          <p:nvPr/>
        </p:nvSpPr>
        <p:spPr bwMode="auto">
          <a:xfrm>
            <a:off x="7008575" y="3629025"/>
            <a:ext cx="233619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5294471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5599192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5903913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208633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3" name="AutoShape 79"/>
          <p:cNvSpPr>
            <a:spLocks noChangeArrowheads="1"/>
          </p:cNvSpPr>
          <p:nvPr/>
        </p:nvSpPr>
        <p:spPr bwMode="auto">
          <a:xfrm rot="5400000">
            <a:off x="6513354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4" name="AutoShape 79"/>
          <p:cNvSpPr>
            <a:spLocks noChangeArrowheads="1"/>
          </p:cNvSpPr>
          <p:nvPr/>
        </p:nvSpPr>
        <p:spPr bwMode="auto">
          <a:xfrm rot="5400000">
            <a:off x="7122795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7427516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>
            <a:off x="9954207" y="324802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79"/>
          <p:cNvSpPr>
            <a:spLocks noChangeArrowheads="1"/>
          </p:cNvSpPr>
          <p:nvPr/>
        </p:nvSpPr>
        <p:spPr bwMode="auto">
          <a:xfrm>
            <a:off x="9954207" y="355282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8" name="Rectangle 67"/>
          <p:cNvSpPr>
            <a:spLocks noChangeArrowheads="1"/>
          </p:cNvSpPr>
          <p:nvPr/>
        </p:nvSpPr>
        <p:spPr bwMode="auto">
          <a:xfrm>
            <a:off x="2590125" y="5843251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Serial</a:t>
            </a:r>
          </a:p>
        </p:txBody>
      </p:sp>
      <p:sp>
        <p:nvSpPr>
          <p:cNvPr id="199" name="Rectangle 67"/>
          <p:cNvSpPr>
            <a:spLocks noChangeArrowheads="1"/>
          </p:cNvSpPr>
          <p:nvPr/>
        </p:nvSpPr>
        <p:spPr bwMode="auto">
          <a:xfrm>
            <a:off x="3250353" y="5843251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1G Management</a:t>
            </a:r>
          </a:p>
        </p:txBody>
      </p:sp>
      <p:sp>
        <p:nvSpPr>
          <p:cNvPr id="200" name="Rectangle 67"/>
          <p:cNvSpPr>
            <a:spLocks noChangeArrowheads="1"/>
          </p:cNvSpPr>
          <p:nvPr/>
        </p:nvSpPr>
        <p:spPr bwMode="auto">
          <a:xfrm>
            <a:off x="4875530" y="5679105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6 x 10G / 1G Fabric Switch interface, </a:t>
            </a:r>
          </a:p>
          <a:p>
            <a:pPr algn="ctr" eaLnBrk="0" hangingPunct="0"/>
            <a:r>
              <a:rPr lang="en-US" sz="1100" b="1" dirty="0"/>
              <a:t>SFP+, SFP</a:t>
            </a:r>
          </a:p>
        </p:txBody>
      </p:sp>
      <p:sp>
        <p:nvSpPr>
          <p:cNvPr id="212" name="Rectangle 67"/>
          <p:cNvSpPr>
            <a:spLocks noChangeArrowheads="1"/>
          </p:cNvSpPr>
          <p:nvPr/>
        </p:nvSpPr>
        <p:spPr bwMode="auto">
          <a:xfrm>
            <a:off x="315303" y="4414761"/>
            <a:ext cx="1371243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Front </a:t>
            </a:r>
          </a:p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Panel</a:t>
            </a:r>
          </a:p>
        </p:txBody>
      </p:sp>
      <p:sp>
        <p:nvSpPr>
          <p:cNvPr id="213" name="Rectangle 67"/>
          <p:cNvSpPr>
            <a:spLocks noChangeArrowheads="1"/>
          </p:cNvSpPr>
          <p:nvPr/>
        </p:nvSpPr>
        <p:spPr bwMode="auto">
          <a:xfrm rot="16200000">
            <a:off x="9064863" y="1860591"/>
            <a:ext cx="1028431" cy="492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919693"/>
                </a:solidFill>
              </a:rPr>
              <a:t>Backplane Connector</a:t>
            </a: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>
            <a:off x="5992839" y="2257425"/>
            <a:ext cx="1015735" cy="685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5" name="Rectangle 72"/>
          <p:cNvSpPr>
            <a:spLocks noChangeArrowheads="1"/>
          </p:cNvSpPr>
          <p:nvPr/>
        </p:nvSpPr>
        <p:spPr bwMode="auto">
          <a:xfrm>
            <a:off x="10462075" y="4086226"/>
            <a:ext cx="152360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13 x 1G</a:t>
            </a:r>
          </a:p>
          <a:p>
            <a:pPr algn="ctr" eaLnBrk="0" hangingPunct="0"/>
            <a:r>
              <a:rPr lang="en-US" sz="1100" b="1" dirty="0"/>
              <a:t>Base Switch</a:t>
            </a:r>
          </a:p>
          <a:p>
            <a:pPr algn="ctr" eaLnBrk="0" hangingPunct="0"/>
            <a:r>
              <a:rPr lang="en-US" sz="1100" b="1" dirty="0"/>
              <a:t>Zone 2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>
            <a:off x="9344766" y="408622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1G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>
            <a:off x="9344766" y="439102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1G</a:t>
            </a:r>
          </a:p>
        </p:txBody>
      </p:sp>
      <p:sp>
        <p:nvSpPr>
          <p:cNvPr id="218" name="Line 225"/>
          <p:cNvSpPr>
            <a:spLocks noChangeShapeType="1"/>
          </p:cNvSpPr>
          <p:nvPr/>
        </p:nvSpPr>
        <p:spPr bwMode="auto">
          <a:xfrm>
            <a:off x="8938472" y="416242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9" name="Line 226"/>
          <p:cNvSpPr>
            <a:spLocks noChangeShapeType="1"/>
          </p:cNvSpPr>
          <p:nvPr/>
        </p:nvSpPr>
        <p:spPr bwMode="auto">
          <a:xfrm>
            <a:off x="8938472" y="446722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>
            <a:off x="9954207" y="408622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>
            <a:off x="9954207" y="439102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19"/>
          <p:cNvSpPr>
            <a:spLocks noChangeArrowheads="1"/>
          </p:cNvSpPr>
          <p:nvPr/>
        </p:nvSpPr>
        <p:spPr bwMode="auto">
          <a:xfrm>
            <a:off x="7821163" y="3962401"/>
            <a:ext cx="1117309" cy="581025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8036947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226" name="Line 233"/>
          <p:cNvSpPr>
            <a:spLocks noChangeShapeType="1"/>
          </p:cNvSpPr>
          <p:nvPr/>
        </p:nvSpPr>
        <p:spPr bwMode="auto">
          <a:xfrm flipV="1">
            <a:off x="8265547" y="4543425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8341668" y="489905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228" name="Line 235"/>
          <p:cNvSpPr>
            <a:spLocks noChangeShapeType="1"/>
          </p:cNvSpPr>
          <p:nvPr/>
        </p:nvSpPr>
        <p:spPr bwMode="auto">
          <a:xfrm flipV="1">
            <a:off x="8570268" y="4543425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9" name="AutoShape 79"/>
          <p:cNvSpPr>
            <a:spLocks noChangeArrowheads="1"/>
          </p:cNvSpPr>
          <p:nvPr/>
        </p:nvSpPr>
        <p:spPr bwMode="auto">
          <a:xfrm rot="5400000">
            <a:off x="8075047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0" name="AutoShape 79"/>
          <p:cNvSpPr>
            <a:spLocks noChangeArrowheads="1"/>
          </p:cNvSpPr>
          <p:nvPr/>
        </p:nvSpPr>
        <p:spPr bwMode="auto">
          <a:xfrm rot="5400000">
            <a:off x="8379768" y="531815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3" name="Line 240"/>
          <p:cNvSpPr>
            <a:spLocks noChangeShapeType="1"/>
          </p:cNvSpPr>
          <p:nvPr/>
        </p:nvSpPr>
        <p:spPr bwMode="auto">
          <a:xfrm flipV="1">
            <a:off x="7008575" y="4162425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4" name="Line 241"/>
          <p:cNvSpPr>
            <a:spLocks noChangeShapeType="1"/>
          </p:cNvSpPr>
          <p:nvPr/>
        </p:nvSpPr>
        <p:spPr bwMode="auto">
          <a:xfrm flipV="1">
            <a:off x="7008575" y="3857625"/>
            <a:ext cx="233619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>
            <a:off x="9344766" y="378142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10G</a:t>
            </a:r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>
            <a:off x="9954207" y="3781425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8" name="Line 245"/>
          <p:cNvSpPr>
            <a:spLocks noChangeShapeType="1"/>
          </p:cNvSpPr>
          <p:nvPr/>
        </p:nvSpPr>
        <p:spPr bwMode="auto">
          <a:xfrm flipV="1">
            <a:off x="5484971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0" name="Line 247"/>
          <p:cNvSpPr>
            <a:spLocks noChangeShapeType="1"/>
          </p:cNvSpPr>
          <p:nvPr/>
        </p:nvSpPr>
        <p:spPr bwMode="auto">
          <a:xfrm flipV="1">
            <a:off x="5789692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2" name="Line 249"/>
          <p:cNvSpPr>
            <a:spLocks noChangeShapeType="1"/>
          </p:cNvSpPr>
          <p:nvPr/>
        </p:nvSpPr>
        <p:spPr bwMode="auto">
          <a:xfrm flipV="1">
            <a:off x="6094413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4" name="Line 251"/>
          <p:cNvSpPr>
            <a:spLocks noChangeShapeType="1"/>
          </p:cNvSpPr>
          <p:nvPr/>
        </p:nvSpPr>
        <p:spPr bwMode="auto">
          <a:xfrm flipV="1">
            <a:off x="6399133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6" name="Line 253"/>
          <p:cNvSpPr>
            <a:spLocks noChangeShapeType="1"/>
          </p:cNvSpPr>
          <p:nvPr/>
        </p:nvSpPr>
        <p:spPr bwMode="auto">
          <a:xfrm flipV="1">
            <a:off x="6703854" y="431482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8" name="Rectangle 67"/>
          <p:cNvSpPr>
            <a:spLocks noChangeArrowheads="1"/>
          </p:cNvSpPr>
          <p:nvPr/>
        </p:nvSpPr>
        <p:spPr bwMode="auto">
          <a:xfrm>
            <a:off x="6876293" y="5597030"/>
            <a:ext cx="1320456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10G / 1G Fabric Switch interface, SFP+, SFP</a:t>
            </a: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7994388" y="5597030"/>
            <a:ext cx="1218883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10G / 1G Base Switch interface, SFP+, SFP</a:t>
            </a:r>
          </a:p>
        </p:txBody>
      </p:sp>
      <p:sp>
        <p:nvSpPr>
          <p:cNvPr id="250" name="Rectangle 72"/>
          <p:cNvSpPr>
            <a:spLocks noChangeArrowheads="1"/>
          </p:cNvSpPr>
          <p:nvPr/>
        </p:nvSpPr>
        <p:spPr bwMode="auto">
          <a:xfrm>
            <a:off x="10360501" y="3736976"/>
            <a:ext cx="1523603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10G / 1G Hub Interlink</a:t>
            </a:r>
          </a:p>
          <a:p>
            <a:pPr algn="ctr" eaLnBrk="0" hangingPunct="0"/>
            <a:endParaRPr lang="en-US" sz="1100" b="1"/>
          </a:p>
        </p:txBody>
      </p:sp>
      <p:sp>
        <p:nvSpPr>
          <p:cNvPr id="251" name="Rectangle 72"/>
          <p:cNvSpPr>
            <a:spLocks noChangeArrowheads="1"/>
          </p:cNvSpPr>
          <p:nvPr/>
        </p:nvSpPr>
        <p:spPr bwMode="auto">
          <a:xfrm>
            <a:off x="9428229" y="3206144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252" name="Rectangle 72"/>
          <p:cNvSpPr>
            <a:spLocks noChangeArrowheads="1"/>
          </p:cNvSpPr>
          <p:nvPr/>
        </p:nvSpPr>
        <p:spPr bwMode="auto">
          <a:xfrm>
            <a:off x="9428229" y="4036550"/>
            <a:ext cx="1523603" cy="415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900" b="1" dirty="0"/>
              <a:t>…</a:t>
            </a:r>
          </a:p>
        </p:txBody>
      </p:sp>
      <p:sp>
        <p:nvSpPr>
          <p:cNvPr id="253" name="AutoShape 260"/>
          <p:cNvSpPr>
            <a:spLocks/>
          </p:cNvSpPr>
          <p:nvPr/>
        </p:nvSpPr>
        <p:spPr bwMode="auto">
          <a:xfrm>
            <a:off x="10462075" y="3248025"/>
            <a:ext cx="101574" cy="457200"/>
          </a:xfrm>
          <a:prstGeom prst="rightBrace">
            <a:avLst>
              <a:gd name="adj1" fmla="val 5000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54" name="AutoShape 261"/>
          <p:cNvSpPr>
            <a:spLocks/>
          </p:cNvSpPr>
          <p:nvPr/>
        </p:nvSpPr>
        <p:spPr bwMode="auto">
          <a:xfrm>
            <a:off x="10462075" y="4086225"/>
            <a:ext cx="101574" cy="457200"/>
          </a:xfrm>
          <a:prstGeom prst="rightBrace">
            <a:avLst>
              <a:gd name="adj1" fmla="val 5000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55" name="Rectangle 72"/>
          <p:cNvSpPr>
            <a:spLocks noChangeArrowheads="1"/>
          </p:cNvSpPr>
          <p:nvPr/>
        </p:nvSpPr>
        <p:spPr bwMode="auto">
          <a:xfrm>
            <a:off x="6602280" y="3248026"/>
            <a:ext cx="1523603" cy="451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2100" b="1">
                <a:solidFill>
                  <a:schemeClr val="bg2"/>
                </a:solidFill>
              </a:rPr>
              <a:t>…</a:t>
            </a:r>
          </a:p>
        </p:txBody>
      </p:sp>
      <p:sp>
        <p:nvSpPr>
          <p:cNvPr id="256" name="Oval 263"/>
          <p:cNvSpPr>
            <a:spLocks noChangeArrowheads="1"/>
          </p:cNvSpPr>
          <p:nvPr/>
        </p:nvSpPr>
        <p:spPr bwMode="auto">
          <a:xfrm>
            <a:off x="7516442" y="3781425"/>
            <a:ext cx="203147" cy="152400"/>
          </a:xfrm>
          <a:prstGeom prst="ellipse">
            <a:avLst/>
          </a:prstGeom>
          <a:solidFill>
            <a:srgbClr val="666D70"/>
          </a:solidFill>
          <a:ln w="12700">
            <a:noFill/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Arial" pitchFamily="34" charset="0"/>
              </a:rPr>
              <a:t>x</a:t>
            </a:r>
          </a:p>
        </p:txBody>
      </p:sp>
      <p:sp>
        <p:nvSpPr>
          <p:cNvPr id="257" name="Oval 264"/>
          <p:cNvSpPr>
            <a:spLocks noChangeArrowheads="1"/>
          </p:cNvSpPr>
          <p:nvPr/>
        </p:nvSpPr>
        <p:spPr bwMode="auto">
          <a:xfrm>
            <a:off x="7211722" y="4086225"/>
            <a:ext cx="203147" cy="152400"/>
          </a:xfrm>
          <a:prstGeom prst="ellipse">
            <a:avLst/>
          </a:prstGeom>
          <a:solidFill>
            <a:srgbClr val="666D70"/>
          </a:solidFill>
          <a:ln w="12700">
            <a:noFill/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Arial" pitchFamily="34" charset="0"/>
              </a:rPr>
              <a:t>x</a:t>
            </a:r>
          </a:p>
        </p:txBody>
      </p:sp>
      <p:sp>
        <p:nvSpPr>
          <p:cNvPr id="258" name="AutoShape 3"/>
          <p:cNvSpPr>
            <a:spLocks noChangeArrowheads="1"/>
          </p:cNvSpPr>
          <p:nvPr/>
        </p:nvSpPr>
        <p:spPr bwMode="auto">
          <a:xfrm>
            <a:off x="9344766" y="2971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100M</a:t>
            </a:r>
          </a:p>
        </p:txBody>
      </p:sp>
      <p:sp>
        <p:nvSpPr>
          <p:cNvPr id="259" name="AutoShape 79"/>
          <p:cNvSpPr>
            <a:spLocks noChangeArrowheads="1"/>
          </p:cNvSpPr>
          <p:nvPr/>
        </p:nvSpPr>
        <p:spPr bwMode="auto">
          <a:xfrm>
            <a:off x="9954207" y="2971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9344766" y="27432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100M</a:t>
            </a:r>
          </a:p>
        </p:txBody>
      </p:sp>
      <p:sp>
        <p:nvSpPr>
          <p:cNvPr id="261" name="AutoShape 79"/>
          <p:cNvSpPr>
            <a:spLocks noChangeArrowheads="1"/>
          </p:cNvSpPr>
          <p:nvPr/>
        </p:nvSpPr>
        <p:spPr bwMode="auto">
          <a:xfrm>
            <a:off x="9954207" y="2743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2" name="Line 270"/>
          <p:cNvSpPr>
            <a:spLocks noChangeShapeType="1"/>
          </p:cNvSpPr>
          <p:nvPr/>
        </p:nvSpPr>
        <p:spPr bwMode="auto">
          <a:xfrm flipV="1">
            <a:off x="8227457" y="28194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3" name="Line 271"/>
          <p:cNvSpPr>
            <a:spLocks noChangeShapeType="1"/>
          </p:cNvSpPr>
          <p:nvPr/>
        </p:nvSpPr>
        <p:spPr bwMode="auto">
          <a:xfrm flipV="1">
            <a:off x="8633751" y="30480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4" name="Line 272"/>
          <p:cNvSpPr>
            <a:spLocks noChangeShapeType="1"/>
          </p:cNvSpPr>
          <p:nvPr/>
        </p:nvSpPr>
        <p:spPr bwMode="auto">
          <a:xfrm flipH="1" flipV="1">
            <a:off x="8633751" y="3048000"/>
            <a:ext cx="711015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5" name="Line 273"/>
          <p:cNvSpPr>
            <a:spLocks noChangeShapeType="1"/>
          </p:cNvSpPr>
          <p:nvPr/>
        </p:nvSpPr>
        <p:spPr bwMode="auto">
          <a:xfrm flipH="1" flipV="1">
            <a:off x="8227457" y="2819400"/>
            <a:ext cx="11173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6" name="Rectangle 72"/>
          <p:cNvSpPr>
            <a:spLocks noChangeArrowheads="1"/>
          </p:cNvSpPr>
          <p:nvPr/>
        </p:nvSpPr>
        <p:spPr bwMode="auto">
          <a:xfrm>
            <a:off x="10360501" y="2667000"/>
            <a:ext cx="1523603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Self manager</a:t>
            </a:r>
          </a:p>
        </p:txBody>
      </p:sp>
      <p:sp>
        <p:nvSpPr>
          <p:cNvPr id="267" name="Rectangle 72"/>
          <p:cNvSpPr>
            <a:spLocks noChangeArrowheads="1"/>
          </p:cNvSpPr>
          <p:nvPr/>
        </p:nvSpPr>
        <p:spPr bwMode="auto">
          <a:xfrm>
            <a:off x="10360501" y="2895600"/>
            <a:ext cx="1523603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Self manager</a:t>
            </a:r>
          </a:p>
        </p:txBody>
      </p:sp>
      <p:sp>
        <p:nvSpPr>
          <p:cNvPr id="270" name="Line 278"/>
          <p:cNvSpPr>
            <a:spLocks noChangeShapeType="1"/>
          </p:cNvSpPr>
          <p:nvPr/>
        </p:nvSpPr>
        <p:spPr bwMode="auto">
          <a:xfrm>
            <a:off x="4469236" y="1828800"/>
            <a:ext cx="355507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1" name="Line 279"/>
          <p:cNvSpPr>
            <a:spLocks noChangeShapeType="1"/>
          </p:cNvSpPr>
          <p:nvPr/>
        </p:nvSpPr>
        <p:spPr bwMode="auto">
          <a:xfrm>
            <a:off x="8024310" y="1828800"/>
            <a:ext cx="0" cy="2133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3" name="Line 281"/>
          <p:cNvSpPr>
            <a:spLocks noChangeShapeType="1"/>
          </p:cNvSpPr>
          <p:nvPr/>
        </p:nvSpPr>
        <p:spPr bwMode="auto">
          <a:xfrm>
            <a:off x="1828324" y="3581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4" name="AutoShape 19"/>
          <p:cNvSpPr>
            <a:spLocks noChangeArrowheads="1"/>
          </p:cNvSpPr>
          <p:nvPr/>
        </p:nvSpPr>
        <p:spPr bwMode="auto">
          <a:xfrm>
            <a:off x="773431" y="3352800"/>
            <a:ext cx="1054893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 GB</a:t>
            </a:r>
          </a:p>
        </p:txBody>
      </p:sp>
      <p:sp>
        <p:nvSpPr>
          <p:cNvPr id="277" name="AutoShape 19"/>
          <p:cNvSpPr>
            <a:spLocks noChangeArrowheads="1"/>
          </p:cNvSpPr>
          <p:nvPr/>
        </p:nvSpPr>
        <p:spPr bwMode="auto">
          <a:xfrm>
            <a:off x="1320456" y="4495800"/>
            <a:ext cx="812588" cy="3048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IPMI</a:t>
            </a:r>
          </a:p>
        </p:txBody>
      </p:sp>
    </p:spTree>
    <p:extLst>
      <p:ext uri="{BB962C8B-B14F-4D97-AF65-F5344CB8AC3E}">
        <p14:creationId xmlns:p14="http://schemas.microsoft.com/office/powerpoint/2010/main" val="3482306137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AutoShape 33"/>
          <p:cNvSpPr>
            <a:spLocks noChangeArrowheads="1"/>
          </p:cNvSpPr>
          <p:nvPr/>
        </p:nvSpPr>
        <p:spPr bwMode="auto">
          <a:xfrm>
            <a:off x="164920" y="1020076"/>
            <a:ext cx="12005339" cy="5368717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100">
              <a:solidFill>
                <a:srgbClr val="36424A"/>
              </a:solidFill>
              <a:latin typeface="Arial" pitchFamily="-84" charset="0"/>
            </a:endParaRPr>
          </a:p>
        </p:txBody>
      </p:sp>
      <p:sp>
        <p:nvSpPr>
          <p:cNvPr id="389" name="AutoShape 19"/>
          <p:cNvSpPr>
            <a:spLocks noChangeArrowheads="1"/>
          </p:cNvSpPr>
          <p:nvPr/>
        </p:nvSpPr>
        <p:spPr bwMode="auto">
          <a:xfrm rot="16200000">
            <a:off x="8948912" y="3137656"/>
            <a:ext cx="5258347" cy="1083762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82" name="TextBox 481"/>
          <p:cNvSpPr txBox="1"/>
          <p:nvPr/>
        </p:nvSpPr>
        <p:spPr>
          <a:xfrm rot="5400000">
            <a:off x="11039875" y="3782854"/>
            <a:ext cx="1937607" cy="32316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 Control Backplane</a:t>
            </a:r>
          </a:p>
        </p:txBody>
      </p:sp>
      <p:cxnSp>
        <p:nvCxnSpPr>
          <p:cNvPr id="279" name="Straight Connector 278"/>
          <p:cNvCxnSpPr/>
          <p:nvPr/>
        </p:nvCxnSpPr>
        <p:spPr>
          <a:xfrm>
            <a:off x="11454452" y="1179253"/>
            <a:ext cx="0" cy="5042931"/>
          </a:xfrm>
          <a:prstGeom prst="line">
            <a:avLst/>
          </a:prstGeom>
          <a:ln w="57150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Line 55"/>
          <p:cNvSpPr>
            <a:spLocks noChangeShapeType="1"/>
          </p:cNvSpPr>
          <p:nvPr/>
        </p:nvSpPr>
        <p:spPr bwMode="auto">
          <a:xfrm flipV="1">
            <a:off x="2369331" y="2658155"/>
            <a:ext cx="57678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 rot="16200000">
            <a:off x="-1431418" y="3226056"/>
            <a:ext cx="5081551" cy="1083762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>
            <a:off x="2831414" y="2468095"/>
            <a:ext cx="7200001" cy="720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lIns="121493" tIns="60747" rIns="121493" bIns="60747" anchor="t">
            <a:prstTxWarp prst="textNoShape">
              <a:avLst/>
            </a:prstTxWarp>
          </a:bodyPr>
          <a:lstStyle/>
          <a:p>
            <a:pPr algn="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36424A"/>
                </a:solidFill>
                <a:latin typeface="HelveticaNeue Condensed" charset="0"/>
                <a:ea typeface="Arial" charset="0"/>
                <a:cs typeface="Arial" charset="0"/>
              </a:rPr>
              <a:t>	FPM3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>
            <a:off x="5329059" y="2857551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8 x CP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3009194" y="2563707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2 x NP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13" name="AutoShape 19"/>
          <p:cNvSpPr>
            <a:spLocks noChangeArrowheads="1"/>
          </p:cNvSpPr>
          <p:nvPr/>
        </p:nvSpPr>
        <p:spPr bwMode="auto">
          <a:xfrm>
            <a:off x="6421365" y="2563707"/>
            <a:ext cx="1015735" cy="228600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  <a:effectLst/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</p:txBody>
      </p:sp>
      <p:sp>
        <p:nvSpPr>
          <p:cNvPr id="118" name="Rounded Rectangle 117"/>
          <p:cNvSpPr/>
          <p:nvPr/>
        </p:nvSpPr>
        <p:spPr bwMode="auto">
          <a:xfrm>
            <a:off x="5329060" y="2563707"/>
            <a:ext cx="1015735" cy="228600"/>
          </a:xfrm>
          <a:prstGeom prst="roundRect">
            <a:avLst>
              <a:gd name="adj" fmla="val 8164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493" tIns="60747" rIns="121493" bIns="60747" numCol="1" rtlCol="0" anchor="ctr" anchorCtr="0" compatLnSpc="1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>
            <a:off x="3009194" y="2855337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2 x NP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82" name="Line 55"/>
          <p:cNvSpPr>
            <a:spLocks noChangeShapeType="1"/>
          </p:cNvSpPr>
          <p:nvPr/>
        </p:nvSpPr>
        <p:spPr bwMode="auto">
          <a:xfrm flipV="1">
            <a:off x="2458789" y="2922683"/>
            <a:ext cx="37261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83" name="AutoShape 3"/>
          <p:cNvSpPr>
            <a:spLocks noChangeArrowheads="1"/>
          </p:cNvSpPr>
          <p:nvPr/>
        </p:nvSpPr>
        <p:spPr bwMode="auto">
          <a:xfrm>
            <a:off x="2078968" y="2840159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>
            <a:off x="2078976" y="258615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174852" y="3803374"/>
            <a:ext cx="1672253" cy="32316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 Data Backplane</a:t>
            </a:r>
          </a:p>
        </p:txBody>
      </p:sp>
      <p:sp>
        <p:nvSpPr>
          <p:cNvPr id="192" name="AutoShape 33"/>
          <p:cNvSpPr>
            <a:spLocks noChangeArrowheads="1"/>
          </p:cNvSpPr>
          <p:nvPr/>
        </p:nvSpPr>
        <p:spPr bwMode="auto">
          <a:xfrm>
            <a:off x="2831414" y="4036593"/>
            <a:ext cx="7200001" cy="720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lIns="121493" tIns="60747" rIns="121493" bIns="60747" anchor="t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36424A"/>
                </a:solidFill>
                <a:latin typeface="HelveticaNeue Condensed" charset="0"/>
                <a:ea typeface="Arial" charset="0"/>
                <a:cs typeface="Arial" charset="0"/>
              </a:rPr>
              <a:t>						                   FIM2</a:t>
            </a:r>
          </a:p>
        </p:txBody>
      </p:sp>
      <p:sp>
        <p:nvSpPr>
          <p:cNvPr id="193" name="AutoShape 19"/>
          <p:cNvSpPr>
            <a:spLocks noChangeArrowheads="1"/>
          </p:cNvSpPr>
          <p:nvPr/>
        </p:nvSpPr>
        <p:spPr bwMode="auto">
          <a:xfrm>
            <a:off x="6421365" y="4172060"/>
            <a:ext cx="1015735" cy="228600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  <a:effectLst/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</p:txBody>
      </p:sp>
      <p:sp>
        <p:nvSpPr>
          <p:cNvPr id="194" name="Rounded Rectangle 193"/>
          <p:cNvSpPr/>
          <p:nvPr/>
        </p:nvSpPr>
        <p:spPr bwMode="auto">
          <a:xfrm>
            <a:off x="5329060" y="4163593"/>
            <a:ext cx="1015735" cy="228600"/>
          </a:xfrm>
          <a:prstGeom prst="roundRect">
            <a:avLst>
              <a:gd name="adj" fmla="val 8164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493" tIns="60747" rIns="121493" bIns="60747" numCol="1" rtlCol="0" anchor="ctr" anchorCtr="0" compatLnSpc="1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95" name="AutoShape 3"/>
          <p:cNvSpPr>
            <a:spLocks noChangeArrowheads="1"/>
          </p:cNvSpPr>
          <p:nvPr/>
        </p:nvSpPr>
        <p:spPr bwMode="auto">
          <a:xfrm>
            <a:off x="3898230" y="4286360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3 x DP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96" name="AutoShape 19"/>
          <p:cNvSpPr>
            <a:spLocks noChangeArrowheads="1"/>
          </p:cNvSpPr>
          <p:nvPr/>
        </p:nvSpPr>
        <p:spPr bwMode="auto">
          <a:xfrm>
            <a:off x="3001257" y="4087368"/>
            <a:ext cx="828182" cy="609629"/>
          </a:xfrm>
          <a:prstGeom prst="flowChartAlternateProcess">
            <a:avLst/>
          </a:prstGeom>
          <a:solidFill>
            <a:srgbClr val="9FB2C1">
              <a:lumMod val="50000"/>
            </a:srgbClr>
          </a:solidFill>
          <a:ln w="9525">
            <a:noFill/>
            <a:miter lim="800000"/>
            <a:headEnd/>
            <a:tailEnd/>
          </a:ln>
        </p:spPr>
        <p:txBody>
          <a:bodyPr lIns="121680" tIns="60840" rIns="121680" bIns="60840" anchor="ctr">
            <a:prstTxWarp prst="textNoShape">
              <a:avLst/>
            </a:prstTxWarp>
          </a:bodyPr>
          <a:lstStyle/>
          <a:p>
            <a:pPr algn="ctr" defTabSz="9142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kern="0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ISF</a:t>
            </a:r>
          </a:p>
        </p:txBody>
      </p:sp>
      <p:grpSp>
        <p:nvGrpSpPr>
          <p:cNvPr id="250" name="Group 249"/>
          <p:cNvGrpSpPr/>
          <p:nvPr/>
        </p:nvGrpSpPr>
        <p:grpSpPr>
          <a:xfrm>
            <a:off x="2063116" y="4271769"/>
            <a:ext cx="752435" cy="144000"/>
            <a:chOff x="2869339" y="1244624"/>
            <a:chExt cx="752435" cy="144000"/>
          </a:xfrm>
        </p:grpSpPr>
        <p:sp>
          <p:nvSpPr>
            <p:cNvPr id="251" name="Line 55"/>
            <p:cNvSpPr>
              <a:spLocks noChangeShapeType="1"/>
            </p:cNvSpPr>
            <p:nvPr/>
          </p:nvSpPr>
          <p:spPr bwMode="auto">
            <a:xfrm flipV="1">
              <a:off x="3044993" y="1320278"/>
              <a:ext cx="576781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252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80G</a:t>
              </a: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063116" y="4583912"/>
            <a:ext cx="752435" cy="144000"/>
            <a:chOff x="2869339" y="1244624"/>
            <a:chExt cx="752435" cy="144000"/>
          </a:xfrm>
        </p:grpSpPr>
        <p:sp>
          <p:nvSpPr>
            <p:cNvPr id="254" name="Line 55"/>
            <p:cNvSpPr>
              <a:spLocks noChangeShapeType="1"/>
            </p:cNvSpPr>
            <p:nvPr/>
          </p:nvSpPr>
          <p:spPr bwMode="auto">
            <a:xfrm flipV="1">
              <a:off x="3222792" y="1320277"/>
              <a:ext cx="398982" cy="6041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255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80G</a:t>
              </a: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2063116" y="4112815"/>
            <a:ext cx="752435" cy="144000"/>
            <a:chOff x="2869339" y="1244624"/>
            <a:chExt cx="752435" cy="144000"/>
          </a:xfrm>
        </p:grpSpPr>
        <p:sp>
          <p:nvSpPr>
            <p:cNvPr id="257" name="Line 55"/>
            <p:cNvSpPr>
              <a:spLocks noChangeShapeType="1"/>
            </p:cNvSpPr>
            <p:nvPr/>
          </p:nvSpPr>
          <p:spPr bwMode="auto">
            <a:xfrm flipV="1">
              <a:off x="3222792" y="1320278"/>
              <a:ext cx="398982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258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40G</a:t>
              </a:r>
            </a:p>
          </p:txBody>
        </p:sp>
      </p:grp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8945762" y="4314197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8383523" y="4314197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7821282" y="4314197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215" name="AutoShape 79"/>
          <p:cNvSpPr>
            <a:spLocks noChangeArrowheads="1"/>
          </p:cNvSpPr>
          <p:nvPr/>
        </p:nvSpPr>
        <p:spPr bwMode="auto">
          <a:xfrm rot="5400000">
            <a:off x="7259040" y="4314197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14" name="AutoShape 33"/>
          <p:cNvSpPr>
            <a:spLocks noChangeArrowheads="1"/>
          </p:cNvSpPr>
          <p:nvPr/>
        </p:nvSpPr>
        <p:spPr bwMode="auto">
          <a:xfrm>
            <a:off x="2831414" y="4826680"/>
            <a:ext cx="7200001" cy="720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lIns="121493" tIns="60747" rIns="121493" bIns="60747" anchor="t">
            <a:prstTxWarp prst="textNoShape">
              <a:avLst/>
            </a:prstTxWarp>
          </a:bodyPr>
          <a:lstStyle/>
          <a:p>
            <a:pPr algn="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36424A"/>
                </a:solidFill>
                <a:latin typeface="HelveticaNeue Condensed" charset="0"/>
                <a:ea typeface="Arial" charset="0"/>
                <a:cs typeface="Arial" charset="0"/>
              </a:rPr>
              <a:t>	FPM4</a:t>
            </a:r>
          </a:p>
        </p:txBody>
      </p:sp>
      <p:sp>
        <p:nvSpPr>
          <p:cNvPr id="315" name="AutoShape 3"/>
          <p:cNvSpPr>
            <a:spLocks noChangeArrowheads="1"/>
          </p:cNvSpPr>
          <p:nvPr/>
        </p:nvSpPr>
        <p:spPr bwMode="auto">
          <a:xfrm>
            <a:off x="5329059" y="5216135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8 x CP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>
            <a:off x="3009194" y="4922292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2 x NP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317" name="AutoShape 19"/>
          <p:cNvSpPr>
            <a:spLocks noChangeArrowheads="1"/>
          </p:cNvSpPr>
          <p:nvPr/>
        </p:nvSpPr>
        <p:spPr bwMode="auto">
          <a:xfrm>
            <a:off x="6421365" y="4922292"/>
            <a:ext cx="1015735" cy="228600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  <a:effectLst/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</p:txBody>
      </p:sp>
      <p:sp>
        <p:nvSpPr>
          <p:cNvPr id="318" name="Rounded Rectangle 317"/>
          <p:cNvSpPr/>
          <p:nvPr/>
        </p:nvSpPr>
        <p:spPr bwMode="auto">
          <a:xfrm>
            <a:off x="5329060" y="4922292"/>
            <a:ext cx="1015735" cy="228600"/>
          </a:xfrm>
          <a:prstGeom prst="roundRect">
            <a:avLst>
              <a:gd name="adj" fmla="val 8164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493" tIns="60747" rIns="121493" bIns="60747" numCol="1" rtlCol="0" anchor="ctr" anchorCtr="0" compatLnSpc="1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>
            <a:off x="3009194" y="5213923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2 x NP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327" name="Line 55"/>
          <p:cNvSpPr>
            <a:spLocks noChangeShapeType="1"/>
          </p:cNvSpPr>
          <p:nvPr/>
        </p:nvSpPr>
        <p:spPr bwMode="auto">
          <a:xfrm>
            <a:off x="2393950" y="5020915"/>
            <a:ext cx="43746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28" name="AutoShape 3"/>
          <p:cNvSpPr>
            <a:spLocks noChangeArrowheads="1"/>
          </p:cNvSpPr>
          <p:nvPr/>
        </p:nvSpPr>
        <p:spPr bwMode="auto">
          <a:xfrm>
            <a:off x="2078976" y="4944740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325" name="Line 55"/>
          <p:cNvSpPr>
            <a:spLocks noChangeShapeType="1"/>
          </p:cNvSpPr>
          <p:nvPr/>
        </p:nvSpPr>
        <p:spPr bwMode="auto">
          <a:xfrm flipV="1">
            <a:off x="2216150" y="5274919"/>
            <a:ext cx="61525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26" name="AutoShape 3"/>
          <p:cNvSpPr>
            <a:spLocks noChangeArrowheads="1"/>
          </p:cNvSpPr>
          <p:nvPr/>
        </p:nvSpPr>
        <p:spPr bwMode="auto">
          <a:xfrm>
            <a:off x="2078968" y="5198744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367" name="AutoShape 33"/>
          <p:cNvSpPr>
            <a:spLocks noChangeArrowheads="1"/>
          </p:cNvSpPr>
          <p:nvPr/>
        </p:nvSpPr>
        <p:spPr bwMode="auto">
          <a:xfrm>
            <a:off x="2831414" y="3250149"/>
            <a:ext cx="7200001" cy="7200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lIns="121493" tIns="60747" rIns="121493" bIns="60747" anchor="t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36424A"/>
                </a:solidFill>
                <a:latin typeface="HelveticaNeue Condensed" charset="0"/>
                <a:ea typeface="Arial" charset="0"/>
                <a:cs typeface="Arial" charset="0"/>
              </a:rPr>
              <a:t>						                   FIM1</a:t>
            </a:r>
          </a:p>
        </p:txBody>
      </p:sp>
      <p:sp>
        <p:nvSpPr>
          <p:cNvPr id="368" name="AutoShape 19"/>
          <p:cNvSpPr>
            <a:spLocks noChangeArrowheads="1"/>
          </p:cNvSpPr>
          <p:nvPr/>
        </p:nvSpPr>
        <p:spPr bwMode="auto">
          <a:xfrm>
            <a:off x="6421365" y="3385616"/>
            <a:ext cx="1015735" cy="228600"/>
          </a:xfrm>
          <a:prstGeom prst="flowChartAlternateProcess">
            <a:avLst/>
          </a:prstGeom>
          <a:solidFill>
            <a:srgbClr val="465B6D"/>
          </a:solidFill>
          <a:ln w="9525">
            <a:noFill/>
            <a:miter lim="800000"/>
            <a:headEnd/>
            <a:tailEnd/>
          </a:ln>
          <a:effectLst/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</p:txBody>
      </p:sp>
      <p:sp>
        <p:nvSpPr>
          <p:cNvPr id="369" name="Rounded Rectangle 368"/>
          <p:cNvSpPr/>
          <p:nvPr/>
        </p:nvSpPr>
        <p:spPr bwMode="auto">
          <a:xfrm>
            <a:off x="5329060" y="3377149"/>
            <a:ext cx="1015735" cy="228600"/>
          </a:xfrm>
          <a:prstGeom prst="roundRect">
            <a:avLst>
              <a:gd name="adj" fmla="val 8164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493" tIns="60747" rIns="121493" bIns="60747" numCol="1" rtlCol="0" anchor="ctr" anchorCtr="0" compatLnSpc="1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70" name="AutoShape 3"/>
          <p:cNvSpPr>
            <a:spLocks noChangeArrowheads="1"/>
          </p:cNvSpPr>
          <p:nvPr/>
        </p:nvSpPr>
        <p:spPr bwMode="auto">
          <a:xfrm>
            <a:off x="3898230" y="3499916"/>
            <a:ext cx="812588" cy="2286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/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3 x DP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371" name="AutoShape 19"/>
          <p:cNvSpPr>
            <a:spLocks noChangeArrowheads="1"/>
          </p:cNvSpPr>
          <p:nvPr/>
        </p:nvSpPr>
        <p:spPr bwMode="auto">
          <a:xfrm>
            <a:off x="3001257" y="3300924"/>
            <a:ext cx="828182" cy="609629"/>
          </a:xfrm>
          <a:prstGeom prst="flowChartAlternateProcess">
            <a:avLst/>
          </a:prstGeom>
          <a:solidFill>
            <a:srgbClr val="9FB2C1">
              <a:lumMod val="50000"/>
            </a:srgbClr>
          </a:solidFill>
          <a:ln w="9525">
            <a:noFill/>
            <a:miter lim="800000"/>
            <a:headEnd/>
            <a:tailEnd/>
          </a:ln>
        </p:spPr>
        <p:txBody>
          <a:bodyPr lIns="121680" tIns="60840" rIns="121680" bIns="60840" anchor="ctr">
            <a:prstTxWarp prst="textNoShape">
              <a:avLst/>
            </a:prstTxWarp>
          </a:bodyPr>
          <a:lstStyle/>
          <a:p>
            <a:pPr algn="ctr" defTabSz="9142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kern="0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ISF</a:t>
            </a:r>
          </a:p>
        </p:txBody>
      </p:sp>
      <p:grpSp>
        <p:nvGrpSpPr>
          <p:cNvPr id="358" name="Group 357"/>
          <p:cNvGrpSpPr/>
          <p:nvPr/>
        </p:nvGrpSpPr>
        <p:grpSpPr>
          <a:xfrm>
            <a:off x="2063116" y="3485325"/>
            <a:ext cx="752435" cy="144000"/>
            <a:chOff x="2869339" y="1244624"/>
            <a:chExt cx="752435" cy="144000"/>
          </a:xfrm>
        </p:grpSpPr>
        <p:sp>
          <p:nvSpPr>
            <p:cNvPr id="365" name="Line 55"/>
            <p:cNvSpPr>
              <a:spLocks noChangeShapeType="1"/>
            </p:cNvSpPr>
            <p:nvPr/>
          </p:nvSpPr>
          <p:spPr bwMode="auto">
            <a:xfrm flipV="1">
              <a:off x="3067946" y="1320278"/>
              <a:ext cx="553828" cy="83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366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80G</a:t>
              </a:r>
            </a:p>
          </p:txBody>
        </p:sp>
      </p:grpSp>
      <p:grpSp>
        <p:nvGrpSpPr>
          <p:cNvPr id="359" name="Group 358"/>
          <p:cNvGrpSpPr/>
          <p:nvPr/>
        </p:nvGrpSpPr>
        <p:grpSpPr>
          <a:xfrm>
            <a:off x="2063116" y="3797468"/>
            <a:ext cx="752435" cy="144000"/>
            <a:chOff x="2869339" y="1244624"/>
            <a:chExt cx="752435" cy="144000"/>
          </a:xfrm>
        </p:grpSpPr>
        <p:sp>
          <p:nvSpPr>
            <p:cNvPr id="363" name="Line 55"/>
            <p:cNvSpPr>
              <a:spLocks noChangeShapeType="1"/>
            </p:cNvSpPr>
            <p:nvPr/>
          </p:nvSpPr>
          <p:spPr bwMode="auto">
            <a:xfrm flipV="1">
              <a:off x="3245745" y="1320277"/>
              <a:ext cx="376029" cy="4401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364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40G</a:t>
              </a:r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2063116" y="3326371"/>
            <a:ext cx="752435" cy="144000"/>
            <a:chOff x="2869339" y="1244624"/>
            <a:chExt cx="752435" cy="144000"/>
          </a:xfrm>
        </p:grpSpPr>
        <p:sp>
          <p:nvSpPr>
            <p:cNvPr id="361" name="Line 55"/>
            <p:cNvSpPr>
              <a:spLocks noChangeShapeType="1"/>
            </p:cNvSpPr>
            <p:nvPr/>
          </p:nvSpPr>
          <p:spPr bwMode="auto">
            <a:xfrm flipV="1">
              <a:off x="2930771" y="1320278"/>
              <a:ext cx="691003" cy="601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509" tIns="60755" rIns="121509" bIns="60755">
              <a:prstTxWarp prst="textNoShape">
                <a:avLst/>
              </a:prstTxWarp>
            </a:bodyPr>
            <a:lstStyle/>
            <a:p>
              <a:pPr defTabSz="911504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362" name="AutoShape 3"/>
            <p:cNvSpPr>
              <a:spLocks noChangeArrowheads="1"/>
            </p:cNvSpPr>
            <p:nvPr/>
          </p:nvSpPr>
          <p:spPr bwMode="auto">
            <a:xfrm>
              <a:off x="2869339" y="1244624"/>
              <a:ext cx="457200" cy="1440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47846" tIns="60755" rIns="47846" bIns="60755" anchor="ctr">
              <a:prstTxWarp prst="textNoShape">
                <a:avLst/>
              </a:prstTxWarp>
            </a:bodyPr>
            <a:lstStyle/>
            <a:p>
              <a:pPr algn="ctr" defTabSz="91150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80G</a:t>
              </a:r>
            </a:p>
          </p:txBody>
        </p:sp>
      </p:grpSp>
      <p:sp>
        <p:nvSpPr>
          <p:cNvPr id="352" name="AutoShape 79"/>
          <p:cNvSpPr>
            <a:spLocks noChangeArrowheads="1"/>
          </p:cNvSpPr>
          <p:nvPr/>
        </p:nvSpPr>
        <p:spPr bwMode="auto">
          <a:xfrm rot="5400000">
            <a:off x="8945762" y="3527750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53" name="AutoShape 79"/>
          <p:cNvSpPr>
            <a:spLocks noChangeArrowheads="1"/>
          </p:cNvSpPr>
          <p:nvPr/>
        </p:nvSpPr>
        <p:spPr bwMode="auto">
          <a:xfrm rot="5400000">
            <a:off x="8383523" y="3527753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54" name="AutoShape 79"/>
          <p:cNvSpPr>
            <a:spLocks noChangeArrowheads="1"/>
          </p:cNvSpPr>
          <p:nvPr/>
        </p:nvSpPr>
        <p:spPr bwMode="auto">
          <a:xfrm rot="5400000">
            <a:off x="7821282" y="3527753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55" name="AutoShape 79"/>
          <p:cNvSpPr>
            <a:spLocks noChangeArrowheads="1"/>
          </p:cNvSpPr>
          <p:nvPr/>
        </p:nvSpPr>
        <p:spPr bwMode="auto">
          <a:xfrm rot="5400000">
            <a:off x="7259040" y="3527753"/>
            <a:ext cx="609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88" name="AutoShape 33"/>
          <p:cNvSpPr>
            <a:spLocks noChangeArrowheads="1"/>
          </p:cNvSpPr>
          <p:nvPr/>
        </p:nvSpPr>
        <p:spPr bwMode="auto">
          <a:xfrm>
            <a:off x="6401193" y="1997657"/>
            <a:ext cx="3590770" cy="408131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tx2">
                  <a:lumMod val="20000"/>
                  <a:lumOff val="80000"/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prstDash val="sysDash"/>
            <a:round/>
            <a:headEnd/>
            <a:tailEnd/>
          </a:ln>
        </p:spPr>
        <p:txBody>
          <a:bodyPr wrap="none" lIns="121493" tIns="60747" rIns="121493" bIns="60747" anchor="t">
            <a:prstTxWarp prst="textNoShape">
              <a:avLst/>
            </a:prstTxWarp>
          </a:bodyPr>
          <a:lstStyle/>
          <a:p>
            <a:pPr algn="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36424A"/>
                </a:solidFill>
                <a:latin typeface="HelveticaNeue Condensed" charset="0"/>
                <a:ea typeface="Arial" charset="0"/>
                <a:cs typeface="Arial" charset="0"/>
              </a:rPr>
              <a:t>	SMC-1</a:t>
            </a:r>
          </a:p>
        </p:txBody>
      </p:sp>
      <p:sp>
        <p:nvSpPr>
          <p:cNvPr id="99" name="AutoShape 79"/>
          <p:cNvSpPr>
            <a:spLocks noChangeArrowheads="1"/>
          </p:cNvSpPr>
          <p:nvPr/>
        </p:nvSpPr>
        <p:spPr bwMode="auto">
          <a:xfrm rot="5400000">
            <a:off x="6422597" y="209749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90" name="AutoShape 79"/>
          <p:cNvSpPr>
            <a:spLocks noChangeArrowheads="1"/>
          </p:cNvSpPr>
          <p:nvPr/>
        </p:nvSpPr>
        <p:spPr bwMode="auto">
          <a:xfrm rot="5400000">
            <a:off x="6630077" y="209824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92" name="AutoShape 79"/>
          <p:cNvSpPr>
            <a:spLocks noChangeArrowheads="1"/>
          </p:cNvSpPr>
          <p:nvPr/>
        </p:nvSpPr>
        <p:spPr bwMode="auto">
          <a:xfrm rot="5400000">
            <a:off x="7189784" y="210123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493" tIns="60747" rIns="121493" bIns="60747" anchor="ctr">
            <a:prstTxWarp prst="textNoShape">
              <a:avLst/>
            </a:prstTxWarp>
          </a:bodyPr>
          <a:lstStyle/>
          <a:p>
            <a:pPr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393" name="Line 55"/>
          <p:cNvSpPr>
            <a:spLocks noChangeShapeType="1"/>
          </p:cNvSpPr>
          <p:nvPr/>
        </p:nvSpPr>
        <p:spPr bwMode="auto">
          <a:xfrm flipH="1">
            <a:off x="9991966" y="2054801"/>
            <a:ext cx="187280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02" name="Line 55"/>
          <p:cNvSpPr>
            <a:spLocks noChangeShapeType="1"/>
          </p:cNvSpPr>
          <p:nvPr/>
        </p:nvSpPr>
        <p:spPr bwMode="auto">
          <a:xfrm flipH="1">
            <a:off x="9993563" y="2192897"/>
            <a:ext cx="1666047" cy="1430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03" name="Line 55"/>
          <p:cNvSpPr>
            <a:spLocks noChangeShapeType="1"/>
          </p:cNvSpPr>
          <p:nvPr/>
        </p:nvSpPr>
        <p:spPr bwMode="auto">
          <a:xfrm flipH="1">
            <a:off x="9995156" y="2359601"/>
            <a:ext cx="1459295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95" name="AutoShape 3"/>
          <p:cNvSpPr>
            <a:spLocks noChangeArrowheads="1"/>
          </p:cNvSpPr>
          <p:nvPr/>
        </p:nvSpPr>
        <p:spPr bwMode="auto">
          <a:xfrm>
            <a:off x="10294320" y="1980636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228889" y="1949751"/>
            <a:ext cx="409077" cy="200053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IPMB</a:t>
            </a:r>
          </a:p>
        </p:txBody>
      </p:sp>
      <p:sp>
        <p:nvSpPr>
          <p:cNvPr id="397" name="AutoShape 3"/>
          <p:cNvSpPr>
            <a:spLocks noChangeArrowheads="1"/>
          </p:cNvSpPr>
          <p:nvPr/>
        </p:nvSpPr>
        <p:spPr bwMode="auto">
          <a:xfrm>
            <a:off x="10295917" y="2133036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398" name="TextBox 397"/>
          <p:cNvSpPr txBox="1"/>
          <p:nvPr/>
        </p:nvSpPr>
        <p:spPr>
          <a:xfrm>
            <a:off x="10230484" y="2102149"/>
            <a:ext cx="633483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CONSOLE</a:t>
            </a:r>
          </a:p>
        </p:txBody>
      </p:sp>
      <p:sp>
        <p:nvSpPr>
          <p:cNvPr id="400" name="AutoShape 3"/>
          <p:cNvSpPr>
            <a:spLocks noChangeArrowheads="1"/>
          </p:cNvSpPr>
          <p:nvPr/>
        </p:nvSpPr>
        <p:spPr bwMode="auto">
          <a:xfrm>
            <a:off x="10297511" y="2285436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01" name="TextBox 400"/>
          <p:cNvSpPr txBox="1"/>
          <p:nvPr/>
        </p:nvSpPr>
        <p:spPr>
          <a:xfrm>
            <a:off x="10232081" y="2254549"/>
            <a:ext cx="441122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BASE</a:t>
            </a:r>
          </a:p>
        </p:txBody>
      </p:sp>
      <p:sp>
        <p:nvSpPr>
          <p:cNvPr id="405" name="Line 55"/>
          <p:cNvSpPr>
            <a:spLocks noChangeShapeType="1"/>
          </p:cNvSpPr>
          <p:nvPr/>
        </p:nvSpPr>
        <p:spPr bwMode="auto">
          <a:xfrm flipH="1">
            <a:off x="9978510" y="2670495"/>
            <a:ext cx="189472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06" name="Line 55"/>
          <p:cNvSpPr>
            <a:spLocks noChangeShapeType="1"/>
          </p:cNvSpPr>
          <p:nvPr/>
        </p:nvSpPr>
        <p:spPr bwMode="auto">
          <a:xfrm flipH="1" flipV="1">
            <a:off x="9980107" y="2822895"/>
            <a:ext cx="1687966" cy="596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07" name="Line 55"/>
          <p:cNvSpPr>
            <a:spLocks noChangeShapeType="1"/>
          </p:cNvSpPr>
          <p:nvPr/>
        </p:nvSpPr>
        <p:spPr bwMode="auto">
          <a:xfrm flipH="1">
            <a:off x="9981707" y="2975295"/>
            <a:ext cx="148121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15" name="AutoShape 3"/>
          <p:cNvSpPr>
            <a:spLocks noChangeArrowheads="1"/>
          </p:cNvSpPr>
          <p:nvPr/>
        </p:nvSpPr>
        <p:spPr bwMode="auto">
          <a:xfrm>
            <a:off x="10280865" y="2596331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16" name="TextBox 415"/>
          <p:cNvSpPr txBox="1"/>
          <p:nvPr/>
        </p:nvSpPr>
        <p:spPr>
          <a:xfrm>
            <a:off x="10215435" y="2565444"/>
            <a:ext cx="409077" cy="200053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IPMB</a:t>
            </a:r>
          </a:p>
        </p:txBody>
      </p:sp>
      <p:sp>
        <p:nvSpPr>
          <p:cNvPr id="413" name="AutoShape 3"/>
          <p:cNvSpPr>
            <a:spLocks noChangeArrowheads="1"/>
          </p:cNvSpPr>
          <p:nvPr/>
        </p:nvSpPr>
        <p:spPr bwMode="auto">
          <a:xfrm>
            <a:off x="10282462" y="2748731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14" name="TextBox 413"/>
          <p:cNvSpPr txBox="1"/>
          <p:nvPr/>
        </p:nvSpPr>
        <p:spPr>
          <a:xfrm>
            <a:off x="10217033" y="2717844"/>
            <a:ext cx="633483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CONSOLE</a:t>
            </a:r>
          </a:p>
        </p:txBody>
      </p:sp>
      <p:sp>
        <p:nvSpPr>
          <p:cNvPr id="411" name="AutoShape 3"/>
          <p:cNvSpPr>
            <a:spLocks noChangeArrowheads="1"/>
          </p:cNvSpPr>
          <p:nvPr/>
        </p:nvSpPr>
        <p:spPr bwMode="auto">
          <a:xfrm>
            <a:off x="10284060" y="2901131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10218629" y="2870244"/>
            <a:ext cx="441122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BASE</a:t>
            </a:r>
          </a:p>
        </p:txBody>
      </p:sp>
      <p:sp>
        <p:nvSpPr>
          <p:cNvPr id="431" name="Line 55"/>
          <p:cNvSpPr>
            <a:spLocks noChangeShapeType="1"/>
          </p:cNvSpPr>
          <p:nvPr/>
        </p:nvSpPr>
        <p:spPr bwMode="auto">
          <a:xfrm flipH="1">
            <a:off x="10026994" y="3470372"/>
            <a:ext cx="1837768" cy="118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32" name="Line 55"/>
          <p:cNvSpPr>
            <a:spLocks noChangeShapeType="1"/>
          </p:cNvSpPr>
          <p:nvPr/>
        </p:nvSpPr>
        <p:spPr bwMode="auto">
          <a:xfrm flipH="1">
            <a:off x="10028592" y="3634600"/>
            <a:ext cx="163101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33" name="Line 55"/>
          <p:cNvSpPr>
            <a:spLocks noChangeShapeType="1"/>
          </p:cNvSpPr>
          <p:nvPr/>
        </p:nvSpPr>
        <p:spPr bwMode="auto">
          <a:xfrm flipH="1" flipV="1">
            <a:off x="10030189" y="3787003"/>
            <a:ext cx="1424262" cy="1046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41" name="AutoShape 3"/>
          <p:cNvSpPr>
            <a:spLocks noChangeArrowheads="1"/>
          </p:cNvSpPr>
          <p:nvPr/>
        </p:nvSpPr>
        <p:spPr bwMode="auto">
          <a:xfrm>
            <a:off x="10329351" y="340803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42" name="TextBox 441"/>
          <p:cNvSpPr txBox="1"/>
          <p:nvPr/>
        </p:nvSpPr>
        <p:spPr>
          <a:xfrm>
            <a:off x="10263920" y="3377151"/>
            <a:ext cx="409077" cy="200053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IPMB</a:t>
            </a:r>
          </a:p>
        </p:txBody>
      </p:sp>
      <p:sp>
        <p:nvSpPr>
          <p:cNvPr id="439" name="AutoShape 3"/>
          <p:cNvSpPr>
            <a:spLocks noChangeArrowheads="1"/>
          </p:cNvSpPr>
          <p:nvPr/>
        </p:nvSpPr>
        <p:spPr bwMode="auto">
          <a:xfrm>
            <a:off x="10330948" y="356043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40" name="TextBox 439"/>
          <p:cNvSpPr txBox="1"/>
          <p:nvPr/>
        </p:nvSpPr>
        <p:spPr>
          <a:xfrm>
            <a:off x="10265518" y="3529549"/>
            <a:ext cx="633483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CONSOLE</a:t>
            </a:r>
          </a:p>
        </p:txBody>
      </p:sp>
      <p:sp>
        <p:nvSpPr>
          <p:cNvPr id="437" name="AutoShape 3"/>
          <p:cNvSpPr>
            <a:spLocks noChangeArrowheads="1"/>
          </p:cNvSpPr>
          <p:nvPr/>
        </p:nvSpPr>
        <p:spPr bwMode="auto">
          <a:xfrm>
            <a:off x="10332546" y="371283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10267112" y="3681949"/>
            <a:ext cx="441122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BASE</a:t>
            </a:r>
          </a:p>
        </p:txBody>
      </p:sp>
      <p:sp>
        <p:nvSpPr>
          <p:cNvPr id="444" name="Line 55"/>
          <p:cNvSpPr>
            <a:spLocks noChangeShapeType="1"/>
          </p:cNvSpPr>
          <p:nvPr/>
        </p:nvSpPr>
        <p:spPr bwMode="auto">
          <a:xfrm flipH="1" flipV="1">
            <a:off x="10034193" y="4252513"/>
            <a:ext cx="1830568" cy="192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45" name="Line 55"/>
          <p:cNvSpPr>
            <a:spLocks noChangeShapeType="1"/>
          </p:cNvSpPr>
          <p:nvPr/>
        </p:nvSpPr>
        <p:spPr bwMode="auto">
          <a:xfrm flipH="1" flipV="1">
            <a:off x="10035790" y="4404913"/>
            <a:ext cx="1623814" cy="108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46" name="Line 55"/>
          <p:cNvSpPr>
            <a:spLocks noChangeShapeType="1"/>
          </p:cNvSpPr>
          <p:nvPr/>
        </p:nvSpPr>
        <p:spPr bwMode="auto">
          <a:xfrm flipH="1" flipV="1">
            <a:off x="10037390" y="4557314"/>
            <a:ext cx="1417064" cy="266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54" name="AutoShape 3"/>
          <p:cNvSpPr>
            <a:spLocks noChangeArrowheads="1"/>
          </p:cNvSpPr>
          <p:nvPr/>
        </p:nvSpPr>
        <p:spPr bwMode="auto">
          <a:xfrm>
            <a:off x="10336549" y="4178347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271118" y="4147460"/>
            <a:ext cx="409077" cy="200053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IPMB</a:t>
            </a:r>
          </a:p>
        </p:txBody>
      </p:sp>
      <p:sp>
        <p:nvSpPr>
          <p:cNvPr id="452" name="AutoShape 3"/>
          <p:cNvSpPr>
            <a:spLocks noChangeArrowheads="1"/>
          </p:cNvSpPr>
          <p:nvPr/>
        </p:nvSpPr>
        <p:spPr bwMode="auto">
          <a:xfrm>
            <a:off x="10338146" y="4330747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53" name="TextBox 452"/>
          <p:cNvSpPr txBox="1"/>
          <p:nvPr/>
        </p:nvSpPr>
        <p:spPr>
          <a:xfrm>
            <a:off x="10272716" y="4299860"/>
            <a:ext cx="633483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CONSOLE</a:t>
            </a:r>
          </a:p>
        </p:txBody>
      </p:sp>
      <p:sp>
        <p:nvSpPr>
          <p:cNvPr id="450" name="AutoShape 3"/>
          <p:cNvSpPr>
            <a:spLocks noChangeArrowheads="1"/>
          </p:cNvSpPr>
          <p:nvPr/>
        </p:nvSpPr>
        <p:spPr bwMode="auto">
          <a:xfrm>
            <a:off x="10339743" y="448314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51" name="TextBox 450"/>
          <p:cNvSpPr txBox="1"/>
          <p:nvPr/>
        </p:nvSpPr>
        <p:spPr>
          <a:xfrm>
            <a:off x="10274310" y="4452260"/>
            <a:ext cx="441122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BASE</a:t>
            </a:r>
          </a:p>
        </p:txBody>
      </p:sp>
      <p:sp>
        <p:nvSpPr>
          <p:cNvPr id="470" name="Line 55"/>
          <p:cNvSpPr>
            <a:spLocks noChangeShapeType="1"/>
          </p:cNvSpPr>
          <p:nvPr/>
        </p:nvSpPr>
        <p:spPr bwMode="auto">
          <a:xfrm flipH="1">
            <a:off x="10057979" y="5025209"/>
            <a:ext cx="1772921" cy="1060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71" name="Line 55"/>
          <p:cNvSpPr>
            <a:spLocks noChangeShapeType="1"/>
          </p:cNvSpPr>
          <p:nvPr/>
        </p:nvSpPr>
        <p:spPr bwMode="auto">
          <a:xfrm flipH="1">
            <a:off x="10059574" y="5180783"/>
            <a:ext cx="1566163" cy="74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72" name="Line 55"/>
          <p:cNvSpPr>
            <a:spLocks noChangeShapeType="1"/>
          </p:cNvSpPr>
          <p:nvPr/>
        </p:nvSpPr>
        <p:spPr bwMode="auto">
          <a:xfrm flipH="1">
            <a:off x="10061169" y="5340611"/>
            <a:ext cx="135941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493" tIns="60747" rIns="121493" bIns="60747">
            <a:prstTxWarp prst="textNoShape">
              <a:avLst/>
            </a:prstTxWarp>
          </a:bodyPr>
          <a:lstStyle/>
          <a:p>
            <a:pPr defTabSz="911504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80" name="AutoShape 3"/>
          <p:cNvSpPr>
            <a:spLocks noChangeArrowheads="1"/>
          </p:cNvSpPr>
          <p:nvPr/>
        </p:nvSpPr>
        <p:spPr bwMode="auto">
          <a:xfrm>
            <a:off x="10360331" y="496164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81" name="TextBox 480"/>
          <p:cNvSpPr txBox="1"/>
          <p:nvPr/>
        </p:nvSpPr>
        <p:spPr>
          <a:xfrm>
            <a:off x="10294900" y="4930760"/>
            <a:ext cx="409077" cy="200053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IPMB</a:t>
            </a:r>
          </a:p>
        </p:txBody>
      </p:sp>
      <p:sp>
        <p:nvSpPr>
          <p:cNvPr id="478" name="AutoShape 3"/>
          <p:cNvSpPr>
            <a:spLocks noChangeArrowheads="1"/>
          </p:cNvSpPr>
          <p:nvPr/>
        </p:nvSpPr>
        <p:spPr bwMode="auto">
          <a:xfrm>
            <a:off x="10361929" y="511404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79" name="TextBox 478"/>
          <p:cNvSpPr txBox="1"/>
          <p:nvPr/>
        </p:nvSpPr>
        <p:spPr>
          <a:xfrm>
            <a:off x="10296498" y="5083160"/>
            <a:ext cx="633483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CONSOLE</a:t>
            </a:r>
          </a:p>
        </p:txBody>
      </p:sp>
      <p:sp>
        <p:nvSpPr>
          <p:cNvPr id="476" name="AutoShape 3"/>
          <p:cNvSpPr>
            <a:spLocks noChangeArrowheads="1"/>
          </p:cNvSpPr>
          <p:nvPr/>
        </p:nvSpPr>
        <p:spPr bwMode="auto">
          <a:xfrm>
            <a:off x="10363526" y="5266445"/>
            <a:ext cx="457200" cy="1440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840" tIns="60747" rIns="47840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700" b="1" dirty="0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477" name="TextBox 476"/>
          <p:cNvSpPr txBox="1"/>
          <p:nvPr/>
        </p:nvSpPr>
        <p:spPr>
          <a:xfrm>
            <a:off x="10298092" y="5235560"/>
            <a:ext cx="441122" cy="200045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7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BASE</a:t>
            </a:r>
          </a:p>
        </p:txBody>
      </p:sp>
      <p:cxnSp>
        <p:nvCxnSpPr>
          <p:cNvPr id="3" name="Elbow Connector 2"/>
          <p:cNvCxnSpPr>
            <a:stCxn id="183" idx="1"/>
            <a:endCxn id="362" idx="1"/>
          </p:cNvCxnSpPr>
          <p:nvPr/>
        </p:nvCxnSpPr>
        <p:spPr>
          <a:xfrm rot="10800000" flipV="1">
            <a:off x="2063114" y="2912159"/>
            <a:ext cx="15855" cy="486212"/>
          </a:xfrm>
          <a:prstGeom prst="bentConnector3">
            <a:avLst>
              <a:gd name="adj1" fmla="val 4051643"/>
            </a:avLst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Elbow Connector 271"/>
          <p:cNvCxnSpPr>
            <a:stCxn id="364" idx="1"/>
            <a:endCxn id="258" idx="1"/>
          </p:cNvCxnSpPr>
          <p:nvPr/>
        </p:nvCxnSpPr>
        <p:spPr>
          <a:xfrm rot="10800000" flipV="1">
            <a:off x="2063117" y="3869469"/>
            <a:ext cx="12699" cy="315347"/>
          </a:xfrm>
          <a:prstGeom prst="bentConnector3">
            <a:avLst>
              <a:gd name="adj1" fmla="val 4866669"/>
            </a:avLst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3" name="Elbow Connector 272"/>
          <p:cNvCxnSpPr>
            <a:stCxn id="255" idx="1"/>
            <a:endCxn id="328" idx="1"/>
          </p:cNvCxnSpPr>
          <p:nvPr/>
        </p:nvCxnSpPr>
        <p:spPr>
          <a:xfrm rot="10800000" flipH="1" flipV="1">
            <a:off x="2063115" y="4655915"/>
            <a:ext cx="15861" cy="360828"/>
          </a:xfrm>
          <a:prstGeom prst="bentConnector3">
            <a:avLst>
              <a:gd name="adj1" fmla="val -3736631"/>
            </a:avLst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4" name="Elbow Connector 273"/>
          <p:cNvCxnSpPr>
            <a:stCxn id="366" idx="1"/>
            <a:endCxn id="326" idx="1"/>
          </p:cNvCxnSpPr>
          <p:nvPr/>
        </p:nvCxnSpPr>
        <p:spPr>
          <a:xfrm rot="10800000" flipH="1" flipV="1">
            <a:off x="2063113" y="3557325"/>
            <a:ext cx="15855" cy="1713419"/>
          </a:xfrm>
          <a:prstGeom prst="bentConnector3">
            <a:avLst>
              <a:gd name="adj1" fmla="val -5393459"/>
            </a:avLst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6" name="Elbow Connector 275"/>
          <p:cNvCxnSpPr>
            <a:stCxn id="105" idx="1"/>
            <a:endCxn id="252" idx="1"/>
          </p:cNvCxnSpPr>
          <p:nvPr/>
        </p:nvCxnSpPr>
        <p:spPr>
          <a:xfrm rot="10800000" flipV="1">
            <a:off x="2063118" y="2658158"/>
            <a:ext cx="15861" cy="1685615"/>
          </a:xfrm>
          <a:prstGeom prst="bentConnector3">
            <a:avLst>
              <a:gd name="adj1" fmla="val 7039455"/>
            </a:avLst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286"/>
          <p:cNvCxnSpPr/>
          <p:nvPr/>
        </p:nvCxnSpPr>
        <p:spPr>
          <a:xfrm>
            <a:off x="11659607" y="1179253"/>
            <a:ext cx="0" cy="5042931"/>
          </a:xfrm>
          <a:prstGeom prst="line">
            <a:avLst/>
          </a:prstGeom>
          <a:ln w="57150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287"/>
          <p:cNvCxnSpPr/>
          <p:nvPr/>
        </p:nvCxnSpPr>
        <p:spPr>
          <a:xfrm>
            <a:off x="11845876" y="1179253"/>
            <a:ext cx="0" cy="5042931"/>
          </a:xfrm>
          <a:prstGeom prst="line">
            <a:avLst/>
          </a:prstGeom>
          <a:ln w="57150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6" name="AutoShape 3"/>
          <p:cNvSpPr>
            <a:spLocks noChangeArrowheads="1"/>
          </p:cNvSpPr>
          <p:nvPr/>
        </p:nvSpPr>
        <p:spPr bwMode="auto">
          <a:xfrm>
            <a:off x="9678867" y="912512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b="1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297" name="AutoShape 3"/>
          <p:cNvSpPr>
            <a:spLocks noChangeArrowheads="1"/>
          </p:cNvSpPr>
          <p:nvPr/>
        </p:nvSpPr>
        <p:spPr bwMode="auto">
          <a:xfrm>
            <a:off x="9031743" y="91489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b="1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298" name="Rectangle 67"/>
          <p:cNvSpPr>
            <a:spLocks noChangeArrowheads="1"/>
          </p:cNvSpPr>
          <p:nvPr/>
        </p:nvSpPr>
        <p:spPr bwMode="auto">
          <a:xfrm>
            <a:off x="8414888" y="599801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493" tIns="60747" rIns="121493" bIns="60747">
            <a:prstTxWarp prst="textNoShape">
              <a:avLst/>
            </a:prstTxWarp>
            <a:spAutoFit/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36424A"/>
                </a:solidFill>
                <a:latin typeface="HelveticaNeue Condensed" charset="0"/>
              </a:rPr>
              <a:t>2+1 PSU, AC</a:t>
            </a:r>
          </a:p>
        </p:txBody>
      </p:sp>
      <p:sp>
        <p:nvSpPr>
          <p:cNvPr id="299" name="AutoShape 3"/>
          <p:cNvSpPr>
            <a:spLocks noChangeArrowheads="1"/>
          </p:cNvSpPr>
          <p:nvPr/>
        </p:nvSpPr>
        <p:spPr bwMode="auto">
          <a:xfrm>
            <a:off x="8384620" y="912512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b="1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300" name="AutoShape 3"/>
          <p:cNvSpPr>
            <a:spLocks noChangeArrowheads="1"/>
          </p:cNvSpPr>
          <p:nvPr/>
        </p:nvSpPr>
        <p:spPr bwMode="auto">
          <a:xfrm>
            <a:off x="10325993" y="912512"/>
            <a:ext cx="609441" cy="152400"/>
          </a:xfrm>
          <a:prstGeom prst="flowChartAlternateProcess">
            <a:avLst/>
          </a:prstGeom>
          <a:noFill/>
          <a:ln w="19050" cmpd="sng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lIns="121493" tIns="60747" rIns="121493" bIns="60747" anchor="ctr">
            <a:prstTxWarp prst="textNoShape">
              <a:avLst/>
            </a:prstTxWarp>
          </a:bodyPr>
          <a:lstStyle/>
          <a:p>
            <a:pPr algn="ctr" defTabSz="91150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b="1">
              <a:solidFill>
                <a:srgbClr val="FFFFFF"/>
              </a:solidFill>
              <a:latin typeface="HelveticaNeue Condensed" charset="0"/>
              <a:ea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44414" y="3761335"/>
            <a:ext cx="515284" cy="215444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SLOT1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9544414" y="4544827"/>
            <a:ext cx="515284" cy="215444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SLOT2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544414" y="2970879"/>
            <a:ext cx="515284" cy="215444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SLOT3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9544415" y="5312506"/>
            <a:ext cx="526527" cy="215457"/>
          </a:xfrm>
          <a:prstGeom prst="rect">
            <a:avLst/>
          </a:prstGeom>
          <a:noFill/>
        </p:spPr>
        <p:txBody>
          <a:bodyPr wrap="none" lIns="91428" tIns="45715" rIns="91428" bIns="45715" rtlCol="0">
            <a:spAutoFit/>
          </a:bodyPr>
          <a:lstStyle/>
          <a:p>
            <a:r>
              <a: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SLOT4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7040E Schematic</a:t>
            </a:r>
          </a:p>
        </p:txBody>
      </p:sp>
    </p:spTree>
    <p:extLst>
      <p:ext uri="{BB962C8B-B14F-4D97-AF65-F5344CB8AC3E}">
        <p14:creationId xmlns:p14="http://schemas.microsoft.com/office/powerpoint/2010/main" val="2273554123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AutoShape 33"/>
          <p:cNvSpPr>
            <a:spLocks noChangeArrowheads="1"/>
          </p:cNvSpPr>
          <p:nvPr/>
        </p:nvSpPr>
        <p:spPr bwMode="auto">
          <a:xfrm>
            <a:off x="1015740" y="1600200"/>
            <a:ext cx="10077688" cy="33528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685" tIns="60843" rIns="121685" bIns="60843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100" dirty="0">
              <a:solidFill>
                <a:srgbClr val="36424A"/>
              </a:solidFill>
              <a:latin typeface="Arial" pitchFamily="-84" charset="0"/>
            </a:endParaRPr>
          </a:p>
        </p:txBody>
      </p:sp>
      <p:sp>
        <p:nvSpPr>
          <p:cNvPr id="113" name="AutoShape 19"/>
          <p:cNvSpPr>
            <a:spLocks noChangeArrowheads="1"/>
          </p:cNvSpPr>
          <p:nvPr/>
        </p:nvSpPr>
        <p:spPr bwMode="auto">
          <a:xfrm>
            <a:off x="2437765" y="1905000"/>
            <a:ext cx="3453500" cy="1828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28" name="Line 30"/>
          <p:cNvSpPr>
            <a:spLocks noChangeShapeType="1"/>
          </p:cNvSpPr>
          <p:nvPr/>
        </p:nvSpPr>
        <p:spPr bwMode="auto">
          <a:xfrm flipH="1" flipV="1">
            <a:off x="6926912" y="2159046"/>
            <a:ext cx="0" cy="304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29" name="Line 30"/>
          <p:cNvSpPr>
            <a:spLocks noChangeShapeType="1"/>
          </p:cNvSpPr>
          <p:nvPr/>
        </p:nvSpPr>
        <p:spPr bwMode="auto">
          <a:xfrm flipH="1" flipV="1">
            <a:off x="8179592" y="2159046"/>
            <a:ext cx="0" cy="304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>
            <a:off x="6700115" y="183713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6598540" y="176093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>
            <a:off x="7958920" y="184754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>
            <a:off x="7857348" y="177134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140" name="Line 51"/>
          <p:cNvSpPr>
            <a:spLocks noChangeShapeType="1"/>
          </p:cNvSpPr>
          <p:nvPr/>
        </p:nvSpPr>
        <p:spPr bwMode="auto">
          <a:xfrm flipV="1">
            <a:off x="6752601" y="2649493"/>
            <a:ext cx="0" cy="76200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7" name="Line 51"/>
          <p:cNvSpPr>
            <a:spLocks noChangeShapeType="1"/>
          </p:cNvSpPr>
          <p:nvPr/>
        </p:nvSpPr>
        <p:spPr bwMode="auto">
          <a:xfrm flipV="1">
            <a:off x="7958922" y="2649493"/>
            <a:ext cx="12562" cy="76200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82" name="Line 51"/>
          <p:cNvSpPr>
            <a:spLocks noChangeShapeType="1"/>
          </p:cNvSpPr>
          <p:nvPr/>
        </p:nvSpPr>
        <p:spPr bwMode="auto">
          <a:xfrm flipV="1">
            <a:off x="5891270" y="2463792"/>
            <a:ext cx="49771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>
            <a:off x="6239005" y="2878095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NP6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>
            <a:off x="7457888" y="2878095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NP6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90" name="AutoShape 19"/>
          <p:cNvSpPr>
            <a:spLocks noChangeArrowheads="1"/>
          </p:cNvSpPr>
          <p:nvPr/>
        </p:nvSpPr>
        <p:spPr bwMode="auto">
          <a:xfrm>
            <a:off x="5891270" y="5420483"/>
            <a:ext cx="528182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Data Backplane</a:t>
            </a: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 flipH="1" flipV="1">
            <a:off x="9283243" y="2159546"/>
            <a:ext cx="0" cy="304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 flipH="1" flipV="1">
            <a:off x="10435331" y="2159546"/>
            <a:ext cx="0" cy="3047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9056445" y="183763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954873" y="176143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10214659" y="18480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10113087" y="17718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37" name="Line 51"/>
          <p:cNvSpPr>
            <a:spLocks noChangeShapeType="1"/>
          </p:cNvSpPr>
          <p:nvPr/>
        </p:nvSpPr>
        <p:spPr bwMode="auto">
          <a:xfrm flipV="1">
            <a:off x="9096359" y="2649995"/>
            <a:ext cx="0" cy="76150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8" name="Line 51"/>
          <p:cNvSpPr>
            <a:spLocks noChangeShapeType="1"/>
          </p:cNvSpPr>
          <p:nvPr/>
        </p:nvSpPr>
        <p:spPr bwMode="auto">
          <a:xfrm flipV="1">
            <a:off x="10315238" y="2649995"/>
            <a:ext cx="0" cy="76150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8582763" y="2878593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NP6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>
            <a:off x="9801645" y="2878593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NP6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2742487" y="2114144"/>
            <a:ext cx="2844059" cy="63521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685" tIns="60843" rIns="121685" bIns="60843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12C,24T</a:t>
            </a:r>
          </a:p>
        </p:txBody>
      </p:sp>
      <p:sp>
        <p:nvSpPr>
          <p:cNvPr id="42" name="Rounded Rectangle 41"/>
          <p:cNvSpPr/>
          <p:nvPr/>
        </p:nvSpPr>
        <p:spPr bwMode="auto">
          <a:xfrm>
            <a:off x="2742487" y="2845192"/>
            <a:ext cx="2844059" cy="63521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685" tIns="60843" rIns="121685" bIns="60843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12C,24T</a:t>
            </a:r>
          </a:p>
        </p:txBody>
      </p:sp>
      <p:sp>
        <p:nvSpPr>
          <p:cNvPr id="43" name="AutoShape 19"/>
          <p:cNvSpPr>
            <a:spLocks noChangeArrowheads="1"/>
          </p:cNvSpPr>
          <p:nvPr/>
        </p:nvSpPr>
        <p:spPr bwMode="auto">
          <a:xfrm>
            <a:off x="1192264" y="2332819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128 GB </a:t>
            </a:r>
          </a:p>
        </p:txBody>
      </p:sp>
      <p:sp>
        <p:nvSpPr>
          <p:cNvPr id="44" name="Line 29"/>
          <p:cNvSpPr>
            <a:spLocks noChangeShapeType="1"/>
          </p:cNvSpPr>
          <p:nvPr/>
        </p:nvSpPr>
        <p:spPr bwMode="auto">
          <a:xfrm>
            <a:off x="2106427" y="2561419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5" name="AutoShape 19"/>
          <p:cNvSpPr>
            <a:spLocks noChangeArrowheads="1"/>
          </p:cNvSpPr>
          <p:nvPr/>
        </p:nvSpPr>
        <p:spPr bwMode="auto">
          <a:xfrm>
            <a:off x="1218882" y="282762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Flash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2133044" y="305622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7751286" y="4772181"/>
            <a:ext cx="402336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35998" tIns="45717" rIns="35998" bIns="45717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7784814" y="5163757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2" tIns="45717" rIns="91432" bIns="45717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50" name="Line 133"/>
          <p:cNvSpPr>
            <a:spLocks noChangeShapeType="1"/>
          </p:cNvSpPr>
          <p:nvPr/>
        </p:nvSpPr>
        <p:spPr bwMode="auto">
          <a:xfrm flipV="1">
            <a:off x="7952454" y="4097201"/>
            <a:ext cx="0" cy="57538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91432" tIns="45717" rIns="91432" bIns="45717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 rot="16200000">
            <a:off x="8982047" y="4772181"/>
            <a:ext cx="402336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35998" tIns="45717" rIns="35998" bIns="45717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53" name="AutoShape 79"/>
          <p:cNvSpPr>
            <a:spLocks noChangeArrowheads="1"/>
          </p:cNvSpPr>
          <p:nvPr/>
        </p:nvSpPr>
        <p:spPr bwMode="auto">
          <a:xfrm rot="5400000">
            <a:off x="9015575" y="5163757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2" tIns="45717" rIns="91432" bIns="45717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54" name="Line 133"/>
          <p:cNvSpPr>
            <a:spLocks noChangeShapeType="1"/>
          </p:cNvSpPr>
          <p:nvPr/>
        </p:nvSpPr>
        <p:spPr bwMode="auto">
          <a:xfrm flipV="1">
            <a:off x="9183215" y="4390435"/>
            <a:ext cx="0" cy="282151"/>
          </a:xfrm>
          <a:prstGeom prst="line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91432" tIns="45717" rIns="91432" bIns="45717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66" name="Line 51"/>
          <p:cNvSpPr>
            <a:spLocks noChangeShapeType="1"/>
          </p:cNvSpPr>
          <p:nvPr/>
        </p:nvSpPr>
        <p:spPr bwMode="auto">
          <a:xfrm flipV="1">
            <a:off x="6450426" y="4085557"/>
            <a:ext cx="4195460" cy="122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450424" y="3411403"/>
            <a:ext cx="148116" cy="686391"/>
            <a:chOff x="6450424" y="3411401"/>
            <a:chExt cx="148116" cy="686390"/>
          </a:xfrm>
        </p:grpSpPr>
        <p:sp>
          <p:nvSpPr>
            <p:cNvPr id="60" name="Line 51"/>
            <p:cNvSpPr>
              <a:spLocks noChangeShapeType="1"/>
            </p:cNvSpPr>
            <p:nvPr/>
          </p:nvSpPr>
          <p:spPr bwMode="auto">
            <a:xfrm flipV="1">
              <a:off x="6450424" y="3411993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67" name="Line 51"/>
            <p:cNvSpPr>
              <a:spLocks noChangeShapeType="1"/>
            </p:cNvSpPr>
            <p:nvPr/>
          </p:nvSpPr>
          <p:spPr bwMode="auto">
            <a:xfrm flipV="1">
              <a:off x="6598540" y="3411401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610120" y="3411995"/>
            <a:ext cx="148116" cy="686391"/>
            <a:chOff x="6450424" y="3411401"/>
            <a:chExt cx="148116" cy="686390"/>
          </a:xfrm>
        </p:grpSpPr>
        <p:sp>
          <p:nvSpPr>
            <p:cNvPr id="69" name="Line 51"/>
            <p:cNvSpPr>
              <a:spLocks noChangeShapeType="1"/>
            </p:cNvSpPr>
            <p:nvPr/>
          </p:nvSpPr>
          <p:spPr bwMode="auto">
            <a:xfrm flipV="1">
              <a:off x="6450424" y="3411993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70" name="Line 51"/>
            <p:cNvSpPr>
              <a:spLocks noChangeShapeType="1"/>
            </p:cNvSpPr>
            <p:nvPr/>
          </p:nvSpPr>
          <p:spPr bwMode="auto">
            <a:xfrm flipV="1">
              <a:off x="6598540" y="3411401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338073" y="3399759"/>
            <a:ext cx="148116" cy="686391"/>
            <a:chOff x="6450424" y="3411401"/>
            <a:chExt cx="148116" cy="686390"/>
          </a:xfrm>
        </p:grpSpPr>
        <p:sp>
          <p:nvSpPr>
            <p:cNvPr id="72" name="Line 51"/>
            <p:cNvSpPr>
              <a:spLocks noChangeShapeType="1"/>
            </p:cNvSpPr>
            <p:nvPr/>
          </p:nvSpPr>
          <p:spPr bwMode="auto">
            <a:xfrm flipV="1">
              <a:off x="6450424" y="3411993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73" name="Line 51"/>
            <p:cNvSpPr>
              <a:spLocks noChangeShapeType="1"/>
            </p:cNvSpPr>
            <p:nvPr/>
          </p:nvSpPr>
          <p:spPr bwMode="auto">
            <a:xfrm flipV="1">
              <a:off x="6598540" y="3411401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497770" y="3400351"/>
            <a:ext cx="148116" cy="686391"/>
            <a:chOff x="6450424" y="3411401"/>
            <a:chExt cx="148116" cy="686390"/>
          </a:xfrm>
        </p:grpSpPr>
        <p:sp>
          <p:nvSpPr>
            <p:cNvPr id="75" name="Line 51"/>
            <p:cNvSpPr>
              <a:spLocks noChangeShapeType="1"/>
            </p:cNvSpPr>
            <p:nvPr/>
          </p:nvSpPr>
          <p:spPr bwMode="auto">
            <a:xfrm flipV="1">
              <a:off x="6450424" y="3411993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76" name="Line 51"/>
            <p:cNvSpPr>
              <a:spLocks noChangeShapeType="1"/>
            </p:cNvSpPr>
            <p:nvPr/>
          </p:nvSpPr>
          <p:spPr bwMode="auto">
            <a:xfrm flipV="1">
              <a:off x="6598540" y="3411401"/>
              <a:ext cx="0" cy="68579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77" name="Line 51"/>
          <p:cNvSpPr>
            <a:spLocks noChangeShapeType="1"/>
          </p:cNvSpPr>
          <p:nvPr/>
        </p:nvSpPr>
        <p:spPr bwMode="auto">
          <a:xfrm flipV="1">
            <a:off x="6913502" y="4378199"/>
            <a:ext cx="3205261" cy="0"/>
          </a:xfrm>
          <a:prstGeom prst="line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981593" y="3411402"/>
            <a:ext cx="148116" cy="966799"/>
            <a:chOff x="9981593" y="3411400"/>
            <a:chExt cx="148116" cy="966798"/>
          </a:xfrm>
        </p:grpSpPr>
        <p:sp>
          <p:nvSpPr>
            <p:cNvPr id="82" name="Line 51"/>
            <p:cNvSpPr>
              <a:spLocks noChangeShapeType="1"/>
            </p:cNvSpPr>
            <p:nvPr/>
          </p:nvSpPr>
          <p:spPr bwMode="auto">
            <a:xfrm flipV="1">
              <a:off x="9981593" y="3411991"/>
              <a:ext cx="0" cy="966207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83" name="Line 51"/>
            <p:cNvSpPr>
              <a:spLocks noChangeShapeType="1"/>
            </p:cNvSpPr>
            <p:nvPr/>
          </p:nvSpPr>
          <p:spPr bwMode="auto">
            <a:xfrm flipV="1">
              <a:off x="10129709" y="3411400"/>
              <a:ext cx="0" cy="966798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765530" y="3399759"/>
            <a:ext cx="148116" cy="966799"/>
            <a:chOff x="9981593" y="3411400"/>
            <a:chExt cx="148116" cy="966798"/>
          </a:xfrm>
        </p:grpSpPr>
        <p:sp>
          <p:nvSpPr>
            <p:cNvPr id="85" name="Line 51"/>
            <p:cNvSpPr>
              <a:spLocks noChangeShapeType="1"/>
            </p:cNvSpPr>
            <p:nvPr/>
          </p:nvSpPr>
          <p:spPr bwMode="auto">
            <a:xfrm flipV="1">
              <a:off x="9981593" y="3411991"/>
              <a:ext cx="0" cy="966207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V="1">
              <a:off x="10129709" y="3411400"/>
              <a:ext cx="0" cy="966798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155154" y="3399759"/>
            <a:ext cx="148116" cy="966799"/>
            <a:chOff x="9981593" y="3411400"/>
            <a:chExt cx="148116" cy="966798"/>
          </a:xfrm>
        </p:grpSpPr>
        <p:sp>
          <p:nvSpPr>
            <p:cNvPr id="88" name="Line 51"/>
            <p:cNvSpPr>
              <a:spLocks noChangeShapeType="1"/>
            </p:cNvSpPr>
            <p:nvPr/>
          </p:nvSpPr>
          <p:spPr bwMode="auto">
            <a:xfrm flipV="1">
              <a:off x="9981593" y="3411991"/>
              <a:ext cx="0" cy="966207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89" name="Line 51"/>
            <p:cNvSpPr>
              <a:spLocks noChangeShapeType="1"/>
            </p:cNvSpPr>
            <p:nvPr/>
          </p:nvSpPr>
          <p:spPr bwMode="auto">
            <a:xfrm flipV="1">
              <a:off x="10129709" y="3411400"/>
              <a:ext cx="0" cy="966798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924450" y="3411402"/>
            <a:ext cx="148116" cy="966799"/>
            <a:chOff x="9981593" y="3411400"/>
            <a:chExt cx="148116" cy="966798"/>
          </a:xfrm>
        </p:grpSpPr>
        <p:sp>
          <p:nvSpPr>
            <p:cNvPr id="91" name="Line 51"/>
            <p:cNvSpPr>
              <a:spLocks noChangeShapeType="1"/>
            </p:cNvSpPr>
            <p:nvPr/>
          </p:nvSpPr>
          <p:spPr bwMode="auto">
            <a:xfrm flipV="1">
              <a:off x="9981593" y="3411991"/>
              <a:ext cx="0" cy="966207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  <p:sp>
          <p:nvSpPr>
            <p:cNvPr id="92" name="Line 51"/>
            <p:cNvSpPr>
              <a:spLocks noChangeShapeType="1"/>
            </p:cNvSpPr>
            <p:nvPr/>
          </p:nvSpPr>
          <p:spPr bwMode="auto">
            <a:xfrm flipV="1">
              <a:off x="10129709" y="3411400"/>
              <a:ext cx="0" cy="966798"/>
            </a:xfrm>
            <a:prstGeom prst="line">
              <a:avLst/>
            </a:prstGeom>
            <a:noFill/>
            <a:ln w="38100" cmpd="sng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lIns="121696" tIns="60848" rIns="121696" bIns="60848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7251778" y="4631268"/>
            <a:ext cx="635116" cy="328085"/>
          </a:xfrm>
          <a:prstGeom prst="rect">
            <a:avLst/>
          </a:prstGeom>
          <a:noFill/>
        </p:spPr>
        <p:txBody>
          <a:bodyPr wrap="none" lIns="121685" tIns="60843" rIns="121685" bIns="6084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FIM1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492011" y="4631268"/>
            <a:ext cx="635116" cy="328085"/>
          </a:xfrm>
          <a:prstGeom prst="rect">
            <a:avLst/>
          </a:prstGeom>
          <a:noFill/>
        </p:spPr>
        <p:txBody>
          <a:bodyPr wrap="none" lIns="121685" tIns="60843" rIns="121685" bIns="6084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FIM2</a:t>
            </a:r>
          </a:p>
        </p:txBody>
      </p:sp>
      <p:sp>
        <p:nvSpPr>
          <p:cNvPr id="95" name="AutoShape 19"/>
          <p:cNvSpPr>
            <a:spLocks noChangeArrowheads="1"/>
          </p:cNvSpPr>
          <p:nvPr/>
        </p:nvSpPr>
        <p:spPr bwMode="auto">
          <a:xfrm>
            <a:off x="1218883" y="5420483"/>
            <a:ext cx="44692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85" tIns="60843" rIns="121685" bIns="60843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Control Backplane</a:t>
            </a: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2809770" y="5163757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2" tIns="45717" rIns="91432" bIns="45717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102" name="AutoShape 79"/>
          <p:cNvSpPr>
            <a:spLocks noChangeArrowheads="1"/>
          </p:cNvSpPr>
          <p:nvPr/>
        </p:nvSpPr>
        <p:spPr bwMode="auto">
          <a:xfrm rot="5400000">
            <a:off x="3761130" y="5163757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2" tIns="45717" rIns="91432" bIns="45717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>
            <a:off x="2742487" y="4699872"/>
            <a:ext cx="1364289" cy="397819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35998" tIns="45717" rIns="35998" bIns="45717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SMM LINK</a:t>
            </a:r>
          </a:p>
        </p:txBody>
      </p:sp>
      <p:sp>
        <p:nvSpPr>
          <p:cNvPr id="104" name="Line 30"/>
          <p:cNvSpPr>
            <a:spLocks noChangeShapeType="1"/>
          </p:cNvSpPr>
          <p:nvPr/>
        </p:nvSpPr>
        <p:spPr bwMode="auto">
          <a:xfrm flipH="1" flipV="1">
            <a:off x="3421711" y="3733799"/>
            <a:ext cx="0" cy="9387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05" name="Line 51"/>
          <p:cNvSpPr>
            <a:spLocks noChangeShapeType="1"/>
          </p:cNvSpPr>
          <p:nvPr/>
        </p:nvSpPr>
        <p:spPr bwMode="auto">
          <a:xfrm flipV="1">
            <a:off x="5899733" y="2641593"/>
            <a:ext cx="49771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85" tIns="60843" rIns="121685" bIns="60843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78" name="Rectangle 19"/>
          <p:cNvSpPr>
            <a:spLocks noGrp="1" noChangeArrowheads="1"/>
          </p:cNvSpPr>
          <p:nvPr>
            <p:ph type="title"/>
          </p:nvPr>
        </p:nvSpPr>
        <p:spPr>
          <a:xfrm>
            <a:off x="609442" y="26505"/>
            <a:ext cx="10522190" cy="89817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FPM-7620E Gen2 Schematic</a:t>
            </a:r>
          </a:p>
        </p:txBody>
      </p:sp>
    </p:spTree>
    <p:extLst>
      <p:ext uri="{BB962C8B-B14F-4D97-AF65-F5344CB8AC3E}">
        <p14:creationId xmlns:p14="http://schemas.microsoft.com/office/powerpoint/2010/main" val="2179489494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AutoShape 33"/>
          <p:cNvSpPr>
            <a:spLocks noChangeArrowheads="1"/>
          </p:cNvSpPr>
          <p:nvPr/>
        </p:nvSpPr>
        <p:spPr bwMode="auto">
          <a:xfrm>
            <a:off x="1015740" y="2077720"/>
            <a:ext cx="10077688" cy="33528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100" dirty="0">
              <a:solidFill>
                <a:srgbClr val="36424A"/>
              </a:solidFill>
              <a:latin typeface="Arial" pitchFamily="-84" charset="0"/>
            </a:endParaRPr>
          </a:p>
        </p:txBody>
      </p:sp>
      <p:sp>
        <p:nvSpPr>
          <p:cNvPr id="113" name="AutoShape 19"/>
          <p:cNvSpPr>
            <a:spLocks noChangeArrowheads="1"/>
          </p:cNvSpPr>
          <p:nvPr/>
        </p:nvSpPr>
        <p:spPr bwMode="auto">
          <a:xfrm>
            <a:off x="2945634" y="2673349"/>
            <a:ext cx="2462825" cy="1614171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1700182" y="291592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696" tIns="60848" rIns="12169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RAM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64GB </a:t>
            </a:r>
          </a:p>
        </p:txBody>
      </p:sp>
      <p:sp>
        <p:nvSpPr>
          <p:cNvPr id="118" name="Line 29"/>
          <p:cNvSpPr>
            <a:spLocks noChangeShapeType="1"/>
          </p:cNvSpPr>
          <p:nvPr/>
        </p:nvSpPr>
        <p:spPr bwMode="auto">
          <a:xfrm>
            <a:off x="2614346" y="3144520"/>
            <a:ext cx="33133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20" name="AutoShape 19"/>
          <p:cNvSpPr>
            <a:spLocks noChangeArrowheads="1"/>
          </p:cNvSpPr>
          <p:nvPr/>
        </p:nvSpPr>
        <p:spPr bwMode="auto">
          <a:xfrm>
            <a:off x="1726801" y="3410723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Flash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2997199" y="3048000"/>
            <a:ext cx="2379324" cy="63521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696" tIns="60848" rIns="121696" bIns="60848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  <a:b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</a:b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6C,12T</a:t>
            </a:r>
          </a:p>
        </p:txBody>
      </p:sp>
      <p:sp>
        <p:nvSpPr>
          <p:cNvPr id="126" name="Line 29"/>
          <p:cNvSpPr>
            <a:spLocks noChangeShapeType="1"/>
          </p:cNvSpPr>
          <p:nvPr/>
        </p:nvSpPr>
        <p:spPr bwMode="auto">
          <a:xfrm>
            <a:off x="2640964" y="3639323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7" name="Line 51"/>
          <p:cNvSpPr>
            <a:spLocks noChangeShapeType="1"/>
          </p:cNvSpPr>
          <p:nvPr/>
        </p:nvSpPr>
        <p:spPr bwMode="auto">
          <a:xfrm flipV="1">
            <a:off x="8149588" y="2458720"/>
            <a:ext cx="5675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82" name="Line 51"/>
          <p:cNvSpPr>
            <a:spLocks noChangeShapeType="1"/>
          </p:cNvSpPr>
          <p:nvPr/>
        </p:nvSpPr>
        <p:spPr bwMode="auto">
          <a:xfrm flipV="1">
            <a:off x="5408458" y="3601720"/>
            <a:ext cx="545991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>
            <a:off x="7641668" y="2382521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DP2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92" name="Line 51"/>
          <p:cNvSpPr>
            <a:spLocks noChangeShapeType="1"/>
          </p:cNvSpPr>
          <p:nvPr/>
        </p:nvSpPr>
        <p:spPr bwMode="auto">
          <a:xfrm flipV="1">
            <a:off x="9243245" y="2458720"/>
            <a:ext cx="5675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6" name="AutoShape 3"/>
          <p:cNvSpPr>
            <a:spLocks noChangeArrowheads="1"/>
          </p:cNvSpPr>
          <p:nvPr/>
        </p:nvSpPr>
        <p:spPr bwMode="auto">
          <a:xfrm>
            <a:off x="8735326" y="2382521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DP2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193" name="Line 51"/>
          <p:cNvSpPr>
            <a:spLocks noChangeShapeType="1"/>
          </p:cNvSpPr>
          <p:nvPr/>
        </p:nvSpPr>
        <p:spPr bwMode="auto">
          <a:xfrm flipV="1">
            <a:off x="10360554" y="2458720"/>
            <a:ext cx="5675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>
            <a:off x="9852633" y="2382521"/>
            <a:ext cx="99208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cs typeface="Arial" pitchFamily="34" charset="0"/>
              </a:rPr>
              <a:t>DP2</a:t>
            </a:r>
            <a:endParaRPr lang="en-US" sz="900" b="1" dirty="0">
              <a:solidFill>
                <a:srgbClr val="FFFFFF"/>
              </a:solidFill>
              <a:latin typeface="HelveticaNeue Condensed" charset="0"/>
              <a:cs typeface="Arial" pitchFamily="34" charset="0"/>
            </a:endParaRPr>
          </a:p>
        </p:txBody>
      </p:sp>
      <p:sp>
        <p:nvSpPr>
          <p:cNvPr id="47" name="Line 51"/>
          <p:cNvSpPr>
            <a:spLocks noChangeShapeType="1"/>
          </p:cNvSpPr>
          <p:nvPr/>
        </p:nvSpPr>
        <p:spPr bwMode="auto">
          <a:xfrm flipV="1">
            <a:off x="6297561" y="1620520"/>
            <a:ext cx="0" cy="2819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8" name="Line 51"/>
          <p:cNvSpPr>
            <a:spLocks noChangeShapeType="1"/>
          </p:cNvSpPr>
          <p:nvPr/>
        </p:nvSpPr>
        <p:spPr bwMode="auto">
          <a:xfrm flipV="1">
            <a:off x="6602280" y="162052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6200000">
            <a:off x="6068960" y="205234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16" tIns="60848" rIns="4791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50" name="AutoShape 3"/>
          <p:cNvSpPr>
            <a:spLocks noChangeArrowheads="1"/>
          </p:cNvSpPr>
          <p:nvPr/>
        </p:nvSpPr>
        <p:spPr bwMode="auto">
          <a:xfrm rot="16200000">
            <a:off x="6373680" y="205234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16" tIns="60848" rIns="4791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51" name="Line 51"/>
          <p:cNvSpPr>
            <a:spLocks noChangeShapeType="1"/>
          </p:cNvSpPr>
          <p:nvPr/>
        </p:nvSpPr>
        <p:spPr bwMode="auto">
          <a:xfrm flipV="1">
            <a:off x="6907002" y="1620571"/>
            <a:ext cx="0" cy="1676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 flipV="1">
            <a:off x="7211721" y="1696771"/>
            <a:ext cx="0" cy="16001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 rot="16200000">
            <a:off x="6678401" y="205234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16" tIns="60848" rIns="4791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 rot="16200000">
            <a:off x="6983121" y="205234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16" tIns="60848" rIns="4791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80G</a:t>
            </a:r>
          </a:p>
        </p:txBody>
      </p:sp>
      <p:sp>
        <p:nvSpPr>
          <p:cNvPr id="55" name="Line 51"/>
          <p:cNvSpPr>
            <a:spLocks noChangeShapeType="1"/>
          </p:cNvSpPr>
          <p:nvPr/>
        </p:nvSpPr>
        <p:spPr bwMode="auto">
          <a:xfrm flipV="1">
            <a:off x="7516442" y="1696771"/>
            <a:ext cx="0" cy="16001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7287842" y="205234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16" tIns="60848" rIns="4791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40G</a:t>
            </a:r>
          </a:p>
        </p:txBody>
      </p:sp>
      <p:sp>
        <p:nvSpPr>
          <p:cNvPr id="191" name="AutoShape 19"/>
          <p:cNvSpPr>
            <a:spLocks noChangeArrowheads="1"/>
          </p:cNvSpPr>
          <p:nvPr/>
        </p:nvSpPr>
        <p:spPr bwMode="auto">
          <a:xfrm>
            <a:off x="5734050" y="3296920"/>
            <a:ext cx="5134319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96" tIns="60848" rIns="121696" bIns="60848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6129920" y="166118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58" name="AutoShape 79"/>
          <p:cNvSpPr>
            <a:spLocks noChangeArrowheads="1"/>
          </p:cNvSpPr>
          <p:nvPr/>
        </p:nvSpPr>
        <p:spPr bwMode="auto">
          <a:xfrm rot="5400000">
            <a:off x="6434640" y="166118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59" name="AutoShape 79"/>
          <p:cNvSpPr>
            <a:spLocks noChangeArrowheads="1"/>
          </p:cNvSpPr>
          <p:nvPr/>
        </p:nvSpPr>
        <p:spPr bwMode="auto">
          <a:xfrm rot="5400000">
            <a:off x="6739361" y="166118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5400000">
            <a:off x="7044081" y="166118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61" name="AutoShape 79"/>
          <p:cNvSpPr>
            <a:spLocks noChangeArrowheads="1"/>
          </p:cNvSpPr>
          <p:nvPr/>
        </p:nvSpPr>
        <p:spPr bwMode="auto">
          <a:xfrm rot="5400000">
            <a:off x="7348802" y="166118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grpSp>
        <p:nvGrpSpPr>
          <p:cNvPr id="88" name="Group 302"/>
          <p:cNvGrpSpPr/>
          <p:nvPr/>
        </p:nvGrpSpPr>
        <p:grpSpPr>
          <a:xfrm>
            <a:off x="5180252" y="4876801"/>
            <a:ext cx="203147" cy="1066800"/>
            <a:chOff x="4078327" y="4422512"/>
            <a:chExt cx="152400" cy="1212272"/>
          </a:xfrm>
        </p:grpSpPr>
        <p:sp>
          <p:nvSpPr>
            <p:cNvPr id="89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RJ45</a:t>
              </a:r>
            </a:p>
          </p:txBody>
        </p:sp>
        <p:sp>
          <p:nvSpPr>
            <p:cNvPr id="90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91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92" name="AutoShape 261"/>
          <p:cNvSpPr>
            <a:spLocks/>
          </p:cNvSpPr>
          <p:nvPr/>
        </p:nvSpPr>
        <p:spPr bwMode="auto">
          <a:xfrm rot="5400000">
            <a:off x="4613167" y="5190278"/>
            <a:ext cx="118535" cy="162517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grpSp>
        <p:nvGrpSpPr>
          <p:cNvPr id="93" name="Group 302"/>
          <p:cNvGrpSpPr/>
          <p:nvPr/>
        </p:nvGrpSpPr>
        <p:grpSpPr>
          <a:xfrm>
            <a:off x="4773959" y="4876800"/>
            <a:ext cx="203147" cy="1066800"/>
            <a:chOff x="4078327" y="4422512"/>
            <a:chExt cx="152400" cy="1212272"/>
          </a:xfrm>
        </p:grpSpPr>
        <p:sp>
          <p:nvSpPr>
            <p:cNvPr id="94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RJ45</a:t>
              </a:r>
            </a:p>
          </p:txBody>
        </p:sp>
        <p:sp>
          <p:nvSpPr>
            <p:cNvPr id="95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96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97" name="Group 302"/>
          <p:cNvGrpSpPr/>
          <p:nvPr/>
        </p:nvGrpSpPr>
        <p:grpSpPr>
          <a:xfrm>
            <a:off x="4367662" y="4876800"/>
            <a:ext cx="203147" cy="1066800"/>
            <a:chOff x="4078327" y="4422512"/>
            <a:chExt cx="152400" cy="1212272"/>
          </a:xfrm>
        </p:grpSpPr>
        <p:sp>
          <p:nvSpPr>
            <p:cNvPr id="98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RJ45</a:t>
              </a:r>
            </a:p>
          </p:txBody>
        </p:sp>
        <p:sp>
          <p:nvSpPr>
            <p:cNvPr id="99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00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101" name="Group 302"/>
          <p:cNvGrpSpPr/>
          <p:nvPr/>
        </p:nvGrpSpPr>
        <p:grpSpPr>
          <a:xfrm>
            <a:off x="3961368" y="4876800"/>
            <a:ext cx="203147" cy="1066800"/>
            <a:chOff x="4078327" y="4422512"/>
            <a:chExt cx="152400" cy="1212272"/>
          </a:xfrm>
        </p:grpSpPr>
        <p:sp>
          <p:nvSpPr>
            <p:cNvPr id="102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RJ45</a:t>
              </a:r>
            </a:p>
          </p:txBody>
        </p:sp>
        <p:sp>
          <p:nvSpPr>
            <p:cNvPr id="103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04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105" name="Line 51"/>
          <p:cNvSpPr>
            <a:spLocks noChangeShapeType="1"/>
          </p:cNvSpPr>
          <p:nvPr/>
        </p:nvSpPr>
        <p:spPr bwMode="auto">
          <a:xfrm>
            <a:off x="4164515" y="4292600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grpSp>
        <p:nvGrpSpPr>
          <p:cNvPr id="106" name="Group 302"/>
          <p:cNvGrpSpPr/>
          <p:nvPr/>
        </p:nvGrpSpPr>
        <p:grpSpPr>
          <a:xfrm>
            <a:off x="3250353" y="4876800"/>
            <a:ext cx="203147" cy="1066800"/>
            <a:chOff x="4078327" y="4422512"/>
            <a:chExt cx="152400" cy="1212272"/>
          </a:xfrm>
        </p:grpSpPr>
        <p:sp>
          <p:nvSpPr>
            <p:cNvPr id="107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SFP+</a:t>
              </a:r>
            </a:p>
          </p:txBody>
        </p:sp>
        <p:sp>
          <p:nvSpPr>
            <p:cNvPr id="108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09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110" name="Group 302"/>
          <p:cNvGrpSpPr/>
          <p:nvPr/>
        </p:nvGrpSpPr>
        <p:grpSpPr>
          <a:xfrm>
            <a:off x="2844059" y="4876800"/>
            <a:ext cx="203147" cy="1066800"/>
            <a:chOff x="4078327" y="4422512"/>
            <a:chExt cx="152400" cy="1212272"/>
          </a:xfrm>
        </p:grpSpPr>
        <p:sp>
          <p:nvSpPr>
            <p:cNvPr id="111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SFP+</a:t>
              </a:r>
            </a:p>
          </p:txBody>
        </p:sp>
        <p:sp>
          <p:nvSpPr>
            <p:cNvPr id="115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16" name="Line 133"/>
            <p:cNvSpPr>
              <a:spLocks noChangeShapeType="1"/>
            </p:cNvSpPr>
            <p:nvPr/>
          </p:nvSpPr>
          <p:spPr bwMode="auto">
            <a:xfrm flipV="1">
              <a:off x="4154527" y="4422512"/>
              <a:ext cx="0" cy="25977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121" name="Rectangle 67"/>
          <p:cNvSpPr>
            <a:spLocks noChangeArrowheads="1"/>
          </p:cNvSpPr>
          <p:nvPr/>
        </p:nvSpPr>
        <p:spPr bwMode="auto">
          <a:xfrm>
            <a:off x="3656647" y="60198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696" tIns="60848" rIns="121696" bIns="60848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36424A"/>
                </a:solidFill>
                <a:latin typeface="HelveticaNeue Condensed" charset="0"/>
              </a:rPr>
              <a:t>4 x GE RJ45 MGMT </a:t>
            </a:r>
          </a:p>
        </p:txBody>
      </p:sp>
      <p:sp>
        <p:nvSpPr>
          <p:cNvPr id="123" name="Rectangle 67"/>
          <p:cNvSpPr>
            <a:spLocks noChangeArrowheads="1"/>
          </p:cNvSpPr>
          <p:nvPr/>
        </p:nvSpPr>
        <p:spPr bwMode="auto">
          <a:xfrm>
            <a:off x="2234619" y="60198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696" tIns="60848" rIns="121696" bIns="60848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36424A"/>
                </a:solidFill>
                <a:latin typeface="HelveticaNeue Condensed" charset="0"/>
              </a:rPr>
              <a:t>2 x 10GE SFP+</a:t>
            </a:r>
          </a:p>
        </p:txBody>
      </p:sp>
      <p:sp>
        <p:nvSpPr>
          <p:cNvPr id="142" name="AutoShape 261"/>
          <p:cNvSpPr>
            <a:spLocks/>
          </p:cNvSpPr>
          <p:nvPr/>
        </p:nvSpPr>
        <p:spPr bwMode="auto">
          <a:xfrm rot="5400000">
            <a:off x="3089564" y="5494999"/>
            <a:ext cx="118535" cy="101573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5688176" y="1220471"/>
            <a:ext cx="528182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91" tIns="60845" rIns="121691" bIns="60845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Data Backplane</a:t>
            </a:r>
          </a:p>
        </p:txBody>
      </p:sp>
      <p:sp>
        <p:nvSpPr>
          <p:cNvPr id="141" name="AutoShape 19"/>
          <p:cNvSpPr>
            <a:spLocks noChangeArrowheads="1"/>
          </p:cNvSpPr>
          <p:nvPr/>
        </p:nvSpPr>
        <p:spPr bwMode="auto">
          <a:xfrm>
            <a:off x="1015788" y="1220471"/>
            <a:ext cx="44692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691" tIns="60845" rIns="121691" bIns="60845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Control Backplane</a:t>
            </a:r>
          </a:p>
        </p:txBody>
      </p:sp>
      <p:sp>
        <p:nvSpPr>
          <p:cNvPr id="144" name="AutoShape 79"/>
          <p:cNvSpPr>
            <a:spLocks noChangeArrowheads="1"/>
          </p:cNvSpPr>
          <p:nvPr/>
        </p:nvSpPr>
        <p:spPr bwMode="auto">
          <a:xfrm rot="5400000">
            <a:off x="1208873" y="1686637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6" tIns="45719" rIns="91436" bIns="45719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2123608" y="1686639"/>
            <a:ext cx="33528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91436" tIns="45719" rIns="91436" bIns="45719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70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408459" y="2067138"/>
            <a:ext cx="861130" cy="328085"/>
          </a:xfrm>
          <a:prstGeom prst="rect">
            <a:avLst/>
          </a:prstGeom>
          <a:noFill/>
        </p:spPr>
        <p:txBody>
          <a:bodyPr wrap="none" lIns="121691" tIns="60845" rIns="121691" bIns="6084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FPM1-4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7659104" y="2059586"/>
            <a:ext cx="1528306" cy="328085"/>
          </a:xfrm>
          <a:prstGeom prst="rect">
            <a:avLst/>
          </a:prstGeom>
          <a:noFill/>
        </p:spPr>
        <p:txBody>
          <a:bodyPr wrap="none" lIns="121691" tIns="60845" rIns="121691" bIns="6084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FIM Interconnect</a:t>
            </a:r>
          </a:p>
        </p:txBody>
      </p:sp>
      <p:sp>
        <p:nvSpPr>
          <p:cNvPr id="157" name="Line 51"/>
          <p:cNvSpPr>
            <a:spLocks noChangeShapeType="1"/>
          </p:cNvSpPr>
          <p:nvPr/>
        </p:nvSpPr>
        <p:spPr bwMode="auto">
          <a:xfrm flipV="1">
            <a:off x="1357261" y="2115820"/>
            <a:ext cx="0" cy="2819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696" tIns="60848" rIns="121696" bIns="60848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>
            <a:off x="1173891" y="1952953"/>
            <a:ext cx="1364289" cy="397819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35999" tIns="45719" rIns="35999" bIns="45719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SMM LINK</a:t>
            </a:r>
          </a:p>
        </p:txBody>
      </p:sp>
      <p:sp>
        <p:nvSpPr>
          <p:cNvPr id="152" name="AutoShape 19"/>
          <p:cNvSpPr>
            <a:spLocks noChangeArrowheads="1"/>
          </p:cNvSpPr>
          <p:nvPr/>
        </p:nvSpPr>
        <p:spPr bwMode="auto">
          <a:xfrm>
            <a:off x="1173892" y="4439920"/>
            <a:ext cx="5428390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701" tIns="60851" rIns="121701" bIns="60851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HelveticaNeue Condensed" charset="0"/>
                <a:ea typeface="Arial" charset="0"/>
                <a:cs typeface="Arial" charset="0"/>
              </a:rPr>
              <a:t>Management Switch</a:t>
            </a:r>
          </a:p>
        </p:txBody>
      </p:sp>
      <p:grpSp>
        <p:nvGrpSpPr>
          <p:cNvPr id="158" name="Group 302"/>
          <p:cNvGrpSpPr/>
          <p:nvPr/>
        </p:nvGrpSpPr>
        <p:grpSpPr>
          <a:xfrm>
            <a:off x="7922736" y="3830321"/>
            <a:ext cx="203147" cy="2133600"/>
            <a:chOff x="4078327" y="3210239"/>
            <a:chExt cx="152400" cy="2424545"/>
          </a:xfrm>
        </p:grpSpPr>
        <p:sp>
          <p:nvSpPr>
            <p:cNvPr id="159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CFP2 </a:t>
              </a:r>
            </a:p>
          </p:txBody>
        </p:sp>
        <p:sp>
          <p:nvSpPr>
            <p:cNvPr id="160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61" name="Line 133"/>
            <p:cNvSpPr>
              <a:spLocks noChangeShapeType="1"/>
            </p:cNvSpPr>
            <p:nvPr/>
          </p:nvSpPr>
          <p:spPr bwMode="auto">
            <a:xfrm flipV="1">
              <a:off x="4154527" y="3210239"/>
              <a:ext cx="0" cy="147204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162" name="Group 302"/>
          <p:cNvGrpSpPr/>
          <p:nvPr/>
        </p:nvGrpSpPr>
        <p:grpSpPr>
          <a:xfrm>
            <a:off x="8329030" y="3830320"/>
            <a:ext cx="203147" cy="2133600"/>
            <a:chOff x="4078327" y="3210239"/>
            <a:chExt cx="152400" cy="2424545"/>
          </a:xfrm>
        </p:grpSpPr>
        <p:sp>
          <p:nvSpPr>
            <p:cNvPr id="163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CFP2 </a:t>
              </a: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65" name="Line 133"/>
            <p:cNvSpPr>
              <a:spLocks noChangeShapeType="1"/>
            </p:cNvSpPr>
            <p:nvPr/>
          </p:nvSpPr>
          <p:spPr bwMode="auto">
            <a:xfrm flipV="1">
              <a:off x="4154527" y="3210239"/>
              <a:ext cx="0" cy="147204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166" name="Group 302"/>
          <p:cNvGrpSpPr/>
          <p:nvPr/>
        </p:nvGrpSpPr>
        <p:grpSpPr>
          <a:xfrm>
            <a:off x="8735326" y="3830320"/>
            <a:ext cx="203147" cy="2133600"/>
            <a:chOff x="4078327" y="3210239"/>
            <a:chExt cx="152400" cy="2424545"/>
          </a:xfrm>
        </p:grpSpPr>
        <p:sp>
          <p:nvSpPr>
            <p:cNvPr id="167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CFP2 </a:t>
              </a:r>
            </a:p>
          </p:txBody>
        </p:sp>
        <p:sp>
          <p:nvSpPr>
            <p:cNvPr id="168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69" name="Line 133"/>
            <p:cNvSpPr>
              <a:spLocks noChangeShapeType="1"/>
            </p:cNvSpPr>
            <p:nvPr/>
          </p:nvSpPr>
          <p:spPr bwMode="auto">
            <a:xfrm flipV="1">
              <a:off x="4154527" y="3210239"/>
              <a:ext cx="0" cy="147204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grpSp>
        <p:nvGrpSpPr>
          <p:cNvPr id="170" name="Group 302"/>
          <p:cNvGrpSpPr/>
          <p:nvPr/>
        </p:nvGrpSpPr>
        <p:grpSpPr>
          <a:xfrm>
            <a:off x="9141620" y="3830320"/>
            <a:ext cx="203147" cy="2133600"/>
            <a:chOff x="4078327" y="3210239"/>
            <a:chExt cx="152400" cy="2424545"/>
          </a:xfrm>
        </p:grpSpPr>
        <p:sp>
          <p:nvSpPr>
            <p:cNvPr id="171" name="AutoShape 3"/>
            <p:cNvSpPr>
              <a:spLocks noChangeArrowheads="1"/>
            </p:cNvSpPr>
            <p:nvPr/>
          </p:nvSpPr>
          <p:spPr bwMode="auto">
            <a:xfrm rot="16200000">
              <a:off x="3868777" y="4891834"/>
              <a:ext cx="5715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100" b="1" dirty="0">
                  <a:solidFill>
                    <a:srgbClr val="FFFFFF"/>
                  </a:solidFill>
                  <a:latin typeface="HelveticaNeue Condensed" charset="0"/>
                  <a:ea typeface="Arial" charset="0"/>
                  <a:cs typeface="Arial" charset="0"/>
                </a:rPr>
                <a:t>CFP2 </a:t>
              </a:r>
            </a:p>
          </p:txBody>
        </p:sp>
        <p:sp>
          <p:nvSpPr>
            <p:cNvPr id="172" name="AutoShape 79"/>
            <p:cNvSpPr>
              <a:spLocks noChangeArrowheads="1"/>
            </p:cNvSpPr>
            <p:nvPr/>
          </p:nvSpPr>
          <p:spPr bwMode="auto">
            <a:xfrm rot="5400000">
              <a:off x="3964027" y="5368084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700">
                <a:solidFill>
                  <a:srgbClr val="36424A"/>
                </a:solidFill>
                <a:latin typeface="Arial" charset="0"/>
              </a:endParaRPr>
            </a:p>
          </p:txBody>
        </p:sp>
        <p:sp>
          <p:nvSpPr>
            <p:cNvPr id="173" name="Line 133"/>
            <p:cNvSpPr>
              <a:spLocks noChangeShapeType="1"/>
            </p:cNvSpPr>
            <p:nvPr/>
          </p:nvSpPr>
          <p:spPr bwMode="auto">
            <a:xfrm flipV="1">
              <a:off x="4154527" y="3210239"/>
              <a:ext cx="0" cy="147204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6424A"/>
                </a:solidFill>
                <a:latin typeface="HelveticaNeue Condensed" charset="0"/>
              </a:endParaRPr>
            </a:p>
          </p:txBody>
        </p:sp>
      </p:grpSp>
      <p:sp>
        <p:nvSpPr>
          <p:cNvPr id="174" name="AutoShape 261"/>
          <p:cNvSpPr>
            <a:spLocks/>
          </p:cNvSpPr>
          <p:nvPr/>
        </p:nvSpPr>
        <p:spPr bwMode="auto">
          <a:xfrm rot="5400000">
            <a:off x="8574536" y="5190282"/>
            <a:ext cx="118535" cy="162517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696" tIns="60848" rIns="121696" bIns="60848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36424A"/>
              </a:solidFill>
              <a:latin typeface="HelveticaNeue Condensed" charset="0"/>
            </a:endParaRPr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>
            <a:off x="7719589" y="60198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696" tIns="60848" rIns="121696" bIns="60848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36424A"/>
                </a:solidFill>
                <a:latin typeface="HelveticaNeue Condensed" charset="0"/>
              </a:rPr>
              <a:t>4 x 100G CFP2 LR4</a:t>
            </a:r>
          </a:p>
        </p:txBody>
      </p:sp>
      <p:sp>
        <p:nvSpPr>
          <p:cNvPr id="117" name="Rectangle 19"/>
          <p:cNvSpPr>
            <a:spLocks noGrp="1" noChangeArrowheads="1"/>
          </p:cNvSpPr>
          <p:nvPr>
            <p:ph type="title"/>
          </p:nvPr>
        </p:nvSpPr>
        <p:spPr>
          <a:xfrm>
            <a:off x="609442" y="26505"/>
            <a:ext cx="10522190" cy="89817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dirty="0"/>
              <a:t>FIM-7910E Schematic</a:t>
            </a:r>
          </a:p>
        </p:txBody>
      </p:sp>
    </p:spTree>
    <p:extLst>
      <p:ext uri="{BB962C8B-B14F-4D97-AF65-F5344CB8AC3E}">
        <p14:creationId xmlns:p14="http://schemas.microsoft.com/office/powerpoint/2010/main" val="3847755931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FortiManager</a:t>
            </a:r>
          </a:p>
        </p:txBody>
      </p:sp>
    </p:spTree>
    <p:extLst>
      <p:ext uri="{BB962C8B-B14F-4D97-AF65-F5344CB8AC3E}">
        <p14:creationId xmlns:p14="http://schemas.microsoft.com/office/powerpoint/2010/main" val="3079839109"/>
      </p:ext>
    </p:extLst>
  </p:cSld>
  <p:clrMapOvr>
    <a:masterClrMapping/>
  </p:clrMapOvr>
  <p:transition spd="slow">
    <p:wipe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FortiManager 400E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0583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2130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336305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091406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28297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13445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19844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0225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28678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17255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1739001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62165" y="571984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6 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467481" y="5264380"/>
            <a:ext cx="49214" cy="85202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469413" y="5710966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2x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 TB x 8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67" name="Line 53"/>
          <p:cNvSpPr>
            <a:spLocks noChangeShapeType="1"/>
          </p:cNvSpPr>
          <p:nvPr/>
        </p:nvSpPr>
        <p:spPr bwMode="auto">
          <a:xfrm flipV="1">
            <a:off x="3654774" y="434483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Line 55"/>
          <p:cNvSpPr>
            <a:spLocks noChangeShapeType="1"/>
          </p:cNvSpPr>
          <p:nvPr/>
        </p:nvSpPr>
        <p:spPr bwMode="auto">
          <a:xfrm flipV="1">
            <a:off x="3959495" y="434483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 rot="16200000">
            <a:off x="3426174" y="492905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0" name="AutoShape 3"/>
          <p:cNvSpPr>
            <a:spLocks noChangeArrowheads="1"/>
          </p:cNvSpPr>
          <p:nvPr/>
        </p:nvSpPr>
        <p:spPr bwMode="auto">
          <a:xfrm rot="16200000">
            <a:off x="3730895" y="492905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1" name="AutoShape 79"/>
          <p:cNvSpPr>
            <a:spLocks noChangeArrowheads="1"/>
          </p:cNvSpPr>
          <p:nvPr/>
        </p:nvSpPr>
        <p:spPr bwMode="auto">
          <a:xfrm rot="5400000">
            <a:off x="3464274" y="534815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2" name="AutoShape 79"/>
          <p:cNvSpPr>
            <a:spLocks noChangeArrowheads="1"/>
          </p:cNvSpPr>
          <p:nvPr/>
        </p:nvSpPr>
        <p:spPr bwMode="auto">
          <a:xfrm rot="5400000">
            <a:off x="3768995" y="534815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3" name="Line 53"/>
          <p:cNvSpPr>
            <a:spLocks noChangeShapeType="1"/>
          </p:cNvSpPr>
          <p:nvPr/>
        </p:nvSpPr>
        <p:spPr bwMode="auto">
          <a:xfrm flipV="1">
            <a:off x="4242331" y="434626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V="1">
            <a:off x="4547052" y="434626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3"/>
          <p:cNvSpPr>
            <a:spLocks noChangeArrowheads="1"/>
          </p:cNvSpPr>
          <p:nvPr/>
        </p:nvSpPr>
        <p:spPr bwMode="auto">
          <a:xfrm rot="16200000">
            <a:off x="4013731" y="493048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6" name="AutoShape 3"/>
          <p:cNvSpPr>
            <a:spLocks noChangeArrowheads="1"/>
          </p:cNvSpPr>
          <p:nvPr/>
        </p:nvSpPr>
        <p:spPr bwMode="auto">
          <a:xfrm rot="16200000">
            <a:off x="4318452" y="493048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7" name="AutoShape 79"/>
          <p:cNvSpPr>
            <a:spLocks noChangeArrowheads="1"/>
          </p:cNvSpPr>
          <p:nvPr/>
        </p:nvSpPr>
        <p:spPr bwMode="auto">
          <a:xfrm rot="5400000">
            <a:off x="4051831" y="53495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8" name="AutoShape 79"/>
          <p:cNvSpPr>
            <a:spLocks noChangeArrowheads="1"/>
          </p:cNvSpPr>
          <p:nvPr/>
        </p:nvSpPr>
        <p:spPr bwMode="auto">
          <a:xfrm rot="5400000">
            <a:off x="4356552" y="53495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9" name="AutoShape 261"/>
          <p:cNvSpPr>
            <a:spLocks/>
          </p:cNvSpPr>
          <p:nvPr/>
        </p:nvSpPr>
        <p:spPr bwMode="auto">
          <a:xfrm rot="5400000">
            <a:off x="3772471" y="4815033"/>
            <a:ext cx="52644" cy="175015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74680" y="3200402"/>
            <a:ext cx="720818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6T</a:t>
            </a:r>
          </a:p>
        </p:txBody>
      </p:sp>
      <p:sp>
        <p:nvSpPr>
          <p:cNvPr id="80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2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868180"/>
      </p:ext>
    </p:extLst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FortiManager 1000D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62165" y="571984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127966" y="4813602"/>
            <a:ext cx="52644" cy="175015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918791" y="3200402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37106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67578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4091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771388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5996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790438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6197634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6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TB x 4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20880" y="534874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</a:t>
            </a:r>
          </a:p>
        </p:txBody>
      </p:sp>
    </p:spTree>
    <p:extLst>
      <p:ext uri="{BB962C8B-B14F-4D97-AF65-F5344CB8AC3E}">
        <p14:creationId xmlns:p14="http://schemas.microsoft.com/office/powerpoint/2010/main" val="397078779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SoC3 </a:t>
            </a:r>
            <a:r>
              <a:rPr lang="en-US" dirty="0" err="1"/>
              <a:t>vs</a:t>
            </a:r>
            <a:r>
              <a:rPr lang="en-US" dirty="0"/>
              <a:t> CP9 Comparison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908649"/>
              </p:ext>
            </p:extLst>
          </p:nvPr>
        </p:nvGraphicFramePr>
        <p:xfrm>
          <a:off x="609443" y="1223434"/>
          <a:ext cx="11000978" cy="378461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438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9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1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NP6 Lite (SoC3)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/>
                        <a:t>CP9</a:t>
                      </a:r>
                      <a:endParaRPr lang="en-US" sz="19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>
                    <a:solidFill>
                      <a:srgbClr val="246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Throughput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1Gbps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20Gbps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Pre-match Offload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Correlation Offload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Full-match</a:t>
                      </a:r>
                      <a:r>
                        <a:rPr lang="en-US" sz="1600" baseline="0" dirty="0"/>
                        <a:t> Offload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-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Physical Queue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32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No. of Virtual Queue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2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128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PLL Entropy Source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-</a:t>
                      </a:r>
                      <a:endParaRPr lang="en-US" sz="1600" b="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Ring OSC Entropy Source</a:t>
                      </a:r>
                      <a:endParaRPr lang="en-US" sz="1600" dirty="0">
                        <a:solidFill>
                          <a:srgbClr val="31849B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79818" y="6406595"/>
            <a:ext cx="3272925" cy="4616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100" dirty="0"/>
              <a:t>* Performance may varied according to models due to hardware architecture designs </a:t>
            </a:r>
          </a:p>
        </p:txBody>
      </p:sp>
    </p:spTree>
    <p:extLst>
      <p:ext uri="{BB962C8B-B14F-4D97-AF65-F5344CB8AC3E}">
        <p14:creationId xmlns:p14="http://schemas.microsoft.com/office/powerpoint/2010/main" val="441276298"/>
      </p:ext>
    </p:extLst>
  </p:cSld>
  <p:clrMapOvr>
    <a:masterClrMapping/>
  </p:clrMapOvr>
  <p:transition spd="slow">
    <p:wipe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FortiManager 2000E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43582" y="571984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815021" y="5126896"/>
            <a:ext cx="52295" cy="112391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846526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4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 TB x 12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20880" y="534874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SFP+</a:t>
            </a:r>
          </a:p>
        </p:txBody>
      </p:sp>
      <p:sp>
        <p:nvSpPr>
          <p:cNvPr id="67" name="Line 53"/>
          <p:cNvSpPr>
            <a:spLocks noChangeShapeType="1"/>
          </p:cNvSpPr>
          <p:nvPr/>
        </p:nvSpPr>
        <p:spPr bwMode="auto">
          <a:xfrm flipV="1">
            <a:off x="4391908" y="43487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Line 55"/>
          <p:cNvSpPr>
            <a:spLocks noChangeShapeType="1"/>
          </p:cNvSpPr>
          <p:nvPr/>
        </p:nvSpPr>
        <p:spPr bwMode="auto">
          <a:xfrm flipV="1">
            <a:off x="4696629" y="434874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 rot="16200000">
            <a:off x="4163308" y="493297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0" name="AutoShape 3"/>
          <p:cNvSpPr>
            <a:spLocks noChangeArrowheads="1"/>
          </p:cNvSpPr>
          <p:nvPr/>
        </p:nvSpPr>
        <p:spPr bwMode="auto">
          <a:xfrm rot="16200000">
            <a:off x="4468029" y="493297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1" name="AutoShape 79"/>
          <p:cNvSpPr>
            <a:spLocks noChangeArrowheads="1"/>
          </p:cNvSpPr>
          <p:nvPr/>
        </p:nvSpPr>
        <p:spPr bwMode="auto">
          <a:xfrm rot="5400000">
            <a:off x="4201408" y="535207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2" name="AutoShape 79"/>
          <p:cNvSpPr>
            <a:spLocks noChangeArrowheads="1"/>
          </p:cNvSpPr>
          <p:nvPr/>
        </p:nvSpPr>
        <p:spPr bwMode="auto">
          <a:xfrm rot="5400000">
            <a:off x="4506129" y="535207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31890" y="3200402"/>
            <a:ext cx="806403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73" name="AutoShape 261"/>
          <p:cNvSpPr>
            <a:spLocks/>
          </p:cNvSpPr>
          <p:nvPr/>
        </p:nvSpPr>
        <p:spPr bwMode="auto">
          <a:xfrm rot="5400000">
            <a:off x="4175136" y="5073112"/>
            <a:ext cx="58580" cy="124328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17010"/>
      </p:ext>
    </p:extLst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FortiManager 3900E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243412" y="571984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513515" y="5458288"/>
            <a:ext cx="67234" cy="5209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511714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TB x 15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20880" y="534874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SFP+</a:t>
            </a: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73" name="AutoShape 261"/>
          <p:cNvSpPr>
            <a:spLocks/>
          </p:cNvSpPr>
          <p:nvPr/>
        </p:nvSpPr>
        <p:spPr bwMode="auto">
          <a:xfrm rot="5400000">
            <a:off x="3882322" y="5357739"/>
            <a:ext cx="66767" cy="6658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Rounded Rectangle 73"/>
          <p:cNvSpPr/>
          <p:nvPr/>
        </p:nvSpPr>
        <p:spPr bwMode="auto">
          <a:xfrm>
            <a:off x="2028065" y="2780894"/>
            <a:ext cx="2844059" cy="63521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685" tIns="60843" rIns="121685" bIns="60843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75" name="Rounded Rectangle 74"/>
          <p:cNvSpPr/>
          <p:nvPr/>
        </p:nvSpPr>
        <p:spPr bwMode="auto">
          <a:xfrm>
            <a:off x="2028065" y="3511942"/>
            <a:ext cx="2844059" cy="63521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685" tIns="60843" rIns="121685" bIns="60843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CPU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6C, 12T</a:t>
            </a:r>
          </a:p>
        </p:txBody>
      </p:sp>
    </p:spTree>
    <p:extLst>
      <p:ext uri="{BB962C8B-B14F-4D97-AF65-F5344CB8AC3E}">
        <p14:creationId xmlns:p14="http://schemas.microsoft.com/office/powerpoint/2010/main" val="492069963"/>
      </p:ext>
    </p:extLst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FortiAnalyzer</a:t>
            </a:r>
          </a:p>
        </p:txBody>
      </p:sp>
    </p:spTree>
    <p:extLst>
      <p:ext uri="{BB962C8B-B14F-4D97-AF65-F5344CB8AC3E}">
        <p14:creationId xmlns:p14="http://schemas.microsoft.com/office/powerpoint/2010/main" val="2605674662"/>
      </p:ext>
    </p:extLst>
  </p:cSld>
  <p:clrMapOvr>
    <a:masterClrMapping/>
  </p:clrMapOvr>
  <p:transition spd="slow">
    <p:wip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FortiAnalyzer 1000D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71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62165" y="571971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127966" y="4813602"/>
            <a:ext cx="52644" cy="175015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918791" y="3200402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37106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67578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4091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771388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5996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790438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6197634" y="571971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6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TB x 4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07365" y="5335235"/>
            <a:ext cx="7274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8104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</a:t>
            </a:r>
          </a:p>
        </p:txBody>
      </p:sp>
    </p:spTree>
    <p:extLst>
      <p:ext uri="{BB962C8B-B14F-4D97-AF65-F5344CB8AC3E}">
        <p14:creationId xmlns:p14="http://schemas.microsoft.com/office/powerpoint/2010/main" val="3964853519"/>
      </p:ext>
    </p:extLst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FortiAnalyzer 3000F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0731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2605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33778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834352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28445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1492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0319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0700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28826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1873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1786548" y="571971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85598" y="573510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6 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681952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799766" y="5118249"/>
            <a:ext cx="76199" cy="111730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878001" y="571971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4 x GE RJ45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07365" y="5335235"/>
            <a:ext cx="7274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8104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</a:t>
            </a: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623952" y="2592447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 TB x 16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3843188" y="4716401"/>
            <a:ext cx="76201" cy="192100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Line 53"/>
          <p:cNvSpPr>
            <a:spLocks noChangeShapeType="1"/>
          </p:cNvSpPr>
          <p:nvPr/>
        </p:nvSpPr>
        <p:spPr bwMode="auto">
          <a:xfrm flipV="1">
            <a:off x="3702474" y="434527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55"/>
          <p:cNvSpPr>
            <a:spLocks noChangeShapeType="1"/>
          </p:cNvSpPr>
          <p:nvPr/>
        </p:nvSpPr>
        <p:spPr bwMode="auto">
          <a:xfrm flipV="1">
            <a:off x="4007195" y="434527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16200000">
            <a:off x="3473874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778595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511974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5400000">
            <a:off x="3816695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5" name="Line 53"/>
          <p:cNvSpPr>
            <a:spLocks noChangeShapeType="1"/>
          </p:cNvSpPr>
          <p:nvPr/>
        </p:nvSpPr>
        <p:spPr bwMode="auto">
          <a:xfrm flipV="1">
            <a:off x="4319960" y="43589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Line 55"/>
          <p:cNvSpPr>
            <a:spLocks noChangeShapeType="1"/>
          </p:cNvSpPr>
          <p:nvPr/>
        </p:nvSpPr>
        <p:spPr bwMode="auto">
          <a:xfrm flipV="1">
            <a:off x="4624681" y="43589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4091360" y="494321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auto">
          <a:xfrm rot="16200000">
            <a:off x="4396081" y="494321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9" name="AutoShape 79"/>
          <p:cNvSpPr>
            <a:spLocks noChangeArrowheads="1"/>
          </p:cNvSpPr>
          <p:nvPr/>
        </p:nvSpPr>
        <p:spPr bwMode="auto">
          <a:xfrm rot="5400000">
            <a:off x="4129460" y="53623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0" name="AutoShape 79"/>
          <p:cNvSpPr>
            <a:spLocks noChangeArrowheads="1"/>
          </p:cNvSpPr>
          <p:nvPr/>
        </p:nvSpPr>
        <p:spPr bwMode="auto">
          <a:xfrm rot="5400000">
            <a:off x="4434181" y="53623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81" name="Rounded Rectangle 80"/>
          <p:cNvSpPr/>
          <p:nvPr/>
        </p:nvSpPr>
        <p:spPr bwMode="auto">
          <a:xfrm>
            <a:off x="2001750" y="2487369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8C, 16T</a:t>
            </a:r>
          </a:p>
        </p:txBody>
      </p:sp>
      <p:sp>
        <p:nvSpPr>
          <p:cNvPr id="82" name="Rounded Rectangle 81"/>
          <p:cNvSpPr/>
          <p:nvPr/>
        </p:nvSpPr>
        <p:spPr bwMode="auto">
          <a:xfrm>
            <a:off x="2001750" y="356430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8C, 16T</a:t>
            </a:r>
          </a:p>
        </p:txBody>
      </p:sp>
    </p:spTree>
    <p:extLst>
      <p:ext uri="{BB962C8B-B14F-4D97-AF65-F5344CB8AC3E}">
        <p14:creationId xmlns:p14="http://schemas.microsoft.com/office/powerpoint/2010/main" val="1158902899"/>
      </p:ext>
    </p:extLst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FortiAnalyzer 3500E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0731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2605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33778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516867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745467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28445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1492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0319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0700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28826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1873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1786548" y="571971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2877804" y="573510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495043" y="5422968"/>
            <a:ext cx="76201" cy="507866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534692" y="571971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2x GE RJ45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07365" y="5335235"/>
            <a:ext cx="7274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8104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</a:t>
            </a: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TB x 12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3523562" y="5036030"/>
            <a:ext cx="76200" cy="128174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Line 53"/>
          <p:cNvSpPr>
            <a:spLocks noChangeShapeType="1"/>
          </p:cNvSpPr>
          <p:nvPr/>
        </p:nvSpPr>
        <p:spPr bwMode="auto">
          <a:xfrm flipV="1">
            <a:off x="3702474" y="434527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16200000">
            <a:off x="3473874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778595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511974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5400000">
            <a:off x="3816695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696505" y="2975677"/>
            <a:ext cx="1037500" cy="381000"/>
          </a:xfrm>
          <a:prstGeom prst="flowChartAlternateProcess">
            <a:avLst/>
          </a:prstGeom>
          <a:solidFill>
            <a:srgbClr val="FFFFFF"/>
          </a:solidFill>
          <a:ln w="19050" cmpd="sng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2" name="AutoShape 19"/>
          <p:cNvSpPr>
            <a:spLocks noChangeArrowheads="1"/>
          </p:cNvSpPr>
          <p:nvPr/>
        </p:nvSpPr>
        <p:spPr bwMode="auto">
          <a:xfrm>
            <a:off x="609443" y="2862487"/>
            <a:ext cx="1037500" cy="381000"/>
          </a:xfrm>
          <a:prstGeom prst="flowChartAlternateProcess">
            <a:avLst/>
          </a:prstGeom>
          <a:solidFill>
            <a:schemeClr val="bg1"/>
          </a:solidFill>
          <a:ln w="19050" cmpd="sng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rgbClr val="455A6B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rgbClr val="455A6B"/>
                </a:solidFill>
                <a:ea typeface="Arial" charset="0"/>
                <a:cs typeface="Arial" charset="0"/>
              </a:rPr>
              <a:t>2 TB x 12</a:t>
            </a:r>
          </a:p>
        </p:txBody>
      </p:sp>
      <p:sp>
        <p:nvSpPr>
          <p:cNvPr id="83" name="Line 27"/>
          <p:cNvSpPr>
            <a:spLocks noChangeShapeType="1"/>
          </p:cNvSpPr>
          <p:nvPr/>
        </p:nvSpPr>
        <p:spPr bwMode="auto">
          <a:xfrm flipV="1">
            <a:off x="1734006" y="3124091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Rounded Rectangle 83"/>
          <p:cNvSpPr/>
          <p:nvPr/>
        </p:nvSpPr>
        <p:spPr bwMode="auto">
          <a:xfrm>
            <a:off x="2001750" y="2487369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85" name="Rounded Rectangle 84"/>
          <p:cNvSpPr/>
          <p:nvPr/>
        </p:nvSpPr>
        <p:spPr bwMode="auto">
          <a:xfrm>
            <a:off x="2001750" y="356430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</p:spTree>
    <p:extLst>
      <p:ext uri="{BB962C8B-B14F-4D97-AF65-F5344CB8AC3E}">
        <p14:creationId xmlns:p14="http://schemas.microsoft.com/office/powerpoint/2010/main" val="1272971707"/>
      </p:ext>
    </p:extLst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FortiAnalyzer 3500F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0731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2605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33778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834352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28445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1492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0319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0700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28826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1873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1786548" y="571971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2854127" y="573510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681952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502664" y="5430590"/>
            <a:ext cx="60959" cy="507866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570206" y="571971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RJ45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07365" y="5335235"/>
            <a:ext cx="7274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8104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SFP</a:t>
            </a: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623952" y="2592447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 TB x 24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3476679" y="5082913"/>
            <a:ext cx="76200" cy="118798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Line 53"/>
          <p:cNvSpPr>
            <a:spLocks noChangeShapeType="1"/>
          </p:cNvSpPr>
          <p:nvPr/>
        </p:nvSpPr>
        <p:spPr bwMode="auto">
          <a:xfrm flipV="1">
            <a:off x="3702474" y="434527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55"/>
          <p:cNvSpPr>
            <a:spLocks noChangeShapeType="1"/>
          </p:cNvSpPr>
          <p:nvPr/>
        </p:nvSpPr>
        <p:spPr bwMode="auto">
          <a:xfrm flipV="1">
            <a:off x="4007195" y="434527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16200000">
            <a:off x="3473874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778595" y="492950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511974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5400000">
            <a:off x="3816695" y="534860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81" name="Rounded Rectangle 80"/>
          <p:cNvSpPr/>
          <p:nvPr/>
        </p:nvSpPr>
        <p:spPr bwMode="auto">
          <a:xfrm>
            <a:off x="2001750" y="2487369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8C, 16T</a:t>
            </a:r>
          </a:p>
        </p:txBody>
      </p:sp>
      <p:sp>
        <p:nvSpPr>
          <p:cNvPr id="82" name="Rounded Rectangle 81"/>
          <p:cNvSpPr/>
          <p:nvPr/>
        </p:nvSpPr>
        <p:spPr bwMode="auto">
          <a:xfrm>
            <a:off x="2001750" y="356430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8C, 16T</a:t>
            </a:r>
          </a:p>
        </p:txBody>
      </p:sp>
    </p:spTree>
    <p:extLst>
      <p:ext uri="{BB962C8B-B14F-4D97-AF65-F5344CB8AC3E}">
        <p14:creationId xmlns:p14="http://schemas.microsoft.com/office/powerpoint/2010/main" val="1899896106"/>
      </p:ext>
    </p:extLst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</a:t>
            </a:r>
          </a:p>
        </p:txBody>
      </p:sp>
    </p:spTree>
    <p:extLst>
      <p:ext uri="{BB962C8B-B14F-4D97-AF65-F5344CB8AC3E}">
        <p14:creationId xmlns:p14="http://schemas.microsoft.com/office/powerpoint/2010/main" val="941614205"/>
      </p:ext>
    </p:extLst>
  </p:cSld>
  <p:clrMapOvr>
    <a:masterClrMapping/>
  </p:clrMapOvr>
  <p:transition spd="slow">
    <p:wipe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FortiAP 11C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4570810" y="1371600"/>
            <a:ext cx="5688118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4977104" y="1676400"/>
            <a:ext cx="3504287" cy="10668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FortiASIC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SoC1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5484892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5789692" y="27432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559919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6399133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62086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5865872" y="5421868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1905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Line 89"/>
          <p:cNvSpPr>
            <a:spLocks noChangeShapeType="1"/>
          </p:cNvSpPr>
          <p:nvPr/>
        </p:nvSpPr>
        <p:spPr bwMode="auto">
          <a:xfrm flipH="1">
            <a:off x="8481391" y="2514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6094333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16764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256MB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9040045" y="2286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32MB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0480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(1x1)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6703854" y="5421868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10/100/1000</a:t>
            </a:r>
          </a:p>
          <a:p>
            <a:pPr algn="ctr" eaLnBrk="0" hangingPunct="0"/>
            <a:r>
              <a:rPr lang="en-US" sz="1100" b="1" dirty="0"/>
              <a:t>LAN / WAN</a:t>
            </a:r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7313295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712279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708469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7618016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742751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738941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128"/>
          <p:cNvSpPr>
            <a:spLocks/>
          </p:cNvSpPr>
          <p:nvPr/>
        </p:nvSpPr>
        <p:spPr bwMode="auto">
          <a:xfrm rot="5400000">
            <a:off x="7420701" y="5157035"/>
            <a:ext cx="45720" cy="55205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5052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743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" name="Picture 60" descr="FAP-11C-Bottom_vS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162" y="1524000"/>
            <a:ext cx="2437765" cy="3460091"/>
          </a:xfrm>
          <a:prstGeom prst="rect">
            <a:avLst/>
          </a:prstGeom>
        </p:spPr>
      </p:pic>
      <p:sp>
        <p:nvSpPr>
          <p:cNvPr id="34" name="Line 89"/>
          <p:cNvSpPr>
            <a:spLocks noChangeShapeType="1"/>
          </p:cNvSpPr>
          <p:nvPr/>
        </p:nvSpPr>
        <p:spPr bwMode="auto">
          <a:xfrm flipH="1" flipV="1">
            <a:off x="9243192" y="38862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41910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 rot="16200000">
            <a:off x="474850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>
            <a:off x="4469236" y="50292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>
            <a:off x="4977104" y="5407968"/>
            <a:ext cx="1320456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39" name="AutoShape 19"/>
          <p:cNvSpPr>
            <a:spLocks noChangeArrowheads="1"/>
          </p:cNvSpPr>
          <p:nvPr/>
        </p:nvSpPr>
        <p:spPr bwMode="auto">
          <a:xfrm>
            <a:off x="4875530" y="29718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1" name="Line 245"/>
          <p:cNvSpPr>
            <a:spLocks noChangeShapeType="1"/>
          </p:cNvSpPr>
          <p:nvPr/>
        </p:nvSpPr>
        <p:spPr bwMode="auto">
          <a:xfrm flipH="1">
            <a:off x="4570809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AutoShape 79"/>
          <p:cNvSpPr>
            <a:spLocks noChangeArrowheads="1"/>
          </p:cNvSpPr>
          <p:nvPr/>
        </p:nvSpPr>
        <p:spPr bwMode="auto">
          <a:xfrm>
            <a:off x="3961368" y="3124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 rot="16200000">
            <a:off x="4342209" y="3098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3250353" y="3079984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AC </a:t>
            </a:r>
          </a:p>
        </p:txBody>
      </p:sp>
    </p:spTree>
    <p:extLst>
      <p:ext uri="{BB962C8B-B14F-4D97-AF65-F5344CB8AC3E}">
        <p14:creationId xmlns:p14="http://schemas.microsoft.com/office/powerpoint/2010/main" val="471169491"/>
      </p:ext>
    </p:extLst>
  </p:cSld>
  <p:clrMapOvr>
    <a:masterClrMapping/>
  </p:clrMapOvr>
  <p:transition spd="slow">
    <p:wipe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21D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 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773956" y="321206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583456" y="53583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545356" y="493929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8862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555074" y="5638802"/>
            <a:ext cx="2437765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 x FE RJ45 </a:t>
            </a:r>
          </a:p>
          <a:p>
            <a:pPr algn="ctr" eaLnBrk="0" hangingPunct="0"/>
            <a:r>
              <a:rPr lang="en-US" sz="1100" b="1" dirty="0"/>
              <a:t>WAN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194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914162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Mini USB</a:t>
            </a: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357413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532177" y="1219200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 Power Input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3250353" y="5638802"/>
            <a:ext cx="1269669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 3G/4G Modem</a:t>
            </a:r>
          </a:p>
          <a:p>
            <a:pPr algn="ctr" eaLnBrk="0" hangingPunct="0"/>
            <a:r>
              <a:rPr lang="en-US" sz="1100" b="1" dirty="0"/>
              <a:t>Connectivity</a:t>
            </a:r>
          </a:p>
        </p:txBody>
      </p:sp>
      <p:sp>
        <p:nvSpPr>
          <p:cNvPr id="31" name="Line 66"/>
          <p:cNvSpPr>
            <a:spLocks noChangeShapeType="1"/>
          </p:cNvSpPr>
          <p:nvPr/>
        </p:nvSpPr>
        <p:spPr bwMode="auto">
          <a:xfrm flipV="1">
            <a:off x="5688118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79"/>
          <p:cNvSpPr>
            <a:spLocks noChangeArrowheads="1"/>
          </p:cNvSpPr>
          <p:nvPr/>
        </p:nvSpPr>
        <p:spPr bwMode="auto">
          <a:xfrm rot="5400000">
            <a:off x="5497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6200000">
            <a:off x="5459518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>
            <a:off x="4468448" y="5638802"/>
            <a:ext cx="2437765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 x FE RJ45 </a:t>
            </a:r>
          </a:p>
          <a:p>
            <a:pPr algn="ctr" eaLnBrk="0" hangingPunct="0"/>
            <a:r>
              <a:rPr lang="en-US" sz="1100" b="1" dirty="0"/>
              <a:t>Ethernet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52" name="Line 94"/>
          <p:cNvSpPr>
            <a:spLocks noChangeShapeType="1"/>
          </p:cNvSpPr>
          <p:nvPr/>
        </p:nvSpPr>
        <p:spPr bwMode="auto">
          <a:xfrm flipH="1" flipV="1">
            <a:off x="3961368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539339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3732768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53" name="AutoShape 79"/>
          <p:cNvSpPr>
            <a:spLocks noChangeArrowheads="1"/>
          </p:cNvSpPr>
          <p:nvPr/>
        </p:nvSpPr>
        <p:spPr bwMode="auto">
          <a:xfrm rot="5400000">
            <a:off x="377086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285010" y="3890931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Line 88"/>
          <p:cNvSpPr>
            <a:spLocks noChangeShapeType="1"/>
          </p:cNvSpPr>
          <p:nvPr/>
        </p:nvSpPr>
        <p:spPr bwMode="auto">
          <a:xfrm flipH="1" flipV="1">
            <a:off x="8792878" y="2824131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7" y="2022171"/>
            <a:ext cx="2945633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 b/g/n 2.4GHz</a:t>
            </a:r>
          </a:p>
        </p:txBody>
      </p:sp>
    </p:spTree>
    <p:extLst>
      <p:ext uri="{BB962C8B-B14F-4D97-AF65-F5344CB8AC3E}">
        <p14:creationId xmlns:p14="http://schemas.microsoft.com/office/powerpoint/2010/main" val="48203308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609441" y="4366545"/>
            <a:ext cx="5383398" cy="1791032"/>
          </a:xfrm>
          <a:prstGeom prst="rect">
            <a:avLst/>
          </a:prstGeom>
        </p:spPr>
        <p:txBody>
          <a:bodyPr lIns="121899" tIns="60949" rIns="121899" bIns="60949"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An hardware architecture that has FortiASIC Network Processor(s) directly connected to Interfaces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6697728" y="1559862"/>
            <a:ext cx="4881656" cy="4597716"/>
          </a:xfrm>
          <a:prstGeom prst="rect">
            <a:avLst/>
          </a:prstGeom>
        </p:spPr>
        <p:txBody>
          <a:bodyPr lIns="121899" tIns="60949" rIns="121899" bIns="60949">
            <a:normAutofit lnSpcReduction="10000"/>
          </a:bodyPr>
          <a:lstStyle/>
          <a:p>
            <a:r>
              <a:rPr lang="en-US" dirty="0"/>
              <a:t>No ISF, may not have / limited Inter-NP connectivity</a:t>
            </a:r>
          </a:p>
          <a:p>
            <a:r>
              <a:rPr lang="en-US" dirty="0"/>
              <a:t>Traffic between interfaces may not be NP-accelerated as they may have to use CPU instead</a:t>
            </a:r>
          </a:p>
          <a:p>
            <a:pPr lvl="1"/>
            <a:r>
              <a:rPr lang="en-US" dirty="0"/>
              <a:t>More suitable for NGFW deployments</a:t>
            </a:r>
          </a:p>
          <a:p>
            <a:r>
              <a:rPr lang="en-US" dirty="0"/>
              <a:t>Attention needed for some network designs, </a:t>
            </a:r>
            <a:r>
              <a:rPr lang="en-US" dirty="0" err="1"/>
              <a:t>eg</a:t>
            </a:r>
            <a:r>
              <a:rPr lang="en-US" dirty="0"/>
              <a:t>. LAG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 Direct</a:t>
            </a:r>
          </a:p>
        </p:txBody>
      </p:sp>
      <p:sp>
        <p:nvSpPr>
          <p:cNvPr id="6" name="AutoShape 33"/>
          <p:cNvSpPr>
            <a:spLocks noChangeArrowheads="1"/>
          </p:cNvSpPr>
          <p:nvPr/>
        </p:nvSpPr>
        <p:spPr bwMode="auto">
          <a:xfrm>
            <a:off x="464538" y="1296429"/>
            <a:ext cx="5806677" cy="220979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 rot="5400000">
            <a:off x="802499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" name="Line 156"/>
          <p:cNvSpPr>
            <a:spLocks noChangeShapeType="1"/>
          </p:cNvSpPr>
          <p:nvPr/>
        </p:nvSpPr>
        <p:spPr bwMode="auto">
          <a:xfrm flipV="1">
            <a:off x="992999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3"/>
          <p:cNvSpPr>
            <a:spLocks noChangeAspect="1" noChangeArrowheads="1"/>
          </p:cNvSpPr>
          <p:nvPr/>
        </p:nvSpPr>
        <p:spPr bwMode="auto">
          <a:xfrm>
            <a:off x="4322425" y="2541152"/>
            <a:ext cx="153721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cs typeface="Arial" pitchFamily="34" charset="0"/>
              </a:rPr>
              <a:t>NP</a:t>
            </a:r>
            <a:endParaRPr lang="en-US" sz="2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AutoShape 3"/>
          <p:cNvSpPr>
            <a:spLocks noChangeAspect="1" noChangeArrowheads="1"/>
          </p:cNvSpPr>
          <p:nvPr/>
        </p:nvSpPr>
        <p:spPr bwMode="auto">
          <a:xfrm>
            <a:off x="2509513" y="2541152"/>
            <a:ext cx="153721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cs typeface="Arial" pitchFamily="34" charset="0"/>
              </a:rPr>
              <a:t>NP</a:t>
            </a:r>
            <a:endParaRPr lang="en-US" sz="2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 rot="16200000">
            <a:off x="659305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20" name="Line 156"/>
          <p:cNvSpPr>
            <a:spLocks noChangeShapeType="1"/>
          </p:cNvSpPr>
          <p:nvPr/>
        </p:nvSpPr>
        <p:spPr bwMode="auto">
          <a:xfrm flipV="1">
            <a:off x="1516073" y="233866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156"/>
          <p:cNvSpPr>
            <a:spLocks noChangeShapeType="1"/>
          </p:cNvSpPr>
          <p:nvPr/>
        </p:nvSpPr>
        <p:spPr bwMode="auto">
          <a:xfrm flipV="1">
            <a:off x="3311321" y="208858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Line 156"/>
          <p:cNvSpPr>
            <a:spLocks noChangeShapeType="1"/>
          </p:cNvSpPr>
          <p:nvPr/>
        </p:nvSpPr>
        <p:spPr bwMode="auto">
          <a:xfrm flipV="1">
            <a:off x="5091767" y="1801951"/>
            <a:ext cx="0" cy="7438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3"/>
          <p:cNvSpPr>
            <a:spLocks noChangeAspect="1" noChangeArrowheads="1"/>
          </p:cNvSpPr>
          <p:nvPr/>
        </p:nvSpPr>
        <p:spPr bwMode="auto">
          <a:xfrm>
            <a:off x="726976" y="2541152"/>
            <a:ext cx="153721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cs typeface="Arial" pitchFamily="34" charset="0"/>
              </a:rPr>
              <a:t>NP</a:t>
            </a:r>
            <a:endParaRPr lang="en-US" sz="2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Line 156"/>
          <p:cNvSpPr>
            <a:spLocks noChangeShapeType="1"/>
          </p:cNvSpPr>
          <p:nvPr/>
        </p:nvSpPr>
        <p:spPr bwMode="auto">
          <a:xfrm flipH="1">
            <a:off x="1789738" y="2100340"/>
            <a:ext cx="1521584" cy="70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3"/>
          <p:cNvSpPr>
            <a:spLocks noChangeAspect="1" noChangeArrowheads="1"/>
          </p:cNvSpPr>
          <p:nvPr/>
        </p:nvSpPr>
        <p:spPr bwMode="auto">
          <a:xfrm>
            <a:off x="686465" y="1499752"/>
            <a:ext cx="1577721" cy="838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cs typeface="Arial" pitchFamily="34" charset="0"/>
              </a:rPr>
              <a:t>CPU</a:t>
            </a:r>
            <a:endParaRPr lang="en-US" sz="2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Line 156"/>
          <p:cNvSpPr>
            <a:spLocks noChangeShapeType="1"/>
          </p:cNvSpPr>
          <p:nvPr/>
        </p:nvSpPr>
        <p:spPr bwMode="auto">
          <a:xfrm flipH="1">
            <a:off x="2264184" y="1801951"/>
            <a:ext cx="282758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79"/>
          <p:cNvSpPr>
            <a:spLocks noChangeArrowheads="1"/>
          </p:cNvSpPr>
          <p:nvPr/>
        </p:nvSpPr>
        <p:spPr bwMode="auto">
          <a:xfrm rot="5400000">
            <a:off x="1107221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" name="Line 156"/>
          <p:cNvSpPr>
            <a:spLocks noChangeShapeType="1"/>
          </p:cNvSpPr>
          <p:nvPr/>
        </p:nvSpPr>
        <p:spPr bwMode="auto">
          <a:xfrm flipV="1">
            <a:off x="1297721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 rot="16200000">
            <a:off x="964027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28" name="AutoShape 79"/>
          <p:cNvSpPr>
            <a:spLocks noChangeArrowheads="1"/>
          </p:cNvSpPr>
          <p:nvPr/>
        </p:nvSpPr>
        <p:spPr bwMode="auto">
          <a:xfrm rot="5400000">
            <a:off x="1442228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" name="Line 156"/>
          <p:cNvSpPr>
            <a:spLocks noChangeShapeType="1"/>
          </p:cNvSpPr>
          <p:nvPr/>
        </p:nvSpPr>
        <p:spPr bwMode="auto">
          <a:xfrm flipV="1">
            <a:off x="1632728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 rot="16200000">
            <a:off x="1299034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31" name="AutoShape 79"/>
          <p:cNvSpPr>
            <a:spLocks noChangeArrowheads="1"/>
          </p:cNvSpPr>
          <p:nvPr/>
        </p:nvSpPr>
        <p:spPr bwMode="auto">
          <a:xfrm rot="5400000">
            <a:off x="1746950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2" name="Line 156"/>
          <p:cNvSpPr>
            <a:spLocks noChangeShapeType="1"/>
          </p:cNvSpPr>
          <p:nvPr/>
        </p:nvSpPr>
        <p:spPr bwMode="auto">
          <a:xfrm flipV="1">
            <a:off x="1937450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6200000">
            <a:off x="1603756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2639239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6"/>
          <p:cNvSpPr>
            <a:spLocks noChangeShapeType="1"/>
          </p:cNvSpPr>
          <p:nvPr/>
        </p:nvSpPr>
        <p:spPr bwMode="auto">
          <a:xfrm flipV="1">
            <a:off x="2829739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 rot="16200000">
            <a:off x="2496045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37" name="AutoShape 79"/>
          <p:cNvSpPr>
            <a:spLocks noChangeArrowheads="1"/>
          </p:cNvSpPr>
          <p:nvPr/>
        </p:nvSpPr>
        <p:spPr bwMode="auto">
          <a:xfrm rot="5400000">
            <a:off x="2943961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8" name="Line 156"/>
          <p:cNvSpPr>
            <a:spLocks noChangeShapeType="1"/>
          </p:cNvSpPr>
          <p:nvPr/>
        </p:nvSpPr>
        <p:spPr bwMode="auto">
          <a:xfrm flipV="1">
            <a:off x="3134461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 rot="16200000">
            <a:off x="2800767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3278968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" name="Line 156"/>
          <p:cNvSpPr>
            <a:spLocks noChangeShapeType="1"/>
          </p:cNvSpPr>
          <p:nvPr/>
        </p:nvSpPr>
        <p:spPr bwMode="auto">
          <a:xfrm flipV="1">
            <a:off x="3469468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 rot="16200000">
            <a:off x="3135774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43" name="AutoShape 79"/>
          <p:cNvSpPr>
            <a:spLocks noChangeArrowheads="1"/>
          </p:cNvSpPr>
          <p:nvPr/>
        </p:nvSpPr>
        <p:spPr bwMode="auto">
          <a:xfrm rot="5400000">
            <a:off x="3583690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4" name="Line 156"/>
          <p:cNvSpPr>
            <a:spLocks noChangeShapeType="1"/>
          </p:cNvSpPr>
          <p:nvPr/>
        </p:nvSpPr>
        <p:spPr bwMode="auto">
          <a:xfrm flipV="1">
            <a:off x="3774190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3440496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46" name="AutoShape 79"/>
          <p:cNvSpPr>
            <a:spLocks noChangeArrowheads="1"/>
          </p:cNvSpPr>
          <p:nvPr/>
        </p:nvSpPr>
        <p:spPr bwMode="auto">
          <a:xfrm rot="5400000">
            <a:off x="4421340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7" name="Line 156"/>
          <p:cNvSpPr>
            <a:spLocks noChangeShapeType="1"/>
          </p:cNvSpPr>
          <p:nvPr/>
        </p:nvSpPr>
        <p:spPr bwMode="auto">
          <a:xfrm flipV="1">
            <a:off x="4611840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4278146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4726062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0" name="Line 156"/>
          <p:cNvSpPr>
            <a:spLocks noChangeShapeType="1"/>
          </p:cNvSpPr>
          <p:nvPr/>
        </p:nvSpPr>
        <p:spPr bwMode="auto">
          <a:xfrm flipV="1">
            <a:off x="4916562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 rot="16200000">
            <a:off x="4582868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52" name="AutoShape 79"/>
          <p:cNvSpPr>
            <a:spLocks noChangeArrowheads="1"/>
          </p:cNvSpPr>
          <p:nvPr/>
        </p:nvSpPr>
        <p:spPr bwMode="auto">
          <a:xfrm rot="5400000">
            <a:off x="5061069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3" name="Line 156"/>
          <p:cNvSpPr>
            <a:spLocks noChangeShapeType="1"/>
          </p:cNvSpPr>
          <p:nvPr/>
        </p:nvSpPr>
        <p:spPr bwMode="auto">
          <a:xfrm flipV="1">
            <a:off x="5251569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 rot="16200000">
            <a:off x="4917875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sp>
        <p:nvSpPr>
          <p:cNvPr id="55" name="AutoShape 79"/>
          <p:cNvSpPr>
            <a:spLocks noChangeArrowheads="1"/>
          </p:cNvSpPr>
          <p:nvPr/>
        </p:nvSpPr>
        <p:spPr bwMode="auto">
          <a:xfrm rot="5400000">
            <a:off x="5365791" y="38937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6" name="Line 156"/>
          <p:cNvSpPr>
            <a:spLocks noChangeShapeType="1"/>
          </p:cNvSpPr>
          <p:nvPr/>
        </p:nvSpPr>
        <p:spPr bwMode="auto">
          <a:xfrm flipV="1">
            <a:off x="5556291" y="299835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auto">
          <a:xfrm rot="16200000">
            <a:off x="5222597" y="3379445"/>
            <a:ext cx="6477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</a:t>
            </a:r>
          </a:p>
        </p:txBody>
      </p:sp>
      <p:pic>
        <p:nvPicPr>
          <p:cNvPr id="5" name="Picture 4" descr="Np-Direc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36" y="924676"/>
            <a:ext cx="853026" cy="12074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78681" y="1203110"/>
            <a:ext cx="246157" cy="400109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40714"/>
      </p:ext>
    </p:extLst>
  </p:cSld>
  <p:clrMapOvr>
    <a:masterClrMapping/>
  </p:clrMapOvr>
  <p:transition spd="slow">
    <p:wipe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24D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128MB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7" y="2022171"/>
            <a:ext cx="2844059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 2.4GHz/5GHz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3859795" y="321206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3669295" y="53583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31195" y="493929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2640912" y="5650470"/>
            <a:ext cx="2437765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 x GE RJ45 </a:t>
            </a:r>
          </a:p>
          <a:p>
            <a:pPr algn="ctr" eaLnBrk="0" hangingPunct="0"/>
            <a:r>
              <a:rPr lang="en-US" sz="1100" b="1" dirty="0"/>
              <a:t>PoE PD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795" y="5334000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31" name="Line 66"/>
          <p:cNvSpPr>
            <a:spLocks noChangeShapeType="1"/>
          </p:cNvSpPr>
          <p:nvPr/>
        </p:nvSpPr>
        <p:spPr bwMode="auto">
          <a:xfrm flipV="1">
            <a:off x="4875530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79"/>
          <p:cNvSpPr>
            <a:spLocks noChangeArrowheads="1"/>
          </p:cNvSpPr>
          <p:nvPr/>
        </p:nvSpPr>
        <p:spPr bwMode="auto">
          <a:xfrm rot="5400000">
            <a:off x="468503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6200000">
            <a:off x="4646930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" name="Line 94"/>
          <p:cNvSpPr>
            <a:spLocks noChangeShapeType="1"/>
          </p:cNvSpPr>
          <p:nvPr/>
        </p:nvSpPr>
        <p:spPr bwMode="auto">
          <a:xfrm flipH="1" flipV="1">
            <a:off x="5180251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79"/>
          <p:cNvSpPr>
            <a:spLocks noChangeArrowheads="1"/>
          </p:cNvSpPr>
          <p:nvPr/>
        </p:nvSpPr>
        <p:spPr bwMode="auto">
          <a:xfrm rot="5400000">
            <a:off x="498975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 rot="16200000">
            <a:off x="495165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0" name="Line 66"/>
          <p:cNvSpPr>
            <a:spLocks noChangeShapeType="1"/>
          </p:cNvSpPr>
          <p:nvPr/>
        </p:nvSpPr>
        <p:spPr bwMode="auto">
          <a:xfrm flipV="1">
            <a:off x="5484970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52944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 rot="16200000">
            <a:off x="5256370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3" name="Line 94"/>
          <p:cNvSpPr>
            <a:spLocks noChangeShapeType="1"/>
          </p:cNvSpPr>
          <p:nvPr/>
        </p:nvSpPr>
        <p:spPr bwMode="auto">
          <a:xfrm flipH="1" flipV="1">
            <a:off x="5789691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559919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556109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539339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5294509" y="5145190"/>
            <a:ext cx="76203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ectangle 67"/>
          <p:cNvSpPr>
            <a:spLocks noChangeArrowheads="1"/>
          </p:cNvSpPr>
          <p:nvPr/>
        </p:nvSpPr>
        <p:spPr bwMode="auto">
          <a:xfrm>
            <a:off x="4367662" y="5715000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FE RJ45</a:t>
            </a:r>
          </a:p>
        </p:txBody>
      </p:sp>
    </p:spTree>
    <p:extLst>
      <p:ext uri="{BB962C8B-B14F-4D97-AF65-F5344CB8AC3E}">
        <p14:creationId xmlns:p14="http://schemas.microsoft.com/office/powerpoint/2010/main" val="1912398196"/>
      </p:ext>
    </p:extLst>
  </p:cSld>
  <p:clrMapOvr>
    <a:masterClrMapping/>
  </p:clrMapOvr>
  <p:transition spd="slow">
    <p:wipe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25D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128MB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7" y="2022171"/>
            <a:ext cx="314878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802.11a/b/g/n/2.4GHz/5GHz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3859795" y="321206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3669295" y="53583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31195" y="49392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31" name="Line 66"/>
          <p:cNvSpPr>
            <a:spLocks noChangeShapeType="1"/>
          </p:cNvSpPr>
          <p:nvPr/>
        </p:nvSpPr>
        <p:spPr bwMode="auto">
          <a:xfrm flipV="1">
            <a:off x="4875530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79"/>
          <p:cNvSpPr>
            <a:spLocks noChangeArrowheads="1"/>
          </p:cNvSpPr>
          <p:nvPr/>
        </p:nvSpPr>
        <p:spPr bwMode="auto">
          <a:xfrm rot="5400000">
            <a:off x="468503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6200000">
            <a:off x="464693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" name="Line 94"/>
          <p:cNvSpPr>
            <a:spLocks noChangeShapeType="1"/>
          </p:cNvSpPr>
          <p:nvPr/>
        </p:nvSpPr>
        <p:spPr bwMode="auto">
          <a:xfrm flipH="1" flipV="1">
            <a:off x="5180251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79"/>
          <p:cNvSpPr>
            <a:spLocks noChangeArrowheads="1"/>
          </p:cNvSpPr>
          <p:nvPr/>
        </p:nvSpPr>
        <p:spPr bwMode="auto">
          <a:xfrm rot="5400000">
            <a:off x="498975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 rot="16200000">
            <a:off x="495165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0" name="Line 66"/>
          <p:cNvSpPr>
            <a:spLocks noChangeShapeType="1"/>
          </p:cNvSpPr>
          <p:nvPr/>
        </p:nvSpPr>
        <p:spPr bwMode="auto">
          <a:xfrm flipV="1">
            <a:off x="5484970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52944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 rot="16200000">
            <a:off x="525637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3" name="Line 94"/>
          <p:cNvSpPr>
            <a:spLocks noChangeShapeType="1"/>
          </p:cNvSpPr>
          <p:nvPr/>
        </p:nvSpPr>
        <p:spPr bwMode="auto">
          <a:xfrm flipH="1" flipV="1">
            <a:off x="5789691" y="29718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559919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556109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539339" cy="1600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50" name="Rectangle 67"/>
          <p:cNvSpPr>
            <a:spLocks noChangeArrowheads="1"/>
          </p:cNvSpPr>
          <p:nvPr/>
        </p:nvSpPr>
        <p:spPr bwMode="auto">
          <a:xfrm>
            <a:off x="2640912" y="5650468"/>
            <a:ext cx="243776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 x GE RJ45 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51" name="AutoShape 261"/>
          <p:cNvSpPr>
            <a:spLocks/>
          </p:cNvSpPr>
          <p:nvPr/>
        </p:nvSpPr>
        <p:spPr bwMode="auto">
          <a:xfrm rot="5400000">
            <a:off x="5294509" y="5145190"/>
            <a:ext cx="76203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Rectangle 67"/>
          <p:cNvSpPr>
            <a:spLocks noChangeArrowheads="1"/>
          </p:cNvSpPr>
          <p:nvPr/>
        </p:nvSpPr>
        <p:spPr bwMode="auto">
          <a:xfrm>
            <a:off x="4367662" y="5715000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FE RJ45</a:t>
            </a:r>
          </a:p>
        </p:txBody>
      </p:sp>
      <p:sp>
        <p:nvSpPr>
          <p:cNvPr id="48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</p:spTree>
    <p:extLst>
      <p:ext uri="{BB962C8B-B14F-4D97-AF65-F5344CB8AC3E}">
        <p14:creationId xmlns:p14="http://schemas.microsoft.com/office/powerpoint/2010/main" val="2082032272"/>
      </p:ext>
    </p:extLst>
  </p:cSld>
  <p:clrMapOvr>
    <a:masterClrMapping/>
  </p:clrMapOvr>
  <p:transition spd="slow">
    <p:wipe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FortiAP </a:t>
            </a:r>
            <a:r>
              <a:rPr lang="en-US" dirty="0"/>
              <a:t>28</a:t>
            </a:r>
            <a:r>
              <a:rPr lang="en-US" b="0" i="0" dirty="0"/>
              <a:t>C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929897" y="1371600"/>
            <a:ext cx="9243192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3453501" y="1676400"/>
            <a:ext cx="5027890" cy="10668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FortiASIC</a:t>
            </a:r>
          </a:p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3554995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FEXP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859795" y="27432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366929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4469236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427873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3916439" y="5519393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1905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Line 89"/>
          <p:cNvSpPr>
            <a:spLocks noChangeShapeType="1"/>
          </p:cNvSpPr>
          <p:nvPr/>
        </p:nvSpPr>
        <p:spPr bwMode="auto">
          <a:xfrm flipH="1">
            <a:off x="8481391" y="2514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416443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4051230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7" name="Rectangle 67"/>
          <p:cNvSpPr>
            <a:spLocks noChangeArrowheads="1"/>
          </p:cNvSpPr>
          <p:nvPr/>
        </p:nvSpPr>
        <p:spPr bwMode="auto">
          <a:xfrm rot="16200000">
            <a:off x="3441790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16764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256MB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9040045" y="2286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32MB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0480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2.4/5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6354203" y="5519394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8 x GE RJ45</a:t>
            </a:r>
          </a:p>
          <a:p>
            <a:pPr algn="ctr" eaLnBrk="0" hangingPunct="0"/>
            <a:r>
              <a:rPr lang="en-US" sz="1100" b="1" dirty="0"/>
              <a:t>LAN</a:t>
            </a:r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7211721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70212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698312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7516442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73259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72878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5052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743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 rot="16200000">
            <a:off x="705823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6753508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4" name="Line 89"/>
          <p:cNvSpPr>
            <a:spLocks noChangeShapeType="1"/>
          </p:cNvSpPr>
          <p:nvPr/>
        </p:nvSpPr>
        <p:spPr bwMode="auto">
          <a:xfrm flipH="1" flipV="1">
            <a:off x="9243192" y="38862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633751" y="40386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 rot="16200000">
            <a:off x="281860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>
            <a:off x="2595983" y="5519394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>
            <a:off x="3103850" y="5519393"/>
            <a:ext cx="1320456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39" name="AutoShape 19"/>
          <p:cNvSpPr>
            <a:spLocks noChangeArrowheads="1"/>
          </p:cNvSpPr>
          <p:nvPr/>
        </p:nvSpPr>
        <p:spPr bwMode="auto">
          <a:xfrm>
            <a:off x="2234618" y="28956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1" name="Line 245"/>
          <p:cNvSpPr>
            <a:spLocks noChangeShapeType="1"/>
          </p:cNvSpPr>
          <p:nvPr/>
        </p:nvSpPr>
        <p:spPr bwMode="auto">
          <a:xfrm flipH="1">
            <a:off x="1929897" y="31242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AutoShape 79"/>
          <p:cNvSpPr>
            <a:spLocks noChangeArrowheads="1"/>
          </p:cNvSpPr>
          <p:nvPr/>
        </p:nvSpPr>
        <p:spPr bwMode="auto">
          <a:xfrm>
            <a:off x="1320456" y="3048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 rot="16200000">
            <a:off x="1701297" y="3022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609441" y="3003784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AC </a:t>
            </a:r>
          </a:p>
        </p:txBody>
      </p:sp>
      <p:sp>
        <p:nvSpPr>
          <p:cNvPr id="44" name="Line 66"/>
          <p:cNvSpPr>
            <a:spLocks noChangeShapeType="1"/>
          </p:cNvSpPr>
          <p:nvPr/>
        </p:nvSpPr>
        <p:spPr bwMode="auto">
          <a:xfrm flipV="1">
            <a:off x="7821161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79"/>
          <p:cNvSpPr>
            <a:spLocks noChangeArrowheads="1"/>
          </p:cNvSpPr>
          <p:nvPr/>
        </p:nvSpPr>
        <p:spPr bwMode="auto">
          <a:xfrm rot="5400000">
            <a:off x="763066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6" name="AutoShape 3"/>
          <p:cNvSpPr>
            <a:spLocks noChangeArrowheads="1"/>
          </p:cNvSpPr>
          <p:nvPr/>
        </p:nvSpPr>
        <p:spPr bwMode="auto">
          <a:xfrm rot="16200000">
            <a:off x="759256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7" name="Line 94"/>
          <p:cNvSpPr>
            <a:spLocks noChangeShapeType="1"/>
          </p:cNvSpPr>
          <p:nvPr/>
        </p:nvSpPr>
        <p:spPr bwMode="auto">
          <a:xfrm flipH="1" flipV="1">
            <a:off x="8125882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79"/>
          <p:cNvSpPr>
            <a:spLocks noChangeArrowheads="1"/>
          </p:cNvSpPr>
          <p:nvPr/>
        </p:nvSpPr>
        <p:spPr bwMode="auto">
          <a:xfrm rot="5400000">
            <a:off x="793538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6200000">
            <a:off x="789728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0" name="AutoShape 128"/>
          <p:cNvSpPr>
            <a:spLocks/>
          </p:cNvSpPr>
          <p:nvPr/>
        </p:nvSpPr>
        <p:spPr bwMode="auto">
          <a:xfrm rot="5400000">
            <a:off x="7004764" y="4296708"/>
            <a:ext cx="109195" cy="2336193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 rot="16200000">
            <a:off x="766767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52" name="Rectangle 67"/>
          <p:cNvSpPr>
            <a:spLocks noChangeArrowheads="1"/>
          </p:cNvSpPr>
          <p:nvPr/>
        </p:nvSpPr>
        <p:spPr bwMode="auto">
          <a:xfrm rot="16200000">
            <a:off x="736295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53" name="Line 66"/>
          <p:cNvSpPr>
            <a:spLocks noChangeShapeType="1"/>
          </p:cNvSpPr>
          <p:nvPr/>
        </p:nvSpPr>
        <p:spPr bwMode="auto">
          <a:xfrm flipV="1">
            <a:off x="5992839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58023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5" name="AutoShape 3"/>
          <p:cNvSpPr>
            <a:spLocks noChangeArrowheads="1"/>
          </p:cNvSpPr>
          <p:nvPr/>
        </p:nvSpPr>
        <p:spPr bwMode="auto">
          <a:xfrm rot="16200000">
            <a:off x="57642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6" name="Line 94"/>
          <p:cNvSpPr>
            <a:spLocks noChangeShapeType="1"/>
          </p:cNvSpPr>
          <p:nvPr/>
        </p:nvSpPr>
        <p:spPr bwMode="auto">
          <a:xfrm flipH="1" flipV="1">
            <a:off x="6297560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61070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AutoShape 3"/>
          <p:cNvSpPr>
            <a:spLocks noChangeArrowheads="1"/>
          </p:cNvSpPr>
          <p:nvPr/>
        </p:nvSpPr>
        <p:spPr bwMode="auto">
          <a:xfrm rot="16200000">
            <a:off x="606896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9" name="Rectangle 67"/>
          <p:cNvSpPr>
            <a:spLocks noChangeArrowheads="1"/>
          </p:cNvSpPr>
          <p:nvPr/>
        </p:nvSpPr>
        <p:spPr bwMode="auto">
          <a:xfrm rot="16200000">
            <a:off x="5839348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60" name="Rectangle 67"/>
          <p:cNvSpPr>
            <a:spLocks noChangeArrowheads="1"/>
          </p:cNvSpPr>
          <p:nvPr/>
        </p:nvSpPr>
        <p:spPr bwMode="auto">
          <a:xfrm rot="16200000">
            <a:off x="5534627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62" name="Line 66"/>
          <p:cNvSpPr>
            <a:spLocks noChangeShapeType="1"/>
          </p:cNvSpPr>
          <p:nvPr/>
        </p:nvSpPr>
        <p:spPr bwMode="auto">
          <a:xfrm flipV="1">
            <a:off x="6602279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AutoShape 79"/>
          <p:cNvSpPr>
            <a:spLocks noChangeArrowheads="1"/>
          </p:cNvSpPr>
          <p:nvPr/>
        </p:nvSpPr>
        <p:spPr bwMode="auto">
          <a:xfrm rot="5400000">
            <a:off x="641177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auto">
          <a:xfrm rot="16200000">
            <a:off x="637367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5" name="Line 94"/>
          <p:cNvSpPr>
            <a:spLocks noChangeShapeType="1"/>
          </p:cNvSpPr>
          <p:nvPr/>
        </p:nvSpPr>
        <p:spPr bwMode="auto">
          <a:xfrm flipH="1" flipV="1">
            <a:off x="6907000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Rectangle 67"/>
          <p:cNvSpPr>
            <a:spLocks noChangeArrowheads="1"/>
          </p:cNvSpPr>
          <p:nvPr/>
        </p:nvSpPr>
        <p:spPr bwMode="auto">
          <a:xfrm rot="16200000">
            <a:off x="6448788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 rot="16200000">
            <a:off x="6144067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71" name="AutoShape 79"/>
          <p:cNvSpPr>
            <a:spLocks noChangeArrowheads="1"/>
          </p:cNvSpPr>
          <p:nvPr/>
        </p:nvSpPr>
        <p:spPr bwMode="auto">
          <a:xfrm rot="5400000">
            <a:off x="671650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667840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6" name="Line 94"/>
          <p:cNvSpPr>
            <a:spLocks noChangeShapeType="1"/>
          </p:cNvSpPr>
          <p:nvPr/>
        </p:nvSpPr>
        <p:spPr bwMode="auto">
          <a:xfrm flipH="1" flipV="1">
            <a:off x="5078677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AutoShape 79"/>
          <p:cNvSpPr>
            <a:spLocks noChangeArrowheads="1"/>
          </p:cNvSpPr>
          <p:nvPr/>
        </p:nvSpPr>
        <p:spPr bwMode="auto">
          <a:xfrm rot="5400000">
            <a:off x="48881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auto">
          <a:xfrm rot="16200000">
            <a:off x="48500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9" name="Rectangle 67"/>
          <p:cNvSpPr>
            <a:spLocks noChangeArrowheads="1"/>
          </p:cNvSpPr>
          <p:nvPr/>
        </p:nvSpPr>
        <p:spPr bwMode="auto">
          <a:xfrm rot="16200000">
            <a:off x="4660671" y="41910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529447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3" name="AutoShape 3"/>
          <p:cNvSpPr>
            <a:spLocks noChangeArrowheads="1"/>
          </p:cNvSpPr>
          <p:nvPr/>
        </p:nvSpPr>
        <p:spPr bwMode="auto">
          <a:xfrm rot="16200000">
            <a:off x="525637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4" name="Rectangle 67"/>
          <p:cNvSpPr>
            <a:spLocks noChangeArrowheads="1"/>
          </p:cNvSpPr>
          <p:nvPr/>
        </p:nvSpPr>
        <p:spPr bwMode="auto">
          <a:xfrm rot="16200000">
            <a:off x="5066965" y="41910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7790" y="5105400"/>
            <a:ext cx="143896" cy="152400"/>
          </a:xfrm>
          <a:prstGeom prst="rect">
            <a:avLst/>
          </a:prstGeom>
          <a:noFill/>
        </p:spPr>
      </p:pic>
      <p:sp>
        <p:nvSpPr>
          <p:cNvPr id="86" name="Line 94"/>
          <p:cNvSpPr>
            <a:spLocks noChangeShapeType="1"/>
          </p:cNvSpPr>
          <p:nvPr/>
        </p:nvSpPr>
        <p:spPr bwMode="auto">
          <a:xfrm flipH="1" flipV="1">
            <a:off x="5484971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AutoShape 128"/>
          <p:cNvSpPr>
            <a:spLocks/>
          </p:cNvSpPr>
          <p:nvPr/>
        </p:nvSpPr>
        <p:spPr bwMode="auto">
          <a:xfrm rot="5400000">
            <a:off x="5249796" y="5137507"/>
            <a:ext cx="109197" cy="654583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ectangle 67"/>
          <p:cNvSpPr>
            <a:spLocks noChangeArrowheads="1"/>
          </p:cNvSpPr>
          <p:nvPr/>
        </p:nvSpPr>
        <p:spPr bwMode="auto">
          <a:xfrm>
            <a:off x="4595957" y="5519394"/>
            <a:ext cx="1422030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 RJ45 WAN</a:t>
            </a:r>
          </a:p>
          <a:p>
            <a:pPr algn="ctr" eaLnBrk="0" hangingPunct="0"/>
            <a:r>
              <a:rPr lang="en-US" sz="1100" b="1" dirty="0"/>
              <a:t>1x GE RJ PoE WAN</a:t>
            </a:r>
          </a:p>
        </p:txBody>
      </p:sp>
      <p:sp>
        <p:nvSpPr>
          <p:cNvPr id="93" name="AutoShape 19"/>
          <p:cNvSpPr>
            <a:spLocks noChangeArrowheads="1"/>
          </p:cNvSpPr>
          <p:nvPr/>
        </p:nvSpPr>
        <p:spPr bwMode="auto">
          <a:xfrm>
            <a:off x="8735325" y="4114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</p:spTree>
    <p:extLst>
      <p:ext uri="{BB962C8B-B14F-4D97-AF65-F5344CB8AC3E}">
        <p14:creationId xmlns:p14="http://schemas.microsoft.com/office/powerpoint/2010/main" val="1953144170"/>
      </p:ext>
    </p:extLst>
  </p:cSld>
  <p:clrMapOvr>
    <a:masterClrMapping/>
  </p:clrMapOvr>
  <p:transition spd="slow">
    <p:wipe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FortiAP </a:t>
            </a:r>
            <a:r>
              <a:rPr lang="en-US" dirty="0"/>
              <a:t>112</a:t>
            </a:r>
            <a:r>
              <a:rPr lang="en-US" b="0" i="0" dirty="0"/>
              <a:t>B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2742486" y="1676400"/>
            <a:ext cx="7516442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7414869" y="2209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3453501" y="1981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3453501" y="2514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024310" y="1793571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(1x1)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5180250" y="5421868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FE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5891265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570076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566266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6602280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64117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63736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19"/>
          <p:cNvSpPr>
            <a:spLocks noChangeArrowheads="1"/>
          </p:cNvSpPr>
          <p:nvPr/>
        </p:nvSpPr>
        <p:spPr bwMode="auto">
          <a:xfrm>
            <a:off x="8227457" y="38862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 dB Antenna </a:t>
            </a:r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5078677" y="18288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4" name="Line 89"/>
          <p:cNvSpPr>
            <a:spLocks noChangeShapeType="1"/>
          </p:cNvSpPr>
          <p:nvPr/>
        </p:nvSpPr>
        <p:spPr bwMode="auto">
          <a:xfrm flipH="1">
            <a:off x="4469236" y="2743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89"/>
          <p:cNvSpPr>
            <a:spLocks noChangeShapeType="1"/>
          </p:cNvSpPr>
          <p:nvPr/>
        </p:nvSpPr>
        <p:spPr bwMode="auto">
          <a:xfrm flipH="1">
            <a:off x="4469236" y="2209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6703854" y="51054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FE (</a:t>
            </a:r>
            <a:r>
              <a:rPr lang="en-US" sz="1100" b="1" dirty="0" err="1"/>
              <a:t>PoE</a:t>
            </a:r>
            <a:r>
              <a:rPr lang="en-US" sz="1100" b="1" dirty="0"/>
              <a:t>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5099" y="5130801"/>
            <a:ext cx="143896" cy="152400"/>
          </a:xfrm>
          <a:prstGeom prst="rect">
            <a:avLst/>
          </a:prstGeom>
        </p:spPr>
      </p:pic>
      <p:sp>
        <p:nvSpPr>
          <p:cNvPr id="31" name="Line 88"/>
          <p:cNvSpPr>
            <a:spLocks noChangeShapeType="1"/>
          </p:cNvSpPr>
          <p:nvPr/>
        </p:nvSpPr>
        <p:spPr bwMode="auto">
          <a:xfrm flipH="1" flipV="1">
            <a:off x="8735325" y="2667000"/>
            <a:ext cx="0" cy="1219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6195986" y="5410200"/>
            <a:ext cx="812588" cy="533400"/>
          </a:xfrm>
          <a:prstGeom prst="flowChartAlternateProcess">
            <a:avLst/>
          </a:prstGeom>
          <a:solidFill>
            <a:srgbClr val="455A6B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Power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Injector</a:t>
            </a:r>
          </a:p>
        </p:txBody>
      </p:sp>
    </p:spTree>
    <p:extLst>
      <p:ext uri="{BB962C8B-B14F-4D97-AF65-F5344CB8AC3E}">
        <p14:creationId xmlns:p14="http://schemas.microsoft.com/office/powerpoint/2010/main" val="2930911790"/>
      </p:ext>
    </p:extLst>
  </p:cSld>
  <p:clrMapOvr>
    <a:masterClrMapping/>
  </p:clrMapOvr>
  <p:transition spd="slow">
    <p:wipe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FortiAP </a:t>
            </a:r>
            <a:r>
              <a:rPr lang="en-US" dirty="0"/>
              <a:t>112D</a:t>
            </a:r>
            <a:r>
              <a:rPr lang="en-US" b="0" i="0" dirty="0"/>
              <a:t>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2742486" y="1676400"/>
            <a:ext cx="7516442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7414869" y="2209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3453501" y="1981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3453501" y="25146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024310" y="17935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2.4/5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(1x1)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5180250" y="5421868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FE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5891265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570076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5662665" y="46990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6602280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64117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6373680" y="46990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19"/>
          <p:cNvSpPr>
            <a:spLocks noChangeArrowheads="1"/>
          </p:cNvSpPr>
          <p:nvPr/>
        </p:nvSpPr>
        <p:spPr bwMode="auto">
          <a:xfrm>
            <a:off x="8227457" y="3897959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Antenna </a:t>
            </a:r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5078677" y="18288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4" name="Line 89"/>
          <p:cNvSpPr>
            <a:spLocks noChangeShapeType="1"/>
          </p:cNvSpPr>
          <p:nvPr/>
        </p:nvSpPr>
        <p:spPr bwMode="auto">
          <a:xfrm flipH="1">
            <a:off x="4469236" y="2743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89"/>
          <p:cNvSpPr>
            <a:spLocks noChangeShapeType="1"/>
          </p:cNvSpPr>
          <p:nvPr/>
        </p:nvSpPr>
        <p:spPr bwMode="auto">
          <a:xfrm flipH="1">
            <a:off x="4469236" y="2209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6703854" y="51054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FE (PoE PD)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099" y="5130801"/>
            <a:ext cx="143896" cy="152400"/>
          </a:xfrm>
          <a:prstGeom prst="rect">
            <a:avLst/>
          </a:prstGeom>
        </p:spPr>
      </p:pic>
      <p:sp>
        <p:nvSpPr>
          <p:cNvPr id="31" name="Line 88"/>
          <p:cNvSpPr>
            <a:spLocks noChangeShapeType="1"/>
          </p:cNvSpPr>
          <p:nvPr/>
        </p:nvSpPr>
        <p:spPr bwMode="auto">
          <a:xfrm flipH="1" flipV="1">
            <a:off x="8735325" y="2667000"/>
            <a:ext cx="0" cy="1219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6195986" y="5410200"/>
            <a:ext cx="812588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Power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Injector</a:t>
            </a:r>
          </a:p>
        </p:txBody>
      </p:sp>
    </p:spTree>
    <p:extLst>
      <p:ext uri="{BB962C8B-B14F-4D97-AF65-F5344CB8AC3E}">
        <p14:creationId xmlns:p14="http://schemas.microsoft.com/office/powerpoint/2010/main" val="186054095"/>
      </p:ext>
    </p:extLst>
  </p:cSld>
  <p:clrMapOvr>
    <a:masterClrMapping/>
  </p:clrMapOvr>
  <p:transition spd="slow">
    <p:wipe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223B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2336191" y="1828800"/>
            <a:ext cx="802431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6399133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437765" y="2590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37765" y="3124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008574" y="24384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180251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79"/>
          <p:cNvSpPr>
            <a:spLocks noChangeArrowheads="1"/>
          </p:cNvSpPr>
          <p:nvPr/>
        </p:nvSpPr>
        <p:spPr bwMode="auto">
          <a:xfrm rot="5400000">
            <a:off x="49897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49516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1722" y="5105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4062942" y="2438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3453501" y="3352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3453501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062942" y="5638800"/>
            <a:ext cx="213304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(PoE, 802.3af)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83070" y="5283201"/>
            <a:ext cx="143896" cy="152400"/>
          </a:xfrm>
          <a:prstGeom prst="rect">
            <a:avLst/>
          </a:prstGeom>
        </p:spPr>
      </p:pic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719589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532177" y="2436275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9243192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414869" y="5257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5105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938472" y="5257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836898" y="4876800"/>
            <a:ext cx="812588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7313295" y="4876800"/>
            <a:ext cx="812588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9141619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925583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" name="Rectangle 67"/>
          <p:cNvSpPr>
            <a:spLocks noChangeArrowheads="1"/>
          </p:cNvSpPr>
          <p:nvPr/>
        </p:nvSpPr>
        <p:spPr bwMode="auto">
          <a:xfrm>
            <a:off x="8430604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4206948478"/>
      </p:ext>
    </p:extLst>
  </p:cSld>
  <p:clrMapOvr>
    <a:masterClrMapping/>
  </p:clrMapOvr>
  <p:transition spd="slow">
    <p:wipe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221C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256MB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570809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38030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4220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351927" y="5638800"/>
            <a:ext cx="243776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 x GE RJ45 PoE, 802.3af)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629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8024310" y="2020044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2.4GHz, 5 GHz</a:t>
            </a:r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9" name="AutoShape 19"/>
          <p:cNvSpPr>
            <a:spLocks noChangeArrowheads="1"/>
          </p:cNvSpPr>
          <p:nvPr/>
        </p:nvSpPr>
        <p:spPr bwMode="auto">
          <a:xfrm>
            <a:off x="6907001" y="4114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430604" y="4114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</p:spTree>
    <p:extLst>
      <p:ext uri="{BB962C8B-B14F-4D97-AF65-F5344CB8AC3E}">
        <p14:creationId xmlns:p14="http://schemas.microsoft.com/office/powerpoint/2010/main" val="347171172"/>
      </p:ext>
    </p:extLst>
  </p:cSld>
  <p:clrMapOvr>
    <a:masterClrMapping/>
  </p:clrMapOvr>
  <p:transition spd="slow">
    <p:wipe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223C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2336191" y="1828800"/>
            <a:ext cx="802431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6399133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437765" y="2590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37765" y="3124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008574" y="24384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180251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79"/>
          <p:cNvSpPr>
            <a:spLocks noChangeArrowheads="1"/>
          </p:cNvSpPr>
          <p:nvPr/>
        </p:nvSpPr>
        <p:spPr bwMode="auto">
          <a:xfrm rot="5400000">
            <a:off x="49897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4951651" y="48514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1722" y="5105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4062942" y="2438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3453501" y="3352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3453501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062942" y="5638800"/>
            <a:ext cx="213304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(PoE, 802.3af)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83070" y="5283201"/>
            <a:ext cx="143896" cy="152400"/>
          </a:xfrm>
          <a:prstGeom prst="rect">
            <a:avLst/>
          </a:prstGeom>
        </p:spPr>
      </p:pic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719589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532177" y="2436275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9243192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414869" y="5257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5105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938472" y="5257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836898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7313295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9141619" y="17526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925583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" name="Rectangle 67"/>
          <p:cNvSpPr>
            <a:spLocks noChangeArrowheads="1"/>
          </p:cNvSpPr>
          <p:nvPr/>
        </p:nvSpPr>
        <p:spPr bwMode="auto">
          <a:xfrm>
            <a:off x="8430604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1683782479"/>
      </p:ext>
    </p:extLst>
  </p:cSld>
  <p:clrMapOvr>
    <a:masterClrMapping/>
  </p:clrMapOvr>
  <p:transition spd="slow">
    <p:wipe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320B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1828324" y="18288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5891266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1929898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929898" y="2667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6500706" y="1945969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(3x3)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281824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79"/>
          <p:cNvSpPr>
            <a:spLocks noChangeArrowheads="1"/>
          </p:cNvSpPr>
          <p:nvPr/>
        </p:nvSpPr>
        <p:spPr bwMode="auto">
          <a:xfrm rot="5400000">
            <a:off x="509132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505322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6703854" y="38862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2945633" y="2895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2945633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570809" y="5562602"/>
            <a:ext cx="1828324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2x GbE </a:t>
            </a:r>
          </a:p>
          <a:p>
            <a:pPr algn="ctr" eaLnBrk="0" hangingPunct="0"/>
            <a:r>
              <a:rPr lang="en-US" sz="1100" b="1" dirty="0"/>
              <a:t>(PoE/PoE+, </a:t>
            </a:r>
          </a:p>
          <a:p>
            <a:pPr algn="ctr" eaLnBrk="0" hangingPunct="0"/>
            <a:r>
              <a:rPr lang="en-US" sz="1100" b="1" dirty="0"/>
              <a:t>802.3af,at)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84643" y="5257800"/>
            <a:ext cx="143896" cy="152400"/>
          </a:xfrm>
          <a:prstGeom prst="rect">
            <a:avLst/>
          </a:prstGeom>
        </p:spPr>
      </p:pic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211721" y="28194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024310" y="1943844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 a/n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(3x3)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8735325" y="28194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6907001" y="40386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227457" y="38862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430604" y="40386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8633751" y="41910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9" name="AutoShape 19"/>
          <p:cNvSpPr>
            <a:spLocks noChangeArrowheads="1"/>
          </p:cNvSpPr>
          <p:nvPr/>
        </p:nvSpPr>
        <p:spPr bwMode="auto">
          <a:xfrm>
            <a:off x="7110148" y="41910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0" name="Line 94"/>
          <p:cNvSpPr>
            <a:spLocks noChangeShapeType="1"/>
          </p:cNvSpPr>
          <p:nvPr/>
        </p:nvSpPr>
        <p:spPr bwMode="auto">
          <a:xfrm flipH="1" flipV="1">
            <a:off x="5688118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prstDash val="sysDash"/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5497618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 rot="16200000">
            <a:off x="5459518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90938" y="5257800"/>
            <a:ext cx="143896" cy="152400"/>
          </a:xfrm>
          <a:prstGeom prst="rect">
            <a:avLst/>
          </a:prstGeom>
        </p:spPr>
      </p:pic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3555074" y="19812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4392996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46" name="Line 57"/>
          <p:cNvSpPr>
            <a:spLocks noChangeShapeType="1"/>
          </p:cNvSpPr>
          <p:nvPr/>
        </p:nvSpPr>
        <p:spPr bwMode="auto">
          <a:xfrm flipV="1">
            <a:off x="4621596" y="35814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79"/>
          <p:cNvSpPr>
            <a:spLocks noChangeArrowheads="1"/>
          </p:cNvSpPr>
          <p:nvPr/>
        </p:nvSpPr>
        <p:spPr bwMode="auto">
          <a:xfrm rot="5400000">
            <a:off x="4431096" y="52682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 dirty="0">
              <a:latin typeface="Arial" charset="0"/>
            </a:endParaRPr>
          </a:p>
        </p:txBody>
      </p:sp>
      <p:sp>
        <p:nvSpPr>
          <p:cNvPr id="48" name="Rectangle 67"/>
          <p:cNvSpPr>
            <a:spLocks noChangeArrowheads="1"/>
          </p:cNvSpPr>
          <p:nvPr/>
        </p:nvSpPr>
        <p:spPr bwMode="auto">
          <a:xfrm>
            <a:off x="4113728" y="5560368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>
            <a:off x="1828324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6200000">
            <a:off x="215837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50" name="Line 579"/>
          <p:cNvSpPr>
            <a:spLocks noChangeShapeType="1"/>
          </p:cNvSpPr>
          <p:nvPr/>
        </p:nvSpPr>
        <p:spPr bwMode="auto">
          <a:xfrm flipV="1">
            <a:off x="3859795" y="3581400"/>
            <a:ext cx="0" cy="110901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51" name="AutoShape 79"/>
          <p:cNvSpPr>
            <a:spLocks noChangeArrowheads="1"/>
          </p:cNvSpPr>
          <p:nvPr/>
        </p:nvSpPr>
        <p:spPr bwMode="auto">
          <a:xfrm rot="5400000">
            <a:off x="3669295" y="52682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 rot="16200000">
            <a:off x="3593095" y="48133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53" name="Rectangle 67"/>
          <p:cNvSpPr>
            <a:spLocks noChangeArrowheads="1"/>
          </p:cNvSpPr>
          <p:nvPr/>
        </p:nvSpPr>
        <p:spPr bwMode="auto">
          <a:xfrm>
            <a:off x="3047206" y="5558136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9141619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5" name="AutoShape 79"/>
          <p:cNvSpPr>
            <a:spLocks noChangeArrowheads="1"/>
          </p:cNvSpPr>
          <p:nvPr/>
        </p:nvSpPr>
        <p:spPr bwMode="auto">
          <a:xfrm rot="5400000">
            <a:off x="925583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8430604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</p:spTree>
    <p:extLst>
      <p:ext uri="{BB962C8B-B14F-4D97-AF65-F5344CB8AC3E}">
        <p14:creationId xmlns:p14="http://schemas.microsoft.com/office/powerpoint/2010/main" val="1385915905"/>
      </p:ext>
    </p:extLst>
  </p:cSld>
  <p:clrMapOvr>
    <a:masterClrMapping/>
  </p:clrMapOvr>
  <p:transition spd="slow">
    <p:wipe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222C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2336191" y="1828800"/>
            <a:ext cx="802431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6399133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437765" y="2590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37765" y="3124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008574" y="24384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180251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49516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1722" y="5105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4062942" y="2438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3453501" y="3352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3453501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062942" y="5638800"/>
            <a:ext cx="213304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(PoE, 802.3af)</a:t>
            </a:r>
          </a:p>
          <a:p>
            <a:pPr algn="ctr" eaLnBrk="0" hangingPunct="0"/>
            <a:endParaRPr lang="en-US" sz="1100" b="1" dirty="0"/>
          </a:p>
        </p:txBody>
      </p:sp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719589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532177" y="2436275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9243192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414869" y="5257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51054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938472" y="5257800"/>
            <a:ext cx="1015735" cy="609600"/>
          </a:xfrm>
          <a:prstGeom prst="flowChartAlternateProcess">
            <a:avLst/>
          </a:prstGeom>
          <a:solidFill>
            <a:srgbClr val="595959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836898" y="4876800"/>
            <a:ext cx="812588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7313295" y="4876800"/>
            <a:ext cx="812588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31" name="AutoShape 79"/>
          <p:cNvSpPr>
            <a:spLocks noChangeArrowheads="1"/>
          </p:cNvSpPr>
          <p:nvPr/>
        </p:nvSpPr>
        <p:spPr bwMode="auto">
          <a:xfrm rot="5400000">
            <a:off x="49897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3070" y="5283201"/>
            <a:ext cx="143896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0083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</a:t>
            </a:r>
          </a:p>
        </p:txBody>
      </p:sp>
    </p:spTree>
    <p:extLst>
      <p:ext uri="{BB962C8B-B14F-4D97-AF65-F5344CB8AC3E}">
        <p14:creationId xmlns:p14="http://schemas.microsoft.com/office/powerpoint/2010/main" val="3366336624"/>
      </p:ext>
    </p:extLst>
  </p:cSld>
  <p:clrMapOvr>
    <a:masterClrMapping/>
  </p:clrMapOvr>
  <p:transition spd="slow">
    <p:wipe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223C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2336191" y="1828800"/>
            <a:ext cx="802431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6399133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437765" y="2590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37765" y="3124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008574" y="24384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180251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79"/>
          <p:cNvSpPr>
            <a:spLocks noChangeArrowheads="1"/>
          </p:cNvSpPr>
          <p:nvPr/>
        </p:nvSpPr>
        <p:spPr bwMode="auto">
          <a:xfrm rot="5400000">
            <a:off x="49897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4951651" y="48514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1722" y="5105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4062942" y="2438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3453501" y="3352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3453501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062942" y="5638800"/>
            <a:ext cx="213304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(PoE, 802.3af)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3070" y="5283201"/>
            <a:ext cx="143896" cy="152400"/>
          </a:xfrm>
          <a:prstGeom prst="rect">
            <a:avLst/>
          </a:prstGeom>
        </p:spPr>
      </p:pic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719589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532177" y="2436275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9243192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414869" y="5257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5105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938472" y="5257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836898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7313295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9141619" y="17526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925583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" name="Rectangle 67"/>
          <p:cNvSpPr>
            <a:spLocks noChangeArrowheads="1"/>
          </p:cNvSpPr>
          <p:nvPr/>
        </p:nvSpPr>
        <p:spPr bwMode="auto">
          <a:xfrm>
            <a:off x="8430604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1199218841"/>
      </p:ext>
    </p:extLst>
  </p:cSld>
  <p:clrMapOvr>
    <a:masterClrMapping/>
  </p:clrMapOvr>
  <p:transition spd="slow">
    <p:wipe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224D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2336191" y="1828800"/>
            <a:ext cx="802431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 flipH="1">
            <a:off x="6399133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437765" y="2590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64MB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37765" y="3124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16MB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008574" y="24384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18" name="Line 94"/>
          <p:cNvSpPr>
            <a:spLocks noChangeShapeType="1"/>
          </p:cNvSpPr>
          <p:nvPr/>
        </p:nvSpPr>
        <p:spPr bwMode="auto">
          <a:xfrm flipH="1" flipV="1">
            <a:off x="5180251" y="31242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79"/>
          <p:cNvSpPr>
            <a:spLocks noChangeArrowheads="1"/>
          </p:cNvSpPr>
          <p:nvPr/>
        </p:nvSpPr>
        <p:spPr bwMode="auto">
          <a:xfrm rot="5400000">
            <a:off x="49897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4951651" y="48514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7211722" y="5105400"/>
            <a:ext cx="1015735" cy="609600"/>
          </a:xfrm>
          <a:prstGeom prst="flowChartAlternateProcess">
            <a:avLst/>
          </a:prstGeom>
          <a:solidFill>
            <a:srgbClr val="3C3C3C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24" name="AutoShape 19"/>
          <p:cNvSpPr>
            <a:spLocks noChangeArrowheads="1"/>
          </p:cNvSpPr>
          <p:nvPr/>
        </p:nvSpPr>
        <p:spPr bwMode="auto">
          <a:xfrm>
            <a:off x="4062942" y="2438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" name="Line 89"/>
          <p:cNvSpPr>
            <a:spLocks noChangeShapeType="1"/>
          </p:cNvSpPr>
          <p:nvPr/>
        </p:nvSpPr>
        <p:spPr bwMode="auto">
          <a:xfrm flipH="1">
            <a:off x="3453501" y="3352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89"/>
          <p:cNvSpPr>
            <a:spLocks noChangeShapeType="1"/>
          </p:cNvSpPr>
          <p:nvPr/>
        </p:nvSpPr>
        <p:spPr bwMode="auto">
          <a:xfrm flipH="1">
            <a:off x="3453501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67"/>
          <p:cNvSpPr>
            <a:spLocks noChangeArrowheads="1"/>
          </p:cNvSpPr>
          <p:nvPr/>
        </p:nvSpPr>
        <p:spPr bwMode="auto">
          <a:xfrm>
            <a:off x="4062942" y="5638800"/>
            <a:ext cx="213304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(PoE, 802.3af)</a:t>
            </a:r>
          </a:p>
          <a:p>
            <a:pPr algn="ctr" eaLnBrk="0" hangingPunct="0"/>
            <a:endParaRPr lang="en-US" sz="1100" b="1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3070" y="5283201"/>
            <a:ext cx="143896" cy="152400"/>
          </a:xfrm>
          <a:prstGeom prst="rect">
            <a:avLst/>
          </a:prstGeom>
        </p:spPr>
      </p:pic>
      <p:sp>
        <p:nvSpPr>
          <p:cNvPr id="29" name="Line 88"/>
          <p:cNvSpPr>
            <a:spLocks noChangeShapeType="1"/>
          </p:cNvSpPr>
          <p:nvPr/>
        </p:nvSpPr>
        <p:spPr bwMode="auto">
          <a:xfrm flipH="1" flipV="1">
            <a:off x="7719589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8532177" y="2436275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 GHz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(2x2)</a:t>
            </a:r>
          </a:p>
        </p:txBody>
      </p:sp>
      <p:sp>
        <p:nvSpPr>
          <p:cNvPr id="32" name="Line 88"/>
          <p:cNvSpPr>
            <a:spLocks noChangeShapeType="1"/>
          </p:cNvSpPr>
          <p:nvPr/>
        </p:nvSpPr>
        <p:spPr bwMode="auto">
          <a:xfrm flipH="1" flipV="1">
            <a:off x="9243192" y="32766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414869" y="5257800"/>
            <a:ext cx="1015735" cy="609600"/>
          </a:xfrm>
          <a:prstGeom prst="flowChartAlternateProcess">
            <a:avLst/>
          </a:prstGeom>
          <a:solidFill>
            <a:srgbClr val="3C3C3C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8735325" y="5105400"/>
            <a:ext cx="1015735" cy="609600"/>
          </a:xfrm>
          <a:prstGeom prst="flowChartAlternateProcess">
            <a:avLst/>
          </a:prstGeom>
          <a:solidFill>
            <a:srgbClr val="3C3C3C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8938472" y="5257800"/>
            <a:ext cx="1015735" cy="609600"/>
          </a:xfrm>
          <a:prstGeom prst="flowChartAlternateProcess">
            <a:avLst/>
          </a:prstGeom>
          <a:solidFill>
            <a:srgbClr val="3C3C3C"/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8836898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7313295" y="4876800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9141619" y="17526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1" name="AutoShape 79"/>
          <p:cNvSpPr>
            <a:spLocks noChangeArrowheads="1"/>
          </p:cNvSpPr>
          <p:nvPr/>
        </p:nvSpPr>
        <p:spPr bwMode="auto">
          <a:xfrm rot="5400000">
            <a:off x="925583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2" name="Rectangle 67"/>
          <p:cNvSpPr>
            <a:spLocks noChangeArrowheads="1"/>
          </p:cNvSpPr>
          <p:nvPr/>
        </p:nvSpPr>
        <p:spPr bwMode="auto">
          <a:xfrm>
            <a:off x="8430604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43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1541887292"/>
      </p:ext>
    </p:extLst>
  </p:cSld>
  <p:clrMapOvr>
    <a:masterClrMapping/>
  </p:clrMapOvr>
  <p:transition spd="slow">
    <p:wipe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320C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256MB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02381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38333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7952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3605808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250353" y="5571411"/>
            <a:ext cx="182832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2x GbE PoE, 802.3af</a:t>
            </a:r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634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8024310" y="2020044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</a:t>
            </a:r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6907001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40" name="AutoShape 19"/>
          <p:cNvSpPr>
            <a:spLocks noChangeArrowheads="1"/>
          </p:cNvSpPr>
          <p:nvPr/>
        </p:nvSpPr>
        <p:spPr bwMode="auto">
          <a:xfrm>
            <a:off x="8430604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44" name="AutoShape 79"/>
          <p:cNvSpPr>
            <a:spLocks noChangeArrowheads="1"/>
          </p:cNvSpPr>
          <p:nvPr/>
        </p:nvSpPr>
        <p:spPr bwMode="auto">
          <a:xfrm rot="5400000">
            <a:off x="423960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6" name="Rectangle 67"/>
          <p:cNvSpPr>
            <a:spLocks noChangeArrowheads="1"/>
          </p:cNvSpPr>
          <p:nvPr/>
        </p:nvSpPr>
        <p:spPr bwMode="auto">
          <a:xfrm rot="16200000">
            <a:off x="4012102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56" name="Line 94"/>
          <p:cNvSpPr>
            <a:spLocks noChangeShapeType="1"/>
          </p:cNvSpPr>
          <p:nvPr/>
        </p:nvSpPr>
        <p:spPr bwMode="auto">
          <a:xfrm flipH="1" flipV="1">
            <a:off x="4430109" y="3352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prstDash val="sysDash"/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420150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489338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110148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8633751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263" y="5371327"/>
            <a:ext cx="143896" cy="152400"/>
          </a:xfrm>
          <a:prstGeom prst="rect">
            <a:avLst/>
          </a:prstGeom>
        </p:spPr>
      </p:pic>
      <p:sp>
        <p:nvSpPr>
          <p:cNvPr id="43" name="AutoShape 79"/>
          <p:cNvSpPr>
            <a:spLocks noChangeArrowheads="1"/>
          </p:cNvSpPr>
          <p:nvPr/>
        </p:nvSpPr>
        <p:spPr bwMode="auto">
          <a:xfrm rot="5400000">
            <a:off x="498975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5" name="Line 94"/>
          <p:cNvSpPr>
            <a:spLocks noChangeShapeType="1"/>
          </p:cNvSpPr>
          <p:nvPr/>
        </p:nvSpPr>
        <p:spPr bwMode="auto">
          <a:xfrm flipH="1" flipV="1">
            <a:off x="5180251" y="3352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AutoShape 3"/>
          <p:cNvSpPr>
            <a:spLocks noChangeArrowheads="1"/>
          </p:cNvSpPr>
          <p:nvPr/>
        </p:nvSpPr>
        <p:spPr bwMode="auto">
          <a:xfrm rot="16200000">
            <a:off x="495165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" name="Rectangle 3"/>
          <p:cNvSpPr/>
          <p:nvPr/>
        </p:nvSpPr>
        <p:spPr>
          <a:xfrm>
            <a:off x="4367662" y="5571411"/>
            <a:ext cx="1726750" cy="29236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5497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1" name="Line 94"/>
          <p:cNvSpPr>
            <a:spLocks noChangeShapeType="1"/>
          </p:cNvSpPr>
          <p:nvPr/>
        </p:nvSpPr>
        <p:spPr bwMode="auto">
          <a:xfrm flipH="1" flipV="1">
            <a:off x="5688118" y="3352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54595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571411"/>
            <a:ext cx="1726750" cy="29236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r>
              <a:rPr lang="en-US" sz="1100" b="1" dirty="0"/>
              <a:t>USB</a:t>
            </a: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</p:spTree>
    <p:extLst>
      <p:ext uri="{BB962C8B-B14F-4D97-AF65-F5344CB8AC3E}">
        <p14:creationId xmlns:p14="http://schemas.microsoft.com/office/powerpoint/2010/main" val="3434894641"/>
      </p:ext>
    </p:extLst>
  </p:cSld>
  <p:clrMapOvr>
    <a:masterClrMapping/>
  </p:clrMapOvr>
  <p:transition spd="slow">
    <p:wipe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321C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256MB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627241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43674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9864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4209235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758221" y="5638802"/>
            <a:ext cx="1828324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PoE, 802.3af</a:t>
            </a:r>
          </a:p>
          <a:p>
            <a:pPr algn="ctr" eaLnBrk="0" hangingPunct="0"/>
            <a:endParaRPr lang="en-US" sz="1100" b="1" dirty="0"/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061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8024310" y="2020044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</a:t>
            </a:r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6907001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40" name="AutoShape 19"/>
          <p:cNvSpPr>
            <a:spLocks noChangeArrowheads="1"/>
          </p:cNvSpPr>
          <p:nvPr/>
        </p:nvSpPr>
        <p:spPr bwMode="auto">
          <a:xfrm>
            <a:off x="8430604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110148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8633751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715000"/>
            <a:ext cx="1726750" cy="30777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endParaRPr lang="en-US" sz="1200" b="1" dirty="0">
              <a:solidFill>
                <a:srgbClr val="36424A"/>
              </a:solidFill>
            </a:endParaRP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</p:spTree>
    <p:extLst>
      <p:ext uri="{BB962C8B-B14F-4D97-AF65-F5344CB8AC3E}">
        <p14:creationId xmlns:p14="http://schemas.microsoft.com/office/powerpoint/2010/main" val="1141188858"/>
      </p:ext>
    </p:extLst>
  </p:cSld>
  <p:clrMapOvr>
    <a:masterClrMapping/>
  </p:clrMapOvr>
  <p:transition spd="slow">
    <p:wipe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S311C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2.4/5 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627241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43674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9864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4209235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758221" y="5638802"/>
            <a:ext cx="1828324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PoE, 802.3af</a:t>
            </a:r>
          </a:p>
          <a:p>
            <a:pPr algn="ctr" eaLnBrk="0" hangingPunct="0"/>
            <a:endParaRPr lang="en-US" sz="1100" b="1" dirty="0"/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061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6907001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110148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715000"/>
            <a:ext cx="1726750" cy="30777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endParaRPr lang="en-US" sz="1200" b="1" dirty="0">
              <a:solidFill>
                <a:srgbClr val="36424A"/>
              </a:solidFill>
            </a:endParaRP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1GB</a:t>
            </a:r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256+32 MB</a:t>
            </a:r>
          </a:p>
        </p:txBody>
      </p:sp>
    </p:spTree>
    <p:extLst>
      <p:ext uri="{BB962C8B-B14F-4D97-AF65-F5344CB8AC3E}">
        <p14:creationId xmlns:p14="http://schemas.microsoft.com/office/powerpoint/2010/main" val="3521133636"/>
      </p:ext>
    </p:extLst>
  </p:cSld>
  <p:clrMapOvr>
    <a:masterClrMapping/>
  </p:clrMapOvr>
  <p:transition spd="slow">
    <p:wipe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S313C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627241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43674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9864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4209235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639363" y="522030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758221" y="5638802"/>
            <a:ext cx="1828324" cy="677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 1x GbE PoE, 802.3af</a:t>
            </a:r>
          </a:p>
          <a:p>
            <a:pPr algn="ctr" eaLnBrk="0" hangingPunct="0"/>
            <a:endParaRPr lang="en-US" sz="1200" b="1" dirty="0"/>
          </a:p>
          <a:p>
            <a:pPr algn="ctr" eaLnBrk="0" hangingPunct="0"/>
            <a:endParaRPr lang="en-US" sz="12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061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V="1">
            <a:off x="7206885" y="2854476"/>
            <a:ext cx="0" cy="23706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6842510" y="537270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045657" y="552510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715000"/>
            <a:ext cx="1726750" cy="30777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endParaRPr lang="en-US" sz="1200" b="1" dirty="0">
              <a:solidFill>
                <a:srgbClr val="36424A"/>
              </a:solidFill>
            </a:endParaRP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6805467" y="4937275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802.11a/b/g/n/ac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2.4/5 GHz</a:t>
            </a:r>
          </a:p>
        </p:txBody>
      </p:sp>
      <p:sp>
        <p:nvSpPr>
          <p:cNvPr id="28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1GB</a:t>
            </a:r>
          </a:p>
        </p:txBody>
      </p:sp>
      <p:sp>
        <p:nvSpPr>
          <p:cNvPr id="29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256+32 MB</a:t>
            </a:r>
          </a:p>
        </p:txBody>
      </p:sp>
    </p:spTree>
    <p:extLst>
      <p:ext uri="{BB962C8B-B14F-4D97-AF65-F5344CB8AC3E}">
        <p14:creationId xmlns:p14="http://schemas.microsoft.com/office/powerpoint/2010/main" val="314412701"/>
      </p:ext>
    </p:extLst>
  </p:cSld>
  <p:clrMapOvr>
    <a:masterClrMapping/>
  </p:clrMapOvr>
  <p:transition spd="slow">
    <p:wipe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S321C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256+32 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627241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43674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9864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4209235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703854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758221" y="5638802"/>
            <a:ext cx="1828324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PoE, 802.3af</a:t>
            </a:r>
          </a:p>
          <a:p>
            <a:pPr algn="ctr" eaLnBrk="0" hangingPunct="0"/>
            <a:endParaRPr lang="en-US" sz="1100" b="1" dirty="0"/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061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H="1" flipV="1">
            <a:off x="7211721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8024310" y="2020044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</a:t>
            </a:r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H="1" flipV="1">
            <a:off x="8735325" y="28956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6907001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8227457" y="39624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40" name="AutoShape 19"/>
          <p:cNvSpPr>
            <a:spLocks noChangeArrowheads="1"/>
          </p:cNvSpPr>
          <p:nvPr/>
        </p:nvSpPr>
        <p:spPr bwMode="auto">
          <a:xfrm>
            <a:off x="8430604" y="41148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110148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8633751" y="4267200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715000"/>
            <a:ext cx="1726750" cy="30777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endParaRPr lang="en-US" sz="1200" b="1" dirty="0">
              <a:solidFill>
                <a:srgbClr val="36424A"/>
              </a:solidFill>
            </a:endParaRP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</p:spTree>
    <p:extLst>
      <p:ext uri="{BB962C8B-B14F-4D97-AF65-F5344CB8AC3E}">
        <p14:creationId xmlns:p14="http://schemas.microsoft.com/office/powerpoint/2010/main" val="2163792130"/>
      </p:ext>
    </p:extLst>
  </p:cSld>
  <p:clrMapOvr>
    <a:masterClrMapping/>
  </p:clrMapOvr>
  <p:transition spd="slow">
    <p:wipe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FortiAP S323C Schematic</a:t>
            </a: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1828324" y="1905000"/>
            <a:ext cx="853217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2" name="Line 88"/>
          <p:cNvSpPr>
            <a:spLocks noChangeShapeType="1"/>
          </p:cNvSpPr>
          <p:nvPr/>
        </p:nvSpPr>
        <p:spPr bwMode="auto">
          <a:xfrm flipH="1">
            <a:off x="5891266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1929898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1GB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1929898" y="2743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256+32 MB</a:t>
            </a:r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6500706" y="2022171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802.11a/n/ac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5GHz</a:t>
            </a:r>
          </a:p>
        </p:txBody>
      </p:sp>
      <p:sp>
        <p:nvSpPr>
          <p:cNvPr id="106" name="Line 94"/>
          <p:cNvSpPr>
            <a:spLocks noChangeShapeType="1"/>
          </p:cNvSpPr>
          <p:nvPr/>
        </p:nvSpPr>
        <p:spPr bwMode="auto">
          <a:xfrm flipH="1" flipV="1">
            <a:off x="4627241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43674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4398641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4209235" y="4419617"/>
            <a:ext cx="571500" cy="2666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7527569" y="517192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31" name="Line 89"/>
          <p:cNvSpPr>
            <a:spLocks noChangeShapeType="1"/>
          </p:cNvSpPr>
          <p:nvPr/>
        </p:nvSpPr>
        <p:spPr bwMode="auto">
          <a:xfrm flipH="1">
            <a:off x="294563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89"/>
          <p:cNvSpPr>
            <a:spLocks noChangeShapeType="1"/>
          </p:cNvSpPr>
          <p:nvPr/>
        </p:nvSpPr>
        <p:spPr bwMode="auto">
          <a:xfrm flipH="1">
            <a:off x="294563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3758221" y="5638802"/>
            <a:ext cx="1828324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 1x GbE PoE, 802.3af</a:t>
            </a:r>
          </a:p>
          <a:p>
            <a:pPr algn="ctr" eaLnBrk="0" hangingPunct="0"/>
            <a:endParaRPr lang="en-US" sz="1100" b="1" dirty="0"/>
          </a:p>
          <a:p>
            <a:pPr algn="ctr" eaLnBrk="0" hangingPunct="0"/>
            <a:endParaRPr lang="en-US" sz="1100" b="1" dirty="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061" y="5359401"/>
            <a:ext cx="143896" cy="152400"/>
          </a:xfrm>
          <a:prstGeom prst="rect">
            <a:avLst/>
          </a:prstGeom>
        </p:spPr>
      </p:pic>
      <p:sp>
        <p:nvSpPr>
          <p:cNvPr id="135" name="Line 88"/>
          <p:cNvSpPr>
            <a:spLocks noChangeShapeType="1"/>
          </p:cNvSpPr>
          <p:nvPr/>
        </p:nvSpPr>
        <p:spPr bwMode="auto">
          <a:xfrm flipV="1">
            <a:off x="7211721" y="2895599"/>
            <a:ext cx="0" cy="16764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8024310" y="2020044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WiFi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802.11b/g/n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2.4GHz</a:t>
            </a:r>
          </a:p>
        </p:txBody>
      </p:sp>
      <p:sp>
        <p:nvSpPr>
          <p:cNvPr id="137" name="Line 88"/>
          <p:cNvSpPr>
            <a:spLocks noChangeShapeType="1"/>
          </p:cNvSpPr>
          <p:nvPr/>
        </p:nvSpPr>
        <p:spPr bwMode="auto">
          <a:xfrm flipV="1">
            <a:off x="8722731" y="2895599"/>
            <a:ext cx="12594" cy="16840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19"/>
          <p:cNvSpPr>
            <a:spLocks noChangeArrowheads="1"/>
          </p:cNvSpPr>
          <p:nvPr/>
        </p:nvSpPr>
        <p:spPr bwMode="auto">
          <a:xfrm>
            <a:off x="7730716" y="532432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9040045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54266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8329030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12V DC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2234618" y="5257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Factory Reset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7933863" y="5476724"/>
            <a:ext cx="1015735" cy="609600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Antenna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875530" y="5715000"/>
            <a:ext cx="1726750" cy="30777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lvl="0" algn="ctr" eaLnBrk="0" hangingPunct="0"/>
            <a:endParaRPr lang="en-US" sz="1200" b="1" dirty="0">
              <a:solidFill>
                <a:srgbClr val="36424A"/>
              </a:solidFill>
            </a:endParaRPr>
          </a:p>
        </p:txBody>
      </p:sp>
      <p:sp>
        <p:nvSpPr>
          <p:cNvPr id="148" name="AutoShape 19"/>
          <p:cNvSpPr>
            <a:spLocks noChangeArrowheads="1"/>
          </p:cNvSpPr>
          <p:nvPr/>
        </p:nvSpPr>
        <p:spPr bwMode="auto">
          <a:xfrm>
            <a:off x="3555074" y="2057400"/>
            <a:ext cx="2336191" cy="16002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34" name="Line 88"/>
          <p:cNvSpPr>
            <a:spLocks noChangeShapeType="1"/>
          </p:cNvSpPr>
          <p:nvPr/>
        </p:nvSpPr>
        <p:spPr bwMode="auto">
          <a:xfrm flipH="1" flipV="1">
            <a:off x="7212746" y="4584093"/>
            <a:ext cx="151847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88"/>
          <p:cNvSpPr>
            <a:spLocks noChangeShapeType="1"/>
          </p:cNvSpPr>
          <p:nvPr/>
        </p:nvSpPr>
        <p:spPr bwMode="auto">
          <a:xfrm flipV="1">
            <a:off x="7962061" y="4571998"/>
            <a:ext cx="0" cy="60806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>
            <a:off x="7564691" y="4937275"/>
            <a:ext cx="812588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RPSMA</a:t>
            </a:r>
          </a:p>
        </p:txBody>
      </p:sp>
    </p:spTree>
    <p:extLst>
      <p:ext uri="{BB962C8B-B14F-4D97-AF65-F5344CB8AC3E}">
        <p14:creationId xmlns:p14="http://schemas.microsoft.com/office/powerpoint/2010/main" val="4213884835"/>
      </p:ext>
    </p:extLst>
  </p:cSld>
  <p:clrMapOvr>
    <a:masterClrMapping/>
  </p:clrMapOvr>
  <p:transition spd="slow">
    <p:wipe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</a:t>
            </a:r>
          </a:p>
        </p:txBody>
      </p:sp>
    </p:spTree>
    <p:extLst>
      <p:ext uri="{BB962C8B-B14F-4D97-AF65-F5344CB8AC3E}">
        <p14:creationId xmlns:p14="http://schemas.microsoft.com/office/powerpoint/2010/main" val="1911590701"/>
      </p:ext>
    </p:extLst>
  </p:cSld>
  <p:clrMapOvr>
    <a:masterClrMapping/>
  </p:clrMapOvr>
  <p:transition spd="slow">
    <p:wipe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124D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582132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6126046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585942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6164146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604992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6354646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9366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3076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3548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46886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77358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65936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96408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4608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4136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5591714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GE SFP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18977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60035" y="3669297"/>
            <a:ext cx="1797785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4020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4492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07830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38302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26880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57352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1555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4964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954370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68774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992470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87824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182970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764965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46024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10596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5215206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5519927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5253306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5558027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5443806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5748527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5330522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502580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786305" y="465413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24405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14905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596900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09228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3423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</a:t>
            </a:r>
          </a:p>
        </p:txBody>
      </p:sp>
    </p:spTree>
    <p:extLst>
      <p:ext uri="{BB962C8B-B14F-4D97-AF65-F5344CB8AC3E}">
        <p14:creationId xmlns:p14="http://schemas.microsoft.com/office/powerpoint/2010/main" val="253673497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33"/>
          <p:cNvSpPr>
            <a:spLocks noChangeArrowheads="1"/>
          </p:cNvSpPr>
          <p:nvPr/>
        </p:nvSpPr>
        <p:spPr bwMode="auto">
          <a:xfrm>
            <a:off x="2006468" y="1815019"/>
            <a:ext cx="832903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368066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20C Schematic</a:t>
            </a:r>
          </a:p>
        </p:txBody>
      </p:sp>
      <p:sp>
        <p:nvSpPr>
          <p:cNvPr id="1368079" name="Line 10"/>
          <p:cNvSpPr>
            <a:spLocks noChangeShapeType="1"/>
          </p:cNvSpPr>
          <p:nvPr/>
        </p:nvSpPr>
        <p:spPr bwMode="auto">
          <a:xfrm flipH="1" flipV="1">
            <a:off x="5586545" y="3048000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80" name="Line 27"/>
          <p:cNvSpPr>
            <a:spLocks noChangeShapeType="1"/>
          </p:cNvSpPr>
          <p:nvPr/>
        </p:nvSpPr>
        <p:spPr bwMode="auto">
          <a:xfrm flipV="1">
            <a:off x="6297560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81" name="Line 47"/>
          <p:cNvSpPr>
            <a:spLocks noChangeShapeType="1"/>
          </p:cNvSpPr>
          <p:nvPr/>
        </p:nvSpPr>
        <p:spPr bwMode="auto">
          <a:xfrm flipH="1">
            <a:off x="4672383" y="2819400"/>
            <a:ext cx="7618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82" name="Line 49"/>
          <p:cNvSpPr>
            <a:spLocks noChangeShapeType="1"/>
          </p:cNvSpPr>
          <p:nvPr/>
        </p:nvSpPr>
        <p:spPr bwMode="auto">
          <a:xfrm flipH="1">
            <a:off x="4672383" y="2209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83" name="Line 50"/>
          <p:cNvSpPr>
            <a:spLocks noChangeShapeType="1"/>
          </p:cNvSpPr>
          <p:nvPr/>
        </p:nvSpPr>
        <p:spPr bwMode="auto">
          <a:xfrm flipH="1">
            <a:off x="4469236" y="3733800"/>
            <a:ext cx="11173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86" name="AutoShape 19"/>
          <p:cNvSpPr>
            <a:spLocks noChangeArrowheads="1"/>
          </p:cNvSpPr>
          <p:nvPr/>
        </p:nvSpPr>
        <p:spPr bwMode="auto">
          <a:xfrm>
            <a:off x="3250353" y="1981200"/>
            <a:ext cx="142203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512M</a:t>
            </a:r>
          </a:p>
        </p:txBody>
      </p:sp>
      <p:sp>
        <p:nvSpPr>
          <p:cNvPr id="1368087" name="AutoShape 19"/>
          <p:cNvSpPr>
            <a:spLocks noChangeArrowheads="1"/>
          </p:cNvSpPr>
          <p:nvPr/>
        </p:nvSpPr>
        <p:spPr bwMode="auto">
          <a:xfrm>
            <a:off x="3250353" y="2590800"/>
            <a:ext cx="142203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1368088" name="AutoShape 19"/>
          <p:cNvSpPr>
            <a:spLocks noChangeArrowheads="1"/>
          </p:cNvSpPr>
          <p:nvPr/>
        </p:nvSpPr>
        <p:spPr bwMode="auto">
          <a:xfrm>
            <a:off x="6805428" y="3505200"/>
            <a:ext cx="2336191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368089" name="Line 7"/>
          <p:cNvSpPr>
            <a:spLocks noChangeShapeType="1"/>
          </p:cNvSpPr>
          <p:nvPr/>
        </p:nvSpPr>
        <p:spPr bwMode="auto">
          <a:xfrm>
            <a:off x="7222303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90" name="Line 8"/>
          <p:cNvSpPr>
            <a:spLocks noChangeShapeType="1"/>
          </p:cNvSpPr>
          <p:nvPr/>
        </p:nvSpPr>
        <p:spPr bwMode="auto">
          <a:xfrm>
            <a:off x="822745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91" name="Rectangle 67"/>
          <p:cNvSpPr>
            <a:spLocks noChangeArrowheads="1"/>
          </p:cNvSpPr>
          <p:nvPr/>
        </p:nvSpPr>
        <p:spPr bwMode="auto">
          <a:xfrm>
            <a:off x="7697016" y="5654676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4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1368092" name="Line 15"/>
          <p:cNvSpPr>
            <a:spLocks noChangeShapeType="1"/>
          </p:cNvSpPr>
          <p:nvPr/>
        </p:nvSpPr>
        <p:spPr bwMode="auto">
          <a:xfrm>
            <a:off x="793331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093" name="AutoShape 3"/>
          <p:cNvSpPr>
            <a:spLocks noChangeArrowheads="1"/>
          </p:cNvSpPr>
          <p:nvPr/>
        </p:nvSpPr>
        <p:spPr bwMode="auto">
          <a:xfrm rot="-5400000">
            <a:off x="6993703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8094" name="AutoShape 3"/>
          <p:cNvSpPr>
            <a:spLocks noChangeArrowheads="1"/>
          </p:cNvSpPr>
          <p:nvPr/>
        </p:nvSpPr>
        <p:spPr bwMode="auto">
          <a:xfrm rot="-5400000">
            <a:off x="770471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8095" name="AutoShape 3"/>
          <p:cNvSpPr>
            <a:spLocks noChangeArrowheads="1"/>
          </p:cNvSpPr>
          <p:nvPr/>
        </p:nvSpPr>
        <p:spPr bwMode="auto">
          <a:xfrm rot="-5400000">
            <a:off x="800943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8096" name="AutoShape 79"/>
          <p:cNvSpPr>
            <a:spLocks noChangeArrowheads="1"/>
          </p:cNvSpPr>
          <p:nvPr/>
        </p:nvSpPr>
        <p:spPr bwMode="auto">
          <a:xfrm rot="5400000">
            <a:off x="7031803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097" name="AutoShape 79"/>
          <p:cNvSpPr>
            <a:spLocks noChangeArrowheads="1"/>
          </p:cNvSpPr>
          <p:nvPr/>
        </p:nvSpPr>
        <p:spPr bwMode="auto">
          <a:xfrm rot="5400000">
            <a:off x="774281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098" name="AutoShape 79"/>
          <p:cNvSpPr>
            <a:spLocks noChangeArrowheads="1"/>
          </p:cNvSpPr>
          <p:nvPr/>
        </p:nvSpPr>
        <p:spPr bwMode="auto">
          <a:xfrm rot="5400000">
            <a:off x="804753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104" name="AutoShape 91"/>
          <p:cNvSpPr>
            <a:spLocks/>
          </p:cNvSpPr>
          <p:nvPr/>
        </p:nvSpPr>
        <p:spPr bwMode="auto">
          <a:xfrm rot="5400000">
            <a:off x="8341717" y="5042046"/>
            <a:ext cx="76200" cy="1117309"/>
          </a:xfrm>
          <a:prstGeom prst="rightBrace">
            <a:avLst>
              <a:gd name="adj1" fmla="val 45833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/>
          </a:p>
        </p:txBody>
      </p:sp>
      <p:sp>
        <p:nvSpPr>
          <p:cNvPr id="1368105" name="Line 97"/>
          <p:cNvSpPr>
            <a:spLocks noChangeShapeType="1"/>
          </p:cNvSpPr>
          <p:nvPr/>
        </p:nvSpPr>
        <p:spPr bwMode="auto">
          <a:xfrm>
            <a:off x="7955353" y="3048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107" name="Line 8"/>
          <p:cNvSpPr>
            <a:spLocks noChangeShapeType="1"/>
          </p:cNvSpPr>
          <p:nvPr/>
        </p:nvSpPr>
        <p:spPr bwMode="auto">
          <a:xfrm>
            <a:off x="8849595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108" name="Line 15"/>
          <p:cNvSpPr>
            <a:spLocks noChangeShapeType="1"/>
          </p:cNvSpPr>
          <p:nvPr/>
        </p:nvSpPr>
        <p:spPr bwMode="auto">
          <a:xfrm>
            <a:off x="8544874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68109" name="AutoShape 3"/>
          <p:cNvSpPr>
            <a:spLocks noChangeArrowheads="1"/>
          </p:cNvSpPr>
          <p:nvPr/>
        </p:nvSpPr>
        <p:spPr bwMode="auto">
          <a:xfrm rot="-5400000">
            <a:off x="831627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8110" name="AutoShape 3"/>
          <p:cNvSpPr>
            <a:spLocks noChangeArrowheads="1"/>
          </p:cNvSpPr>
          <p:nvPr/>
        </p:nvSpPr>
        <p:spPr bwMode="auto">
          <a:xfrm rot="-5400000">
            <a:off x="862099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8111" name="AutoShape 79"/>
          <p:cNvSpPr>
            <a:spLocks noChangeArrowheads="1"/>
          </p:cNvSpPr>
          <p:nvPr/>
        </p:nvSpPr>
        <p:spPr bwMode="auto">
          <a:xfrm rot="5400000">
            <a:off x="835437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112" name="AutoShape 79"/>
          <p:cNvSpPr>
            <a:spLocks noChangeArrowheads="1"/>
          </p:cNvSpPr>
          <p:nvPr/>
        </p:nvSpPr>
        <p:spPr bwMode="auto">
          <a:xfrm rot="5400000">
            <a:off x="865909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115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Factory Reset</a:t>
            </a:r>
          </a:p>
        </p:txBody>
      </p:sp>
      <p:sp>
        <p:nvSpPr>
          <p:cNvPr id="1368116" name="AutoShape 79"/>
          <p:cNvSpPr>
            <a:spLocks noChangeArrowheads="1"/>
          </p:cNvSpPr>
          <p:nvPr/>
        </p:nvSpPr>
        <p:spPr bwMode="auto">
          <a:xfrm rot="5400000">
            <a:off x="6107060" y="5194327"/>
            <a:ext cx="381000" cy="203147"/>
          </a:xfrm>
          <a:prstGeom prst="leftRightArrow">
            <a:avLst>
              <a:gd name="adj1" fmla="val 50000"/>
              <a:gd name="adj2" fmla="val 3125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8117" name="Rectangle 67"/>
          <p:cNvSpPr>
            <a:spLocks noChangeArrowheads="1"/>
          </p:cNvSpPr>
          <p:nvPr/>
        </p:nvSpPr>
        <p:spPr bwMode="auto">
          <a:xfrm>
            <a:off x="5616298" y="5666887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USB-B</a:t>
            </a:r>
          </a:p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368118" name="AutoShape 3"/>
          <p:cNvSpPr>
            <a:spLocks noChangeArrowheads="1"/>
          </p:cNvSpPr>
          <p:nvPr/>
        </p:nvSpPr>
        <p:spPr bwMode="auto">
          <a:xfrm>
            <a:off x="5180251" y="1981200"/>
            <a:ext cx="3961368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SoC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68119" name="AutoShape 3"/>
          <p:cNvSpPr>
            <a:spLocks noChangeArrowheads="1"/>
          </p:cNvSpPr>
          <p:nvPr/>
        </p:nvSpPr>
        <p:spPr bwMode="auto">
          <a:xfrm rot="-5400000">
            <a:off x="606472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 B</a:t>
            </a:r>
          </a:p>
        </p:txBody>
      </p:sp>
      <p:sp>
        <p:nvSpPr>
          <p:cNvPr id="1368120" name="AutoShape 3"/>
          <p:cNvSpPr>
            <a:spLocks noChangeArrowheads="1"/>
          </p:cNvSpPr>
          <p:nvPr/>
        </p:nvSpPr>
        <p:spPr bwMode="auto">
          <a:xfrm rot="-5400000">
            <a:off x="297096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368121" name="Rectangle 67"/>
          <p:cNvSpPr>
            <a:spLocks noChangeArrowheads="1"/>
          </p:cNvSpPr>
          <p:nvPr/>
        </p:nvSpPr>
        <p:spPr bwMode="auto">
          <a:xfrm>
            <a:off x="6703854" y="5654676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 x GE 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64" name="Line 27"/>
          <p:cNvSpPr>
            <a:spLocks noChangeShapeType="1"/>
          </p:cNvSpPr>
          <p:nvPr/>
        </p:nvSpPr>
        <p:spPr bwMode="auto">
          <a:xfrm flipV="1">
            <a:off x="5789692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66" name="AutoShape 79"/>
          <p:cNvSpPr>
            <a:spLocks noChangeArrowheads="1"/>
          </p:cNvSpPr>
          <p:nvPr/>
        </p:nvSpPr>
        <p:spPr bwMode="auto">
          <a:xfrm rot="5400000">
            <a:off x="5599192" y="5194327"/>
            <a:ext cx="381000" cy="203147"/>
          </a:xfrm>
          <a:prstGeom prst="leftRightArrow">
            <a:avLst>
              <a:gd name="adj1" fmla="val 50000"/>
              <a:gd name="adj2" fmla="val 3125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555686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 A</a:t>
            </a: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078677" y="54102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(Modem)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368124" name="AutoShape 19"/>
          <p:cNvSpPr>
            <a:spLocks noChangeArrowheads="1"/>
          </p:cNvSpPr>
          <p:nvPr/>
        </p:nvSpPr>
        <p:spPr bwMode="auto">
          <a:xfrm>
            <a:off x="3250353" y="33528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8723364" y="1213659"/>
            <a:ext cx="171405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VDC (external AC/DC converter)</a:t>
            </a:r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auto">
          <a:xfrm rot="16200000">
            <a:off x="9459006" y="1367457"/>
            <a:ext cx="228600" cy="694086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endParaRPr lang="en-US" sz="1100" b="1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5134"/>
      </p:ext>
    </p:extLst>
  </p:cSld>
  <p:clrMapOvr>
    <a:masterClrMapping/>
  </p:clrMapOvr>
  <p:transition spd="slow">
    <p:wipe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124D-POE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582132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585942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604992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89024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7194965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92834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723306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711884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42356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700556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70083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5591714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GE SFP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8217529" y="3999321"/>
            <a:ext cx="104964" cy="283135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49968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80440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53778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84250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72828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803300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61500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810912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41384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814722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45194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833772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64244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822444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91972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727007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9245783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928388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47438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905637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66870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7423565" y="5480650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12x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12" name="AutoShape 261"/>
          <p:cNvSpPr>
            <a:spLocks/>
          </p:cNvSpPr>
          <p:nvPr/>
        </p:nvSpPr>
        <p:spPr bwMode="auto">
          <a:xfrm rot="5400000">
            <a:off x="4681707" y="3927030"/>
            <a:ext cx="102169" cy="29731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3910680" y="5464686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12x GE RJ45</a:t>
            </a:r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>
            <a:off x="5186550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90969072"/>
      </p:ext>
    </p:extLst>
  </p:cSld>
  <p:clrMapOvr>
    <a:masterClrMapping/>
  </p:clrMapOvr>
  <p:transition spd="slow">
    <p:wipe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224D-POE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7806418" y="3999321"/>
            <a:ext cx="104964" cy="283135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7012454" y="5480650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12x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12" name="AutoShape 261"/>
          <p:cNvSpPr>
            <a:spLocks/>
          </p:cNvSpPr>
          <p:nvPr/>
        </p:nvSpPr>
        <p:spPr bwMode="auto">
          <a:xfrm rot="5400000">
            <a:off x="4681707" y="3927030"/>
            <a:ext cx="102169" cy="29731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3910680" y="5464686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4" name="AutoShape 123"/>
          <p:cNvSpPr>
            <a:spLocks/>
          </p:cNvSpPr>
          <p:nvPr/>
        </p:nvSpPr>
        <p:spPr bwMode="auto">
          <a:xfrm rot="5400000">
            <a:off x="10056799" y="4871893"/>
            <a:ext cx="104968" cy="1086214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9966710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10055596" y="504845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7" name="Line 87"/>
          <p:cNvSpPr>
            <a:spLocks noChangeShapeType="1"/>
          </p:cNvSpPr>
          <p:nvPr/>
        </p:nvSpPr>
        <p:spPr bwMode="auto">
          <a:xfrm>
            <a:off x="10246096" y="404512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10068283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 rot="16200000">
            <a:off x="10271430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10360317" y="504845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1" name="Line 106"/>
          <p:cNvSpPr>
            <a:spLocks noChangeShapeType="1"/>
          </p:cNvSpPr>
          <p:nvPr/>
        </p:nvSpPr>
        <p:spPr bwMode="auto">
          <a:xfrm>
            <a:off x="10550817" y="404512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10373004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3" name="Rectangle 67"/>
          <p:cNvSpPr>
            <a:spLocks noChangeArrowheads="1"/>
          </p:cNvSpPr>
          <p:nvPr/>
        </p:nvSpPr>
        <p:spPr bwMode="auto">
          <a:xfrm>
            <a:off x="9126148" y="5426441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4x 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 pairs</a:t>
            </a:r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 rot="16200000">
            <a:off x="9388363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85" name="AutoShape 79"/>
          <p:cNvSpPr>
            <a:spLocks noChangeArrowheads="1"/>
          </p:cNvSpPr>
          <p:nvPr/>
        </p:nvSpPr>
        <p:spPr bwMode="auto">
          <a:xfrm rot="5400000">
            <a:off x="9477250" y="504845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6" name="Line 87"/>
          <p:cNvSpPr>
            <a:spLocks noChangeShapeType="1"/>
          </p:cNvSpPr>
          <p:nvPr/>
        </p:nvSpPr>
        <p:spPr bwMode="auto">
          <a:xfrm>
            <a:off x="9667750" y="404512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9489936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9693084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9781970" y="504845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0" name="Line 106"/>
          <p:cNvSpPr>
            <a:spLocks noChangeShapeType="1"/>
          </p:cNvSpPr>
          <p:nvPr/>
        </p:nvSpPr>
        <p:spPr bwMode="auto">
          <a:xfrm>
            <a:off x="9972470" y="404512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9794657" y="4680137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</p:spTree>
    <p:extLst>
      <p:ext uri="{BB962C8B-B14F-4D97-AF65-F5344CB8AC3E}">
        <p14:creationId xmlns:p14="http://schemas.microsoft.com/office/powerpoint/2010/main" val="1867854100"/>
      </p:ext>
    </p:extLst>
  </p:cSld>
  <p:clrMapOvr>
    <a:masterClrMapping/>
  </p:clrMapOvr>
  <p:transition spd="slow">
    <p:wipe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224D-FPOE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4" name="AutoShape 123"/>
          <p:cNvSpPr>
            <a:spLocks/>
          </p:cNvSpPr>
          <p:nvPr/>
        </p:nvSpPr>
        <p:spPr bwMode="auto">
          <a:xfrm rot="5400000">
            <a:off x="10056799" y="4871893"/>
            <a:ext cx="104968" cy="1086214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83" name="Rectangle 67"/>
          <p:cNvSpPr>
            <a:spLocks noChangeArrowheads="1"/>
          </p:cNvSpPr>
          <p:nvPr/>
        </p:nvSpPr>
        <p:spPr bwMode="auto">
          <a:xfrm>
            <a:off x="9126148" y="542644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lvl="0" algn="ctr" eaLnBrk="0" hangingPunct="0"/>
            <a:r>
              <a:rPr lang="en-US" sz="900" b="1" dirty="0">
                <a:solidFill>
                  <a:srgbClr val="000000"/>
                </a:solidFill>
              </a:rPr>
              <a:t>4x GE SFP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1003509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5" name="AutoShape 3"/>
          <p:cNvSpPr>
            <a:spLocks noChangeArrowheads="1"/>
          </p:cNvSpPr>
          <p:nvPr/>
        </p:nvSpPr>
        <p:spPr bwMode="auto">
          <a:xfrm rot="16200000">
            <a:off x="1033981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007319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1037791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8" name="Line 133"/>
          <p:cNvSpPr>
            <a:spLocks noChangeShapeType="1"/>
          </p:cNvSpPr>
          <p:nvPr/>
        </p:nvSpPr>
        <p:spPr bwMode="auto">
          <a:xfrm flipV="1">
            <a:off x="1026369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Line 135"/>
          <p:cNvSpPr>
            <a:spLocks noChangeShapeType="1"/>
          </p:cNvSpPr>
          <p:nvPr/>
        </p:nvSpPr>
        <p:spPr bwMode="auto">
          <a:xfrm flipV="1">
            <a:off x="1056841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 rot="16200000">
            <a:off x="1015041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1" name="Rectangle 67"/>
          <p:cNvSpPr>
            <a:spLocks noChangeArrowheads="1"/>
          </p:cNvSpPr>
          <p:nvPr/>
        </p:nvSpPr>
        <p:spPr bwMode="auto">
          <a:xfrm rot="16200000">
            <a:off x="9805485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9422150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9726871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9460250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9764971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1" name="Line 133"/>
          <p:cNvSpPr>
            <a:spLocks noChangeShapeType="1"/>
          </p:cNvSpPr>
          <p:nvPr/>
        </p:nvSpPr>
        <p:spPr bwMode="auto">
          <a:xfrm flipV="1">
            <a:off x="9650750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135"/>
          <p:cNvSpPr>
            <a:spLocks noChangeShapeType="1"/>
          </p:cNvSpPr>
          <p:nvPr/>
        </p:nvSpPr>
        <p:spPr bwMode="auto">
          <a:xfrm flipV="1">
            <a:off x="9955471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9537466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 rot="16200000">
            <a:off x="919253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</p:spTree>
    <p:extLst>
      <p:ext uri="{BB962C8B-B14F-4D97-AF65-F5344CB8AC3E}">
        <p14:creationId xmlns:p14="http://schemas.microsoft.com/office/powerpoint/2010/main" val="1766898492"/>
      </p:ext>
    </p:extLst>
  </p:cSld>
  <p:clrMapOvr>
    <a:masterClrMapping/>
  </p:clrMapOvr>
  <p:transition spd="slow">
    <p:wipe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248D-POE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582132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585942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604992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89024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7194965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92834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723306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711884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42356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700556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70083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5591714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GE SFP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8217529" y="3999321"/>
            <a:ext cx="104964" cy="283135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49968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80440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53778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84250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72828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803300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61500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810912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41384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814722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45194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833772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64244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822444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91972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727007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9245783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928388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47438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905637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66870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7423565" y="5480650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 PoE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12" name="AutoShape 261"/>
          <p:cNvSpPr>
            <a:spLocks/>
          </p:cNvSpPr>
          <p:nvPr/>
        </p:nvSpPr>
        <p:spPr bwMode="auto">
          <a:xfrm rot="5400000">
            <a:off x="4681707" y="3927030"/>
            <a:ext cx="102169" cy="29731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3910680" y="5464686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</a:t>
            </a:r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>
            <a:off x="5186550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33225304"/>
      </p:ext>
    </p:extLst>
  </p:cSld>
  <p:clrMapOvr>
    <a:masterClrMapping/>
  </p:clrMapOvr>
  <p:transition spd="slow">
    <p:wipe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248D-FPOE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512 MB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4" name="AutoShape 123"/>
          <p:cNvSpPr>
            <a:spLocks/>
          </p:cNvSpPr>
          <p:nvPr/>
        </p:nvSpPr>
        <p:spPr bwMode="auto">
          <a:xfrm rot="5400000">
            <a:off x="10056799" y="4871893"/>
            <a:ext cx="104968" cy="1086214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83" name="Rectangle 67"/>
          <p:cNvSpPr>
            <a:spLocks noChangeArrowheads="1"/>
          </p:cNvSpPr>
          <p:nvPr/>
        </p:nvSpPr>
        <p:spPr bwMode="auto">
          <a:xfrm>
            <a:off x="9126148" y="542644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lvl="0" algn="ctr" eaLnBrk="0" hangingPunct="0"/>
            <a:r>
              <a:rPr lang="en-US" sz="900" b="1" dirty="0">
                <a:solidFill>
                  <a:srgbClr val="000000"/>
                </a:solidFill>
              </a:rPr>
              <a:t>4x GE SFP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1003509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5" name="AutoShape 3"/>
          <p:cNvSpPr>
            <a:spLocks noChangeArrowheads="1"/>
          </p:cNvSpPr>
          <p:nvPr/>
        </p:nvSpPr>
        <p:spPr bwMode="auto">
          <a:xfrm rot="16200000">
            <a:off x="1033981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007319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1037791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8" name="Line 133"/>
          <p:cNvSpPr>
            <a:spLocks noChangeShapeType="1"/>
          </p:cNvSpPr>
          <p:nvPr/>
        </p:nvSpPr>
        <p:spPr bwMode="auto">
          <a:xfrm flipV="1">
            <a:off x="1026369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Line 135"/>
          <p:cNvSpPr>
            <a:spLocks noChangeShapeType="1"/>
          </p:cNvSpPr>
          <p:nvPr/>
        </p:nvSpPr>
        <p:spPr bwMode="auto">
          <a:xfrm flipV="1">
            <a:off x="1056841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 rot="16200000">
            <a:off x="1015041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1" name="Rectangle 67"/>
          <p:cNvSpPr>
            <a:spLocks noChangeArrowheads="1"/>
          </p:cNvSpPr>
          <p:nvPr/>
        </p:nvSpPr>
        <p:spPr bwMode="auto">
          <a:xfrm rot="16200000">
            <a:off x="9805485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9422150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9726871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9460250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9764971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1" name="Line 133"/>
          <p:cNvSpPr>
            <a:spLocks noChangeShapeType="1"/>
          </p:cNvSpPr>
          <p:nvPr/>
        </p:nvSpPr>
        <p:spPr bwMode="auto">
          <a:xfrm flipV="1">
            <a:off x="9650750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135"/>
          <p:cNvSpPr>
            <a:spLocks noChangeShapeType="1"/>
          </p:cNvSpPr>
          <p:nvPr/>
        </p:nvSpPr>
        <p:spPr bwMode="auto">
          <a:xfrm flipV="1">
            <a:off x="9955471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9537466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 rot="16200000">
            <a:off x="919253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8524923" y="2927879"/>
            <a:ext cx="132897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5" name="Line 249"/>
          <p:cNvSpPr>
            <a:spLocks noChangeShapeType="1"/>
          </p:cNvSpPr>
          <p:nvPr/>
        </p:nvSpPr>
        <p:spPr bwMode="auto">
          <a:xfrm flipV="1">
            <a:off x="9566175" y="2758543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>
            <a:off x="9244456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8694619" y="2283883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FRPS-740</a:t>
            </a:r>
          </a:p>
          <a:p>
            <a:pPr algn="ctr" eaLnBrk="0" hangingPunct="0"/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170635516"/>
      </p:ext>
    </p:extLst>
  </p:cSld>
  <p:clrMapOvr>
    <a:masterClrMapping/>
  </p:clrMapOvr>
  <p:transition spd="slow">
    <p:wipe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424D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582132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6126046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585942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6164146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604992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6354646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9366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3076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3548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46886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77358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65936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96408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4608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4136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5591714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18977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4020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4492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07830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38302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26880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57352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1555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4964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954370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68774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992470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87824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182970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764965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46024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10596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5215206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5519927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5253306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5558027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5443806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5748527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5330522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502580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786305" y="465413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24405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14905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596900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09228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3423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877030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11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2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4136843878"/>
      </p:ext>
    </p:extLst>
  </p:cSld>
  <p:clrMapOvr>
    <a:masterClrMapping/>
  </p:clrMapOvr>
  <p:transition spd="slow">
    <p:wipe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424D-POE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8524923" y="2927879"/>
            <a:ext cx="132897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5" name="Line 249"/>
          <p:cNvSpPr>
            <a:spLocks noChangeShapeType="1"/>
          </p:cNvSpPr>
          <p:nvPr/>
        </p:nvSpPr>
        <p:spPr bwMode="auto">
          <a:xfrm flipV="1">
            <a:off x="9566175" y="2758543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>
            <a:off x="9244456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8694619" y="2283883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FRPS-740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10GE SFP+</a:t>
            </a: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2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7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19998"/>
      </p:ext>
    </p:extLst>
  </p:cSld>
  <p:clrMapOvr>
    <a:masterClrMapping/>
  </p:clrMapOvr>
  <p:transition spd="slow">
    <p:wipe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424D-FPOE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8524923" y="2927879"/>
            <a:ext cx="132897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5" name="Line 249"/>
          <p:cNvSpPr>
            <a:spLocks noChangeShapeType="1"/>
          </p:cNvSpPr>
          <p:nvPr/>
        </p:nvSpPr>
        <p:spPr bwMode="auto">
          <a:xfrm flipV="1">
            <a:off x="9566175" y="2758543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>
            <a:off x="9244456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8694619" y="2283883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FRPS-740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10GE SFP+</a:t>
            </a: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2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87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09287"/>
      </p:ext>
    </p:extLst>
  </p:cSld>
  <p:clrMapOvr>
    <a:masterClrMapping/>
  </p:clrMapOvr>
  <p:transition spd="slow">
    <p:wipe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448D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582132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6126046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585942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6164146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604992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6354646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9366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3076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35487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46886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773587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65936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964087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4608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41362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5591714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9614798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18977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10310993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4020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4492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07830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38302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26880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57352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1555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49649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954370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687749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992470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878249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182970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764965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46024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10596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5215206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5519927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5253306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5558027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5443806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5748527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5330522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502580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786305" y="465413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24405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14905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596900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09228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3423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877030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9655396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960117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9693496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998217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Line 133"/>
          <p:cNvSpPr>
            <a:spLocks noChangeShapeType="1"/>
          </p:cNvSpPr>
          <p:nvPr/>
        </p:nvSpPr>
        <p:spPr bwMode="auto">
          <a:xfrm flipV="1">
            <a:off x="9883996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Line 135"/>
          <p:cNvSpPr>
            <a:spLocks noChangeShapeType="1"/>
          </p:cNvSpPr>
          <p:nvPr/>
        </p:nvSpPr>
        <p:spPr bwMode="auto">
          <a:xfrm flipV="1">
            <a:off x="10188717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97707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9425784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19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0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2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813349133"/>
      </p:ext>
    </p:extLst>
  </p:cSld>
  <p:clrMapOvr>
    <a:masterClrMapping/>
  </p:clrMapOvr>
  <p:transition spd="slow">
    <p:wipe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448D-POE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8524923" y="2927879"/>
            <a:ext cx="132897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5" name="Line 249"/>
          <p:cNvSpPr>
            <a:spLocks noChangeShapeType="1"/>
          </p:cNvSpPr>
          <p:nvPr/>
        </p:nvSpPr>
        <p:spPr bwMode="auto">
          <a:xfrm flipV="1">
            <a:off x="9566175" y="2758543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>
            <a:off x="9244456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8694619" y="2283883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FRPS-740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12" name="Rectangle 67"/>
          <p:cNvSpPr>
            <a:spLocks noChangeArrowheads="1"/>
          </p:cNvSpPr>
          <p:nvPr/>
        </p:nvSpPr>
        <p:spPr bwMode="auto">
          <a:xfrm>
            <a:off x="9614798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5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7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1" name="AutoShape 261"/>
          <p:cNvSpPr>
            <a:spLocks/>
          </p:cNvSpPr>
          <p:nvPr/>
        </p:nvSpPr>
        <p:spPr bwMode="auto">
          <a:xfrm rot="5400000">
            <a:off x="10310993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9655396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9960117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9693496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9998217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1" name="Line 133"/>
          <p:cNvSpPr>
            <a:spLocks noChangeShapeType="1"/>
          </p:cNvSpPr>
          <p:nvPr/>
        </p:nvSpPr>
        <p:spPr bwMode="auto">
          <a:xfrm flipV="1">
            <a:off x="9883996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135"/>
          <p:cNvSpPr>
            <a:spLocks noChangeShapeType="1"/>
          </p:cNvSpPr>
          <p:nvPr/>
        </p:nvSpPr>
        <p:spPr bwMode="auto">
          <a:xfrm flipV="1">
            <a:off x="10188717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97707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 rot="16200000">
            <a:off x="9425784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</p:spTree>
    <p:extLst>
      <p:ext uri="{BB962C8B-B14F-4D97-AF65-F5344CB8AC3E}">
        <p14:creationId xmlns:p14="http://schemas.microsoft.com/office/powerpoint/2010/main" val="34717351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AutoShape 33"/>
          <p:cNvSpPr>
            <a:spLocks noChangeArrowheads="1"/>
          </p:cNvSpPr>
          <p:nvPr/>
        </p:nvSpPr>
        <p:spPr bwMode="auto">
          <a:xfrm>
            <a:off x="2006468" y="1815019"/>
            <a:ext cx="832903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44" name="Rectangle 67"/>
          <p:cNvSpPr>
            <a:spLocks noChangeArrowheads="1"/>
          </p:cNvSpPr>
          <p:nvPr/>
        </p:nvSpPr>
        <p:spPr bwMode="auto">
          <a:xfrm>
            <a:off x="8748022" y="1189831"/>
            <a:ext cx="171405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VDC (external AC/DC converter)</a:t>
            </a:r>
          </a:p>
        </p:txBody>
      </p:sp>
      <p:sp>
        <p:nvSpPr>
          <p:cNvPr id="145" name="Line 10"/>
          <p:cNvSpPr>
            <a:spLocks noChangeShapeType="1"/>
          </p:cNvSpPr>
          <p:nvPr/>
        </p:nvSpPr>
        <p:spPr bwMode="auto">
          <a:xfrm flipH="1" flipV="1">
            <a:off x="5586545" y="3048000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6" name="Line 27"/>
          <p:cNvSpPr>
            <a:spLocks noChangeShapeType="1"/>
          </p:cNvSpPr>
          <p:nvPr/>
        </p:nvSpPr>
        <p:spPr bwMode="auto">
          <a:xfrm flipV="1">
            <a:off x="6297560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7" name="Line 47"/>
          <p:cNvSpPr>
            <a:spLocks noChangeShapeType="1"/>
          </p:cNvSpPr>
          <p:nvPr/>
        </p:nvSpPr>
        <p:spPr bwMode="auto">
          <a:xfrm flipH="1">
            <a:off x="4672383" y="2819400"/>
            <a:ext cx="7618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8" name="Line 49"/>
          <p:cNvSpPr>
            <a:spLocks noChangeShapeType="1"/>
          </p:cNvSpPr>
          <p:nvPr/>
        </p:nvSpPr>
        <p:spPr bwMode="auto">
          <a:xfrm flipH="1">
            <a:off x="4672383" y="2209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9" name="Line 50"/>
          <p:cNvSpPr>
            <a:spLocks noChangeShapeType="1"/>
          </p:cNvSpPr>
          <p:nvPr/>
        </p:nvSpPr>
        <p:spPr bwMode="auto">
          <a:xfrm flipH="1">
            <a:off x="4469236" y="3733800"/>
            <a:ext cx="11173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0" name="AutoShape 19"/>
          <p:cNvSpPr>
            <a:spLocks noChangeArrowheads="1"/>
          </p:cNvSpPr>
          <p:nvPr/>
        </p:nvSpPr>
        <p:spPr bwMode="auto">
          <a:xfrm>
            <a:off x="3250353" y="1981200"/>
            <a:ext cx="142203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512M</a:t>
            </a:r>
          </a:p>
        </p:txBody>
      </p:sp>
      <p:sp>
        <p:nvSpPr>
          <p:cNvPr id="151" name="AutoShape 19"/>
          <p:cNvSpPr>
            <a:spLocks noChangeArrowheads="1"/>
          </p:cNvSpPr>
          <p:nvPr/>
        </p:nvSpPr>
        <p:spPr bwMode="auto">
          <a:xfrm>
            <a:off x="3250353" y="2590800"/>
            <a:ext cx="142203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152" name="AutoShape 19"/>
          <p:cNvSpPr>
            <a:spLocks noChangeArrowheads="1"/>
          </p:cNvSpPr>
          <p:nvPr/>
        </p:nvSpPr>
        <p:spPr bwMode="auto">
          <a:xfrm>
            <a:off x="6805428" y="3505200"/>
            <a:ext cx="2336191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53" name="Line 7"/>
          <p:cNvSpPr>
            <a:spLocks noChangeShapeType="1"/>
          </p:cNvSpPr>
          <p:nvPr/>
        </p:nvSpPr>
        <p:spPr bwMode="auto">
          <a:xfrm>
            <a:off x="7222303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4" name="Line 8"/>
          <p:cNvSpPr>
            <a:spLocks noChangeShapeType="1"/>
          </p:cNvSpPr>
          <p:nvPr/>
        </p:nvSpPr>
        <p:spPr bwMode="auto">
          <a:xfrm>
            <a:off x="822745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7740110" y="5654676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4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156" name="Line 15"/>
          <p:cNvSpPr>
            <a:spLocks noChangeShapeType="1"/>
          </p:cNvSpPr>
          <p:nvPr/>
        </p:nvSpPr>
        <p:spPr bwMode="auto">
          <a:xfrm>
            <a:off x="793331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6993703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770471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00943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031803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774281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804753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66" name="AutoShape 91"/>
          <p:cNvSpPr>
            <a:spLocks/>
          </p:cNvSpPr>
          <p:nvPr/>
        </p:nvSpPr>
        <p:spPr bwMode="auto">
          <a:xfrm rot="5400000">
            <a:off x="8341717" y="5042046"/>
            <a:ext cx="76200" cy="1117309"/>
          </a:xfrm>
          <a:prstGeom prst="rightBrace">
            <a:avLst>
              <a:gd name="adj1" fmla="val 45833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900"/>
          </a:p>
        </p:txBody>
      </p:sp>
      <p:sp>
        <p:nvSpPr>
          <p:cNvPr id="167" name="Line 97"/>
          <p:cNvSpPr>
            <a:spLocks noChangeShapeType="1"/>
          </p:cNvSpPr>
          <p:nvPr/>
        </p:nvSpPr>
        <p:spPr bwMode="auto">
          <a:xfrm>
            <a:off x="7955353" y="3048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8" name="Line 8"/>
          <p:cNvSpPr>
            <a:spLocks noChangeShapeType="1"/>
          </p:cNvSpPr>
          <p:nvPr/>
        </p:nvSpPr>
        <p:spPr bwMode="auto">
          <a:xfrm>
            <a:off x="8849595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9" name="Line 15"/>
          <p:cNvSpPr>
            <a:spLocks noChangeShapeType="1"/>
          </p:cNvSpPr>
          <p:nvPr/>
        </p:nvSpPr>
        <p:spPr bwMode="auto">
          <a:xfrm>
            <a:off x="8544874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 rot="16200000">
            <a:off x="831627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862099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835437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865909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264091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Factory Reset</a:t>
            </a: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107060" y="5194327"/>
            <a:ext cx="381000" cy="203147"/>
          </a:xfrm>
          <a:prstGeom prst="leftRightArrow">
            <a:avLst>
              <a:gd name="adj1" fmla="val 50000"/>
              <a:gd name="adj2" fmla="val 3125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78" name="Rectangle 67"/>
          <p:cNvSpPr>
            <a:spLocks noChangeArrowheads="1"/>
          </p:cNvSpPr>
          <p:nvPr/>
        </p:nvSpPr>
        <p:spPr bwMode="auto">
          <a:xfrm>
            <a:off x="5688118" y="55626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USB-B</a:t>
            </a:r>
          </a:p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>
            <a:off x="5180251" y="1981200"/>
            <a:ext cx="3961368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SoC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606472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 B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297096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182" name="Rectangle 67"/>
          <p:cNvSpPr>
            <a:spLocks noChangeArrowheads="1"/>
          </p:cNvSpPr>
          <p:nvPr/>
        </p:nvSpPr>
        <p:spPr bwMode="auto">
          <a:xfrm>
            <a:off x="6703854" y="5654676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83" name="AutoShape 3"/>
          <p:cNvSpPr>
            <a:spLocks noChangeArrowheads="1"/>
          </p:cNvSpPr>
          <p:nvPr/>
        </p:nvSpPr>
        <p:spPr bwMode="auto">
          <a:xfrm rot="16200000">
            <a:off x="9459006" y="1367457"/>
            <a:ext cx="228600" cy="694086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endParaRPr lang="en-US" sz="1100" b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" name="AutoShape 19"/>
          <p:cNvSpPr>
            <a:spLocks noChangeArrowheads="1"/>
          </p:cNvSpPr>
          <p:nvPr/>
        </p:nvSpPr>
        <p:spPr bwMode="auto">
          <a:xfrm>
            <a:off x="3250353" y="33528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189" name="Line 27"/>
          <p:cNvSpPr>
            <a:spLocks noChangeShapeType="1"/>
          </p:cNvSpPr>
          <p:nvPr/>
        </p:nvSpPr>
        <p:spPr bwMode="auto">
          <a:xfrm flipV="1">
            <a:off x="5789692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5599192" y="5194327"/>
            <a:ext cx="381000" cy="203147"/>
          </a:xfrm>
          <a:prstGeom prst="leftRightArrow">
            <a:avLst>
              <a:gd name="adj1" fmla="val 50000"/>
              <a:gd name="adj2" fmla="val 3125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555686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 A</a:t>
            </a:r>
          </a:p>
        </p:txBody>
      </p:sp>
      <p:sp>
        <p:nvSpPr>
          <p:cNvPr id="192" name="Rectangle 191"/>
          <p:cNvSpPr>
            <a:spLocks noChangeArrowheads="1"/>
          </p:cNvSpPr>
          <p:nvPr/>
        </p:nvSpPr>
        <p:spPr bwMode="auto">
          <a:xfrm>
            <a:off x="5078677" y="54102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(Modem)</a:t>
            </a:r>
          </a:p>
        </p:txBody>
      </p:sp>
      <p:sp>
        <p:nvSpPr>
          <p:cNvPr id="195" name="AutoShape 19"/>
          <p:cNvSpPr>
            <a:spLocks noChangeArrowheads="1"/>
          </p:cNvSpPr>
          <p:nvPr/>
        </p:nvSpPr>
        <p:spPr bwMode="auto">
          <a:xfrm>
            <a:off x="9344766" y="3505200"/>
            <a:ext cx="812588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ADSL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Modem </a:t>
            </a:r>
          </a:p>
        </p:txBody>
      </p:sp>
      <p:sp>
        <p:nvSpPr>
          <p:cNvPr id="196" name="Line 97"/>
          <p:cNvSpPr>
            <a:spLocks noChangeShapeType="1"/>
          </p:cNvSpPr>
          <p:nvPr/>
        </p:nvSpPr>
        <p:spPr bwMode="auto">
          <a:xfrm>
            <a:off x="9717866" y="25908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7" name="Line 97"/>
          <p:cNvSpPr>
            <a:spLocks noChangeShapeType="1"/>
          </p:cNvSpPr>
          <p:nvPr/>
        </p:nvSpPr>
        <p:spPr bwMode="auto">
          <a:xfrm flipH="1">
            <a:off x="9141621" y="2590800"/>
            <a:ext cx="5768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8" name="AutoShape 79"/>
          <p:cNvSpPr>
            <a:spLocks noChangeArrowheads="1"/>
          </p:cNvSpPr>
          <p:nvPr/>
        </p:nvSpPr>
        <p:spPr bwMode="auto">
          <a:xfrm rot="5400000">
            <a:off x="9560560" y="5179413"/>
            <a:ext cx="381000" cy="203147"/>
          </a:xfrm>
          <a:prstGeom prst="leftRightArrow">
            <a:avLst>
              <a:gd name="adj1" fmla="val 50000"/>
              <a:gd name="adj2" fmla="val 3125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900">
              <a:latin typeface="Arial" pitchFamily="34" charset="0"/>
            </a:endParaRPr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9518229" y="47603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RJ11</a:t>
            </a:r>
          </a:p>
        </p:txBody>
      </p:sp>
      <p:sp>
        <p:nvSpPr>
          <p:cNvPr id="200" name="Line 8"/>
          <p:cNvSpPr>
            <a:spLocks noChangeShapeType="1"/>
          </p:cNvSpPr>
          <p:nvPr/>
        </p:nvSpPr>
        <p:spPr bwMode="auto">
          <a:xfrm>
            <a:off x="9751060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FortiGate/FortiWiFi 20C-ADSL Schematic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8231" y="4868334"/>
            <a:ext cx="246157" cy="400109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/>
          </a:p>
        </p:txBody>
      </p:sp>
      <p:sp>
        <p:nvSpPr>
          <p:cNvPr id="58" name="Rounded Rectangle 57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9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787073801"/>
      </p:ext>
    </p:extLst>
  </p:cSld>
  <p:clrMapOvr>
    <a:masterClrMapping/>
  </p:clrMapOvr>
  <p:transition spd="slow">
    <p:wipe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448D-FPOE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864670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636070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674170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390656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647913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67838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651723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68219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670773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70124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659444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6289728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6333560" y="2526465"/>
            <a:ext cx="60959" cy="582107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1001432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7088574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39329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12667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743139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731717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762189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720389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698015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0027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7736115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0408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7926615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82313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781333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7508610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685896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338688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369160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342498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372970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361548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92020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5021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996323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4301044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4034423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4339144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4224923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4529644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11163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3806919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3157270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60576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910485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464386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948585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483436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5139085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4721080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4376153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8834671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8872771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9063271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8645266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8257594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5608107" y="549489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 PoE/+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2615458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653558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2844058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 rot="16200000">
            <a:off x="2385846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2365213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12737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5517458" y="466248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250837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555558" y="50815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Line 133"/>
          <p:cNvSpPr>
            <a:spLocks noChangeShapeType="1"/>
          </p:cNvSpPr>
          <p:nvPr/>
        </p:nvSpPr>
        <p:spPr bwMode="auto">
          <a:xfrm flipV="1">
            <a:off x="5441337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35"/>
          <p:cNvSpPr>
            <a:spLocks noChangeShapeType="1"/>
          </p:cNvSpPr>
          <p:nvPr/>
        </p:nvSpPr>
        <p:spPr bwMode="auto">
          <a:xfrm flipV="1">
            <a:off x="5746058" y="407825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 rot="16200000">
            <a:off x="5328053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4983126" y="415554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856692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6161413" y="465134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5894792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6199513" y="5070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Line 133"/>
          <p:cNvSpPr>
            <a:spLocks noChangeShapeType="1"/>
          </p:cNvSpPr>
          <p:nvPr/>
        </p:nvSpPr>
        <p:spPr bwMode="auto">
          <a:xfrm flipV="1">
            <a:off x="6085292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135"/>
          <p:cNvSpPr>
            <a:spLocks noChangeShapeType="1"/>
          </p:cNvSpPr>
          <p:nvPr/>
        </p:nvSpPr>
        <p:spPr bwMode="auto">
          <a:xfrm flipV="1">
            <a:off x="6390013" y="4067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5972008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5627080" y="41444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2" name="Rectangle 67"/>
          <p:cNvSpPr>
            <a:spLocks noChangeArrowheads="1"/>
          </p:cNvSpPr>
          <p:nvPr/>
        </p:nvSpPr>
        <p:spPr bwMode="auto">
          <a:xfrm>
            <a:off x="9614798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5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7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1" name="AutoShape 261"/>
          <p:cNvSpPr>
            <a:spLocks/>
          </p:cNvSpPr>
          <p:nvPr/>
        </p:nvSpPr>
        <p:spPr bwMode="auto">
          <a:xfrm rot="5400000">
            <a:off x="10310993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9655396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9960117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9693496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9998217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1" name="Line 133"/>
          <p:cNvSpPr>
            <a:spLocks noChangeShapeType="1"/>
          </p:cNvSpPr>
          <p:nvPr/>
        </p:nvSpPr>
        <p:spPr bwMode="auto">
          <a:xfrm flipV="1">
            <a:off x="9883996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135"/>
          <p:cNvSpPr>
            <a:spLocks noChangeShapeType="1"/>
          </p:cNvSpPr>
          <p:nvPr/>
        </p:nvSpPr>
        <p:spPr bwMode="auto">
          <a:xfrm flipV="1">
            <a:off x="10188717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97707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 rot="16200000">
            <a:off x="9425784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74" name="AutoShape 19"/>
          <p:cNvSpPr>
            <a:spLocks noChangeArrowheads="1"/>
          </p:cNvSpPr>
          <p:nvPr/>
        </p:nvSpPr>
        <p:spPr bwMode="auto">
          <a:xfrm>
            <a:off x="8770302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8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741402"/>
      </p:ext>
    </p:extLst>
  </p:cSld>
  <p:clrMapOvr>
    <a:masterClrMapping/>
  </p:clrMapOvr>
  <p:transition spd="slow">
    <p:wipe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524D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550291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321691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359791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088368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4926553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5231274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49646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526937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51551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545987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04186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5535994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584071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557409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587881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576459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06931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565131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534659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46969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8720026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5424204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937006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967478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940816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971288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959866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990338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9485379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91404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9416221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61454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645015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61835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648825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63740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667875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626075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675487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05959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679297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09769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698347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728819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687019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656547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59158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2492110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2796831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2530210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283493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2720710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02543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260742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101551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340627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313965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344437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333015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363487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3216867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291214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22624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3710992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015713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3749092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053813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3939592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4244313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382630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4320434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4625154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35853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466325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454903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485375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43574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413102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348138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7891533" y="465413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92963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812013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770212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731445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4708651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10036355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876062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06534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879872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10344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Line 133"/>
          <p:cNvSpPr>
            <a:spLocks noChangeShapeType="1"/>
          </p:cNvSpPr>
          <p:nvPr/>
        </p:nvSpPr>
        <p:spPr bwMode="auto">
          <a:xfrm flipV="1">
            <a:off x="898922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Line 135"/>
          <p:cNvSpPr>
            <a:spLocks noChangeShapeType="1"/>
          </p:cNvSpPr>
          <p:nvPr/>
        </p:nvSpPr>
        <p:spPr bwMode="auto">
          <a:xfrm flipV="1">
            <a:off x="929394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8875940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85310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40GE</a:t>
            </a:r>
          </a:p>
          <a:p>
            <a:pPr algn="ctr" eaLnBrk="0" hangingPunct="0"/>
            <a:r>
              <a:rPr lang="en-US" sz="900" b="1" dirty="0"/>
              <a:t>QSFP+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6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1865784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1903884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Line 133"/>
          <p:cNvSpPr>
            <a:spLocks noChangeShapeType="1"/>
          </p:cNvSpPr>
          <p:nvPr/>
        </p:nvSpPr>
        <p:spPr bwMode="auto">
          <a:xfrm flipV="1">
            <a:off x="2094384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1636172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1615539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77" name="AutoShape 19"/>
          <p:cNvSpPr>
            <a:spLocks noChangeArrowheads="1"/>
          </p:cNvSpPr>
          <p:nvPr/>
        </p:nvSpPr>
        <p:spPr bwMode="auto">
          <a:xfrm>
            <a:off x="8792987" y="2927879"/>
            <a:ext cx="1094624" cy="457200"/>
          </a:xfrm>
          <a:prstGeom prst="flowChartAlternateProcess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AC PSU</a:t>
            </a:r>
          </a:p>
        </p:txBody>
      </p:sp>
    </p:spTree>
    <p:extLst>
      <p:ext uri="{BB962C8B-B14F-4D97-AF65-F5344CB8AC3E}">
        <p14:creationId xmlns:p14="http://schemas.microsoft.com/office/powerpoint/2010/main" val="3845947345"/>
      </p:ext>
    </p:extLst>
  </p:cSld>
  <p:clrMapOvr>
    <a:masterClrMapping/>
  </p:clrMapOvr>
  <p:transition spd="slow">
    <p:wipe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524D-FPOE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550291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321691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359791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088368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49265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523127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49646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526937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51551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545987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04186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553599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5840715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557409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587881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576459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06931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565131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534659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46969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8720026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5424204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937006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967478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940816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971288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959866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990338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9485379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91404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9416221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61454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645015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61835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648825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63740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667875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626075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675487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059598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679297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09769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698347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728819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687019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656547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59158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2492110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2796831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2530210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283493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2720710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02543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260742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101551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340627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313965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344437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333015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363487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3216867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291214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22624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3710992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015713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3749092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053813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3939592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4244313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382630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4320434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4625154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35853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466325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454903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485375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43574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413102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348138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7891533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92963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812013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770212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731445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4708651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 RJ45 PoE/+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10036355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876062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06534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879872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10344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Line 133"/>
          <p:cNvSpPr>
            <a:spLocks noChangeShapeType="1"/>
          </p:cNvSpPr>
          <p:nvPr/>
        </p:nvSpPr>
        <p:spPr bwMode="auto">
          <a:xfrm flipV="1">
            <a:off x="898922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Line 135"/>
          <p:cNvSpPr>
            <a:spLocks noChangeShapeType="1"/>
          </p:cNvSpPr>
          <p:nvPr/>
        </p:nvSpPr>
        <p:spPr bwMode="auto">
          <a:xfrm flipV="1">
            <a:off x="929394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8875940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85310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40GE</a:t>
            </a:r>
          </a:p>
          <a:p>
            <a:pPr algn="ctr" eaLnBrk="0" hangingPunct="0"/>
            <a:r>
              <a:rPr lang="en-US" sz="900" b="1" dirty="0"/>
              <a:t>QSFP+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6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1865784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1903884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Line 133"/>
          <p:cNvSpPr>
            <a:spLocks noChangeShapeType="1"/>
          </p:cNvSpPr>
          <p:nvPr/>
        </p:nvSpPr>
        <p:spPr bwMode="auto">
          <a:xfrm flipV="1">
            <a:off x="2094384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1636172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1615539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77" name="AutoShape 19"/>
          <p:cNvSpPr>
            <a:spLocks noChangeArrowheads="1"/>
          </p:cNvSpPr>
          <p:nvPr/>
        </p:nvSpPr>
        <p:spPr bwMode="auto">
          <a:xfrm>
            <a:off x="8792987" y="2927879"/>
            <a:ext cx="1094624" cy="457200"/>
          </a:xfrm>
          <a:prstGeom prst="flowChartAlternateProcess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AC PSU</a:t>
            </a:r>
          </a:p>
        </p:txBody>
      </p:sp>
    </p:spTree>
    <p:extLst>
      <p:ext uri="{BB962C8B-B14F-4D97-AF65-F5344CB8AC3E}">
        <p14:creationId xmlns:p14="http://schemas.microsoft.com/office/powerpoint/2010/main" val="4242105398"/>
      </p:ext>
    </p:extLst>
  </p:cSld>
  <p:clrMapOvr>
    <a:masterClrMapping/>
  </p:clrMapOvr>
  <p:transition spd="slow">
    <p:wipe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548D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550291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321691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359791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088368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4926553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5231274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49646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526937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51551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545987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04186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5535994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5840715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557409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587881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576459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06931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565131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534659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46969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8720026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5424204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937006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967478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940816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971288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959866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990338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9485379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91404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9416221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61454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645015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61835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648825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63740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667875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626075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675487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059598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679297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09769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698347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728819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687019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656547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59158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2492110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2796831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2530210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283493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2720710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02543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260742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101551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3406272" y="466248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313965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344437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333015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363487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3216867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291214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22624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3710992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015713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3749092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053813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3939592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4244313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382630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4320434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4625154" y="466248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35853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466325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454903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485375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43574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413102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348138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7891533" y="465413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92963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812013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770212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731445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4708651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10036355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876062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06534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879872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10344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Line 133"/>
          <p:cNvSpPr>
            <a:spLocks noChangeShapeType="1"/>
          </p:cNvSpPr>
          <p:nvPr/>
        </p:nvSpPr>
        <p:spPr bwMode="auto">
          <a:xfrm flipV="1">
            <a:off x="898922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Line 135"/>
          <p:cNvSpPr>
            <a:spLocks noChangeShapeType="1"/>
          </p:cNvSpPr>
          <p:nvPr/>
        </p:nvSpPr>
        <p:spPr bwMode="auto">
          <a:xfrm flipV="1">
            <a:off x="929394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8875940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85310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40GE</a:t>
            </a:r>
          </a:p>
          <a:p>
            <a:pPr algn="ctr" eaLnBrk="0" hangingPunct="0"/>
            <a:r>
              <a:rPr lang="en-US" sz="900" b="1" dirty="0"/>
              <a:t>QSFP+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6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1865784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1903884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Line 133"/>
          <p:cNvSpPr>
            <a:spLocks noChangeShapeType="1"/>
          </p:cNvSpPr>
          <p:nvPr/>
        </p:nvSpPr>
        <p:spPr bwMode="auto">
          <a:xfrm flipV="1">
            <a:off x="2094384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1636172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1615539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77" name="AutoShape 19"/>
          <p:cNvSpPr>
            <a:spLocks noChangeArrowheads="1"/>
          </p:cNvSpPr>
          <p:nvPr/>
        </p:nvSpPr>
        <p:spPr bwMode="auto">
          <a:xfrm>
            <a:off x="8792987" y="2927879"/>
            <a:ext cx="1094624" cy="457200"/>
          </a:xfrm>
          <a:prstGeom prst="flowChartAlternateProcess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AC PSU</a:t>
            </a:r>
          </a:p>
        </p:txBody>
      </p:sp>
    </p:spTree>
    <p:extLst>
      <p:ext uri="{BB962C8B-B14F-4D97-AF65-F5344CB8AC3E}">
        <p14:creationId xmlns:p14="http://schemas.microsoft.com/office/powerpoint/2010/main" val="2892675667"/>
      </p:ext>
    </p:extLst>
  </p:cSld>
  <p:clrMapOvr>
    <a:masterClrMapping/>
  </p:clrMapOvr>
  <p:transition spd="slow">
    <p:wipe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FortiSwitch 548D-FPOE Schematic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07868" y="2715002"/>
            <a:ext cx="11274663" cy="2117876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" name="Line 57"/>
          <p:cNvSpPr>
            <a:spLocks noChangeShapeType="1"/>
          </p:cNvSpPr>
          <p:nvPr/>
        </p:nvSpPr>
        <p:spPr bwMode="auto">
          <a:xfrm flipV="1">
            <a:off x="1550291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2996419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 rot="16200000">
            <a:off x="1321691" y="465510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8" name="AutoShape 79"/>
          <p:cNvSpPr>
            <a:spLocks noChangeArrowheads="1"/>
          </p:cNvSpPr>
          <p:nvPr/>
        </p:nvSpPr>
        <p:spPr bwMode="auto">
          <a:xfrm rot="5400000">
            <a:off x="1359791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1088368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4926553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523127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4964653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526937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Line 133"/>
          <p:cNvSpPr>
            <a:spLocks noChangeShapeType="1"/>
          </p:cNvSpPr>
          <p:nvPr/>
        </p:nvSpPr>
        <p:spPr bwMode="auto">
          <a:xfrm flipV="1">
            <a:off x="5155153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35"/>
          <p:cNvSpPr>
            <a:spLocks noChangeShapeType="1"/>
          </p:cNvSpPr>
          <p:nvPr/>
        </p:nvSpPr>
        <p:spPr bwMode="auto">
          <a:xfrm flipV="1">
            <a:off x="545987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 rot="16200000">
            <a:off x="5041869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5535994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5840715" y="4655105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5574094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AutoShape 79"/>
          <p:cNvSpPr>
            <a:spLocks noChangeArrowheads="1"/>
          </p:cNvSpPr>
          <p:nvPr/>
        </p:nvSpPr>
        <p:spPr bwMode="auto">
          <a:xfrm rot="5400000">
            <a:off x="5878815" y="50742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5" name="Line 155"/>
          <p:cNvSpPr>
            <a:spLocks noChangeShapeType="1"/>
          </p:cNvSpPr>
          <p:nvPr/>
        </p:nvSpPr>
        <p:spPr bwMode="auto">
          <a:xfrm flipV="1">
            <a:off x="5764594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156"/>
          <p:cNvSpPr>
            <a:spLocks noChangeShapeType="1"/>
          </p:cNvSpPr>
          <p:nvPr/>
        </p:nvSpPr>
        <p:spPr bwMode="auto">
          <a:xfrm flipV="1">
            <a:off x="6069315" y="407087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67"/>
          <p:cNvSpPr>
            <a:spLocks noChangeArrowheads="1"/>
          </p:cNvSpPr>
          <p:nvPr/>
        </p:nvSpPr>
        <p:spPr bwMode="auto">
          <a:xfrm rot="16200000">
            <a:off x="565131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8" name="Rectangle 67"/>
          <p:cNvSpPr>
            <a:spLocks noChangeArrowheads="1"/>
          </p:cNvSpPr>
          <p:nvPr/>
        </p:nvSpPr>
        <p:spPr bwMode="auto">
          <a:xfrm rot="16200000">
            <a:off x="5346590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9" name="Rectangle 67"/>
          <p:cNvSpPr>
            <a:spLocks noChangeArrowheads="1"/>
          </p:cNvSpPr>
          <p:nvPr/>
        </p:nvSpPr>
        <p:spPr bwMode="auto">
          <a:xfrm rot="16200000">
            <a:off x="4696941" y="414817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8720026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10GE SFP+</a:t>
            </a: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>
            <a:off x="2437763" y="3385079"/>
            <a:ext cx="1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1929896" y="2927879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 MB</a:t>
            </a:r>
          </a:p>
        </p:txBody>
      </p:sp>
      <p:sp>
        <p:nvSpPr>
          <p:cNvPr id="48" name="AutoShape 261"/>
          <p:cNvSpPr>
            <a:spLocks/>
          </p:cNvSpPr>
          <p:nvPr/>
        </p:nvSpPr>
        <p:spPr bwMode="auto">
          <a:xfrm rot="5400000">
            <a:off x="5424204" y="2560244"/>
            <a:ext cx="102168" cy="571230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" name="Group 168"/>
          <p:cNvGrpSpPr/>
          <p:nvPr/>
        </p:nvGrpSpPr>
        <p:grpSpPr>
          <a:xfrm>
            <a:off x="1076197" y="3537480"/>
            <a:ext cx="10055435" cy="533401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9" name="Rounded Rectangle 5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1" name="Rounded Rectangle 60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2" name="Rounded Rectangle 61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3" name="Rounded Rectangle 62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5438664" y="3669297"/>
            <a:ext cx="1840530" cy="30777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>
                <a:solidFill>
                  <a:schemeClr val="bg1"/>
                </a:solidFill>
                <a:ea typeface="Arial" charset="0"/>
                <a:cs typeface="Arial" charset="0"/>
              </a:rPr>
              <a:t>  CPU + Switch-Fabric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937006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9674784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940816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9712884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0" name="Line 133"/>
          <p:cNvSpPr>
            <a:spLocks noChangeShapeType="1"/>
          </p:cNvSpPr>
          <p:nvPr/>
        </p:nvSpPr>
        <p:spPr bwMode="auto">
          <a:xfrm flipV="1">
            <a:off x="959866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Line 135"/>
          <p:cNvSpPr>
            <a:spLocks noChangeShapeType="1"/>
          </p:cNvSpPr>
          <p:nvPr/>
        </p:nvSpPr>
        <p:spPr bwMode="auto">
          <a:xfrm flipV="1">
            <a:off x="9903384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9485379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91404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82" name="AutoShape 261"/>
          <p:cNvSpPr>
            <a:spLocks/>
          </p:cNvSpPr>
          <p:nvPr/>
        </p:nvSpPr>
        <p:spPr bwMode="auto">
          <a:xfrm rot="5400000">
            <a:off x="9416221" y="4775776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>
            <a:off x="1025892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7" name="Line 245"/>
          <p:cNvSpPr>
            <a:spLocks noChangeShapeType="1"/>
          </p:cNvSpPr>
          <p:nvPr/>
        </p:nvSpPr>
        <p:spPr bwMode="auto">
          <a:xfrm flipH="1" flipV="1">
            <a:off x="1056364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614543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6450156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61835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5400000">
            <a:off x="648825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5" name="Line 133"/>
          <p:cNvSpPr>
            <a:spLocks noChangeShapeType="1"/>
          </p:cNvSpPr>
          <p:nvPr/>
        </p:nvSpPr>
        <p:spPr bwMode="auto">
          <a:xfrm flipV="1">
            <a:off x="63740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Line 135"/>
          <p:cNvSpPr>
            <a:spLocks noChangeShapeType="1"/>
          </p:cNvSpPr>
          <p:nvPr/>
        </p:nvSpPr>
        <p:spPr bwMode="auto">
          <a:xfrm flipV="1">
            <a:off x="667875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 rot="16200000">
            <a:off x="6260751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6754877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7059598" y="465510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679297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7097698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2" name="Line 155"/>
          <p:cNvSpPr>
            <a:spLocks noChangeShapeType="1"/>
          </p:cNvSpPr>
          <p:nvPr/>
        </p:nvSpPr>
        <p:spPr bwMode="auto">
          <a:xfrm flipV="1">
            <a:off x="698347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Line 156"/>
          <p:cNvSpPr>
            <a:spLocks noChangeShapeType="1"/>
          </p:cNvSpPr>
          <p:nvPr/>
        </p:nvSpPr>
        <p:spPr bwMode="auto">
          <a:xfrm flipV="1">
            <a:off x="7288198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 rot="16200000">
            <a:off x="6870193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656547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 rot="16200000">
            <a:off x="59158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flipV="1">
            <a:off x="3453500" y="3385079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2492110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2796831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2530210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283493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2720710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302543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260742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3101551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3406272" y="466248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3139651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3444372" y="50815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V="1">
            <a:off x="3330151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V="1">
            <a:off x="3634872" y="407825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3216867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2912146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2" name="Rectangle 67"/>
          <p:cNvSpPr>
            <a:spLocks noChangeArrowheads="1"/>
          </p:cNvSpPr>
          <p:nvPr/>
        </p:nvSpPr>
        <p:spPr bwMode="auto">
          <a:xfrm rot="16200000">
            <a:off x="2262498" y="415555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3710992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015713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3749092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053813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Line 133"/>
          <p:cNvSpPr>
            <a:spLocks noChangeShapeType="1"/>
          </p:cNvSpPr>
          <p:nvPr/>
        </p:nvSpPr>
        <p:spPr bwMode="auto">
          <a:xfrm flipV="1">
            <a:off x="3939592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135"/>
          <p:cNvSpPr>
            <a:spLocks noChangeShapeType="1"/>
          </p:cNvSpPr>
          <p:nvPr/>
        </p:nvSpPr>
        <p:spPr bwMode="auto">
          <a:xfrm flipV="1">
            <a:off x="4244313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3826308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4320434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4625154" y="4662484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35853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4663254" y="50815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Line 155"/>
          <p:cNvSpPr>
            <a:spLocks noChangeShapeType="1"/>
          </p:cNvSpPr>
          <p:nvPr/>
        </p:nvSpPr>
        <p:spPr bwMode="auto">
          <a:xfrm flipV="1">
            <a:off x="454903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56"/>
          <p:cNvSpPr>
            <a:spLocks noChangeShapeType="1"/>
          </p:cNvSpPr>
          <p:nvPr/>
        </p:nvSpPr>
        <p:spPr bwMode="auto">
          <a:xfrm flipV="1">
            <a:off x="4853754" y="407825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43574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4131029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3481381" y="415555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7891533" y="465413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929633" y="507323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Line 156"/>
          <p:cNvSpPr>
            <a:spLocks noChangeShapeType="1"/>
          </p:cNvSpPr>
          <p:nvPr/>
        </p:nvSpPr>
        <p:spPr bwMode="auto">
          <a:xfrm flipV="1">
            <a:off x="8120133" y="406991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 rot="16200000">
            <a:off x="7702128" y="414720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7314456" y="4500471"/>
            <a:ext cx="7618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4708651" y="5467477"/>
            <a:ext cx="1766958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48x GE RJ45 PoE/+</a:t>
            </a:r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10036355" y="2927879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>
            <a:off x="9014907" y="2606144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9" name="Line 245"/>
          <p:cNvSpPr>
            <a:spLocks noChangeShapeType="1"/>
          </p:cNvSpPr>
          <p:nvPr/>
        </p:nvSpPr>
        <p:spPr bwMode="auto">
          <a:xfrm flipH="1" flipV="1">
            <a:off x="9319627" y="2758545"/>
            <a:ext cx="0" cy="1693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876062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065344" y="46516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879872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103444" y="50707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Line 133"/>
          <p:cNvSpPr>
            <a:spLocks noChangeShapeType="1"/>
          </p:cNvSpPr>
          <p:nvPr/>
        </p:nvSpPr>
        <p:spPr bwMode="auto">
          <a:xfrm flipV="1">
            <a:off x="898922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Line 135"/>
          <p:cNvSpPr>
            <a:spLocks noChangeShapeType="1"/>
          </p:cNvSpPr>
          <p:nvPr/>
        </p:nvSpPr>
        <p:spPr bwMode="auto">
          <a:xfrm flipV="1">
            <a:off x="9293944" y="40674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Rectangle 67"/>
          <p:cNvSpPr>
            <a:spLocks noChangeArrowheads="1"/>
          </p:cNvSpPr>
          <p:nvPr/>
        </p:nvSpPr>
        <p:spPr bwMode="auto">
          <a:xfrm rot="16200000">
            <a:off x="8875940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8531012" y="414475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>
            <a:off x="9759897" y="5467477"/>
            <a:ext cx="176695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40GE</a:t>
            </a:r>
          </a:p>
          <a:p>
            <a:pPr algn="ctr" eaLnBrk="0" hangingPunct="0"/>
            <a:r>
              <a:rPr lang="en-US" sz="900" b="1" dirty="0"/>
              <a:t>QSFP+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10264836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10569557" y="465510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QSFP+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10302936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10607657" y="507420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10493436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35"/>
          <p:cNvSpPr>
            <a:spLocks noChangeShapeType="1"/>
          </p:cNvSpPr>
          <p:nvPr/>
        </p:nvSpPr>
        <p:spPr bwMode="auto">
          <a:xfrm flipV="1">
            <a:off x="10798157" y="4070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10380152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10035224" y="414817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40G</a:t>
            </a:r>
          </a:p>
        </p:txBody>
      </p:sp>
      <p:sp>
        <p:nvSpPr>
          <p:cNvPr id="166" name="AutoShape 261"/>
          <p:cNvSpPr>
            <a:spLocks/>
          </p:cNvSpPr>
          <p:nvPr/>
        </p:nvSpPr>
        <p:spPr bwMode="auto">
          <a:xfrm rot="5400000">
            <a:off x="10615317" y="5158065"/>
            <a:ext cx="60959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1865784" y="465413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1903884" y="507323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Line 133"/>
          <p:cNvSpPr>
            <a:spLocks noChangeShapeType="1"/>
          </p:cNvSpPr>
          <p:nvPr/>
        </p:nvSpPr>
        <p:spPr bwMode="auto">
          <a:xfrm flipV="1">
            <a:off x="2094384" y="406991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1636172" y="414720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1615539" y="540437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177" name="AutoShape 19"/>
          <p:cNvSpPr>
            <a:spLocks noChangeArrowheads="1"/>
          </p:cNvSpPr>
          <p:nvPr/>
        </p:nvSpPr>
        <p:spPr bwMode="auto">
          <a:xfrm>
            <a:off x="8792987" y="2927879"/>
            <a:ext cx="1094624" cy="457200"/>
          </a:xfrm>
          <a:prstGeom prst="flowChartAlternateProcess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AC PSU</a:t>
            </a:r>
          </a:p>
        </p:txBody>
      </p:sp>
    </p:spTree>
    <p:extLst>
      <p:ext uri="{BB962C8B-B14F-4D97-AF65-F5344CB8AC3E}">
        <p14:creationId xmlns:p14="http://schemas.microsoft.com/office/powerpoint/2010/main" val="2152993110"/>
      </p:ext>
    </p:extLst>
  </p:cSld>
  <p:clrMapOvr>
    <a:masterClrMapping/>
  </p:clrMapOvr>
  <p:transition spd="slow">
    <p:wipe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FortiDDoS</a:t>
            </a:r>
          </a:p>
        </p:txBody>
      </p:sp>
    </p:spTree>
    <p:extLst>
      <p:ext uri="{BB962C8B-B14F-4D97-AF65-F5344CB8AC3E}">
        <p14:creationId xmlns:p14="http://schemas.microsoft.com/office/powerpoint/2010/main" val="1911590701"/>
      </p:ext>
    </p:extLst>
  </p:cSld>
  <p:clrMapOvr>
    <a:masterClrMapping/>
  </p:clrMapOvr>
  <p:transition spd="slow">
    <p:wipe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200B Schematic</a:t>
            </a: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7" name="Line 53"/>
          <p:cNvSpPr>
            <a:spLocks noChangeShapeType="1"/>
          </p:cNvSpPr>
          <p:nvPr/>
        </p:nvSpPr>
        <p:spPr bwMode="auto">
          <a:xfrm flipV="1">
            <a:off x="23666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Line 57"/>
          <p:cNvSpPr>
            <a:spLocks noChangeShapeType="1"/>
          </p:cNvSpPr>
          <p:nvPr/>
        </p:nvSpPr>
        <p:spPr bwMode="auto">
          <a:xfrm flipV="1">
            <a:off x="15540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Line 55"/>
          <p:cNvSpPr>
            <a:spLocks noChangeShapeType="1"/>
          </p:cNvSpPr>
          <p:nvPr/>
        </p:nvSpPr>
        <p:spPr bwMode="auto">
          <a:xfrm flipV="1">
            <a:off x="26713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AutoShape 19"/>
          <p:cNvSpPr>
            <a:spLocks noChangeArrowheads="1"/>
          </p:cNvSpPr>
          <p:nvPr/>
        </p:nvSpPr>
        <p:spPr bwMode="auto">
          <a:xfrm>
            <a:off x="2031471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2492377" y="2151085"/>
            <a:ext cx="0" cy="3635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Line 29"/>
          <p:cNvSpPr>
            <a:spLocks noChangeShapeType="1"/>
          </p:cNvSpPr>
          <p:nvPr/>
        </p:nvSpPr>
        <p:spPr bwMode="auto">
          <a:xfrm flipH="1">
            <a:off x="3531768" y="2151085"/>
            <a:ext cx="0" cy="38835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21380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24427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13254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06" name="AutoShape 79"/>
          <p:cNvSpPr>
            <a:spLocks noChangeArrowheads="1"/>
          </p:cNvSpPr>
          <p:nvPr/>
        </p:nvSpPr>
        <p:spPr bwMode="auto">
          <a:xfrm rot="5400000">
            <a:off x="13635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21761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4808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>
            <a:off x="1009614" y="5797073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1804452" y="5715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112" name="Line 30"/>
          <p:cNvSpPr>
            <a:spLocks noChangeShapeType="1"/>
          </p:cNvSpPr>
          <p:nvPr/>
        </p:nvSpPr>
        <p:spPr bwMode="auto">
          <a:xfrm>
            <a:off x="3227047" y="253944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3125474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15" name="AutoShape 261"/>
          <p:cNvSpPr>
            <a:spLocks/>
          </p:cNvSpPr>
          <p:nvPr/>
        </p:nvSpPr>
        <p:spPr bwMode="auto">
          <a:xfrm rot="5400000">
            <a:off x="7784464" y="3646833"/>
            <a:ext cx="101099" cy="403524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Line 23"/>
          <p:cNvSpPr>
            <a:spLocks noChangeShapeType="1"/>
          </p:cNvSpPr>
          <p:nvPr/>
        </p:nvSpPr>
        <p:spPr bwMode="auto">
          <a:xfrm>
            <a:off x="2857445" y="3352800"/>
            <a:ext cx="496371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17" name="Group 168"/>
          <p:cNvGrpSpPr/>
          <p:nvPr/>
        </p:nvGrpSpPr>
        <p:grpSpPr>
          <a:xfrm>
            <a:off x="812588" y="2286000"/>
            <a:ext cx="247447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18" name="Rounded Rectangle 117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9" name="Rounded Rectangle 118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0" name="Rounded Rectangle 119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7" name="Rounded Rectangle 126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8" name="Rounded Rectangle 127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9" name="Rectangle 128"/>
          <p:cNvSpPr/>
          <p:nvPr/>
        </p:nvSpPr>
        <p:spPr>
          <a:xfrm>
            <a:off x="1554062" y="2980493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985263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31" name="Line 249"/>
          <p:cNvSpPr>
            <a:spLocks noChangeShapeType="1"/>
          </p:cNvSpPr>
          <p:nvPr/>
        </p:nvSpPr>
        <p:spPr bwMode="auto">
          <a:xfrm flipV="1">
            <a:off x="1025892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>
            <a:off x="9954207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7844815" y="3130269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36" name="Line 51"/>
            <p:cNvSpPr>
              <a:spLocks noChangeShapeType="1"/>
            </p:cNvSpPr>
            <p:nvPr/>
          </p:nvSpPr>
          <p:spPr bwMode="auto">
            <a:xfrm flipV="1">
              <a:off x="4256593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6017198" y="5797074"/>
            <a:ext cx="375822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4 x GE 1000BT bypass / SFP shared media PAIRS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(8 x 1000BT Bypass and 8 x GE SFP)</a:t>
            </a:r>
          </a:p>
        </p:txBody>
      </p:sp>
      <p:sp>
        <p:nvSpPr>
          <p:cNvPr id="150" name="AutoShape 19"/>
          <p:cNvSpPr>
            <a:spLocks noChangeArrowheads="1"/>
          </p:cNvSpPr>
          <p:nvPr/>
        </p:nvSpPr>
        <p:spPr bwMode="auto">
          <a:xfrm>
            <a:off x="847257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1" name="Line 249"/>
          <p:cNvSpPr>
            <a:spLocks noChangeShapeType="1"/>
          </p:cNvSpPr>
          <p:nvPr/>
        </p:nvSpPr>
        <p:spPr bwMode="auto">
          <a:xfrm flipV="1">
            <a:off x="928516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898044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>
            <a:off x="8430604" y="1236187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grpSp>
        <p:nvGrpSpPr>
          <p:cNvPr id="156" name="Group 155"/>
          <p:cNvGrpSpPr/>
          <p:nvPr/>
        </p:nvGrpSpPr>
        <p:grpSpPr>
          <a:xfrm>
            <a:off x="5970757" y="4271244"/>
            <a:ext cx="897626" cy="1342656"/>
            <a:chOff x="5280179" y="3222108"/>
            <a:chExt cx="673395" cy="1006992"/>
          </a:xfrm>
        </p:grpSpPr>
        <p:sp>
          <p:nvSpPr>
            <p:cNvPr id="159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07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08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09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11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12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14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16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17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2480205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6959884" y="4271244"/>
            <a:ext cx="897626" cy="1342656"/>
            <a:chOff x="5280179" y="3222108"/>
            <a:chExt cx="673395" cy="1006992"/>
          </a:xfrm>
        </p:grpSpPr>
        <p:sp>
          <p:nvSpPr>
            <p:cNvPr id="221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23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24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29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30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31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33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35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36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7945626" y="4271244"/>
            <a:ext cx="897626" cy="1342656"/>
            <a:chOff x="5280179" y="3222108"/>
            <a:chExt cx="673395" cy="1006992"/>
          </a:xfrm>
        </p:grpSpPr>
        <p:sp>
          <p:nvSpPr>
            <p:cNvPr id="239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41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42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43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44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55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57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59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60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8919004" y="4271244"/>
            <a:ext cx="897626" cy="1342656"/>
            <a:chOff x="5280179" y="3222108"/>
            <a:chExt cx="673395" cy="1006992"/>
          </a:xfrm>
        </p:grpSpPr>
        <p:sp>
          <p:nvSpPr>
            <p:cNvPr id="268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70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71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72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73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74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76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78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79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7" name="AutoShape 19"/>
          <p:cNvSpPr>
            <a:spLocks noChangeArrowheads="1"/>
          </p:cNvSpPr>
          <p:nvPr/>
        </p:nvSpPr>
        <p:spPr bwMode="auto">
          <a:xfrm>
            <a:off x="3531767" y="3810000"/>
            <a:ext cx="804761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338" name="Line 29"/>
          <p:cNvSpPr>
            <a:spLocks noChangeShapeType="1"/>
          </p:cNvSpPr>
          <p:nvPr/>
        </p:nvSpPr>
        <p:spPr bwMode="auto">
          <a:xfrm flipH="1">
            <a:off x="1377633" y="2091823"/>
            <a:ext cx="0" cy="1941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AutoShape 19"/>
          <p:cNvSpPr>
            <a:spLocks noChangeArrowheads="1"/>
          </p:cNvSpPr>
          <p:nvPr/>
        </p:nvSpPr>
        <p:spPr bwMode="auto">
          <a:xfrm>
            <a:off x="812589" y="177008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</p:spTree>
    <p:extLst>
      <p:ext uri="{BB962C8B-B14F-4D97-AF65-F5344CB8AC3E}">
        <p14:creationId xmlns:p14="http://schemas.microsoft.com/office/powerpoint/2010/main" val="1847293320"/>
      </p:ext>
    </p:extLst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400B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23666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15540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26713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2031471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>
            <a:off x="2492377" y="2151085"/>
            <a:ext cx="0" cy="3635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 flipH="1">
            <a:off x="3531768" y="2151085"/>
            <a:ext cx="0" cy="38835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21380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24427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13254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13635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21761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24808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1009614" y="5797073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1804452" y="5715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3227047" y="253944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3125474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654548" y="1790164"/>
            <a:ext cx="76200" cy="7773472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2857445" y="3352800"/>
            <a:ext cx="496371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812588" y="2286000"/>
            <a:ext cx="247447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554062" y="2980493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85263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1025892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954207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grpSp>
        <p:nvGrpSpPr>
          <p:cNvPr id="123" name="Group 122"/>
          <p:cNvGrpSpPr/>
          <p:nvPr/>
        </p:nvGrpSpPr>
        <p:grpSpPr>
          <a:xfrm>
            <a:off x="7844815" y="3130269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24" name="Line 51"/>
            <p:cNvSpPr>
              <a:spLocks noChangeShapeType="1"/>
            </p:cNvSpPr>
            <p:nvPr/>
          </p:nvSpPr>
          <p:spPr bwMode="auto">
            <a:xfrm flipV="1">
              <a:off x="4256593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6017198" y="5797074"/>
            <a:ext cx="375822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8 x 1000BT Bypass / GE SFP shared media PAIRS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(16 x 1000BT Bypass and 16 x 10GE SFP/SFP+,)</a:t>
            </a:r>
          </a:p>
        </p:txBody>
      </p:sp>
      <p:sp>
        <p:nvSpPr>
          <p:cNvPr id="121" name="AutoShape 19"/>
          <p:cNvSpPr>
            <a:spLocks noChangeArrowheads="1"/>
          </p:cNvSpPr>
          <p:nvPr/>
        </p:nvSpPr>
        <p:spPr bwMode="auto">
          <a:xfrm>
            <a:off x="847257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22" name="Line 249"/>
          <p:cNvSpPr>
            <a:spLocks noChangeShapeType="1"/>
          </p:cNvSpPr>
          <p:nvPr/>
        </p:nvSpPr>
        <p:spPr bwMode="auto">
          <a:xfrm flipV="1">
            <a:off x="928516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898044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4" name="Rectangle 67"/>
          <p:cNvSpPr>
            <a:spLocks noChangeArrowheads="1"/>
          </p:cNvSpPr>
          <p:nvPr/>
        </p:nvSpPr>
        <p:spPr bwMode="auto">
          <a:xfrm>
            <a:off x="8430604" y="1236187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7678973" y="4271244"/>
            <a:ext cx="897626" cy="1342656"/>
            <a:chOff x="5280179" y="3222108"/>
            <a:chExt cx="673395" cy="1006992"/>
          </a:xfrm>
        </p:grpSpPr>
        <p:sp>
          <p:nvSpPr>
            <p:cNvPr id="142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141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143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144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155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157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160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164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" name="AutoShape 261"/>
          <p:cNvSpPr>
            <a:spLocks/>
          </p:cNvSpPr>
          <p:nvPr/>
        </p:nvSpPr>
        <p:spPr bwMode="auto">
          <a:xfrm rot="5400000">
            <a:off x="2480205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5" name="Group 344"/>
          <p:cNvGrpSpPr/>
          <p:nvPr/>
        </p:nvGrpSpPr>
        <p:grpSpPr>
          <a:xfrm>
            <a:off x="8668099" y="4271244"/>
            <a:ext cx="897626" cy="1342656"/>
            <a:chOff x="5280179" y="3222108"/>
            <a:chExt cx="673395" cy="1006992"/>
          </a:xfrm>
        </p:grpSpPr>
        <p:sp>
          <p:nvSpPr>
            <p:cNvPr id="346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48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49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50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51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52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3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54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56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57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9" name="Group 358"/>
          <p:cNvGrpSpPr/>
          <p:nvPr/>
        </p:nvGrpSpPr>
        <p:grpSpPr>
          <a:xfrm>
            <a:off x="9653841" y="4271244"/>
            <a:ext cx="897626" cy="1342656"/>
            <a:chOff x="5280179" y="3222108"/>
            <a:chExt cx="673395" cy="1006992"/>
          </a:xfrm>
        </p:grpSpPr>
        <p:sp>
          <p:nvSpPr>
            <p:cNvPr id="360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62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63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64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65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66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7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68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70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71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10627219" y="4271244"/>
            <a:ext cx="897626" cy="1342656"/>
            <a:chOff x="5280179" y="3222108"/>
            <a:chExt cx="673395" cy="1006992"/>
          </a:xfrm>
        </p:grpSpPr>
        <p:sp>
          <p:nvSpPr>
            <p:cNvPr id="374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76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77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78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79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80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1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82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84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85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7" name="Group 386"/>
          <p:cNvGrpSpPr/>
          <p:nvPr/>
        </p:nvGrpSpPr>
        <p:grpSpPr>
          <a:xfrm>
            <a:off x="3805913" y="4271244"/>
            <a:ext cx="897626" cy="1342656"/>
            <a:chOff x="5280179" y="3222108"/>
            <a:chExt cx="673395" cy="1006992"/>
          </a:xfrm>
        </p:grpSpPr>
        <p:sp>
          <p:nvSpPr>
            <p:cNvPr id="388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90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91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92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93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94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5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96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98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99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4758436" y="4271244"/>
            <a:ext cx="897626" cy="1342656"/>
            <a:chOff x="5280179" y="3222108"/>
            <a:chExt cx="673395" cy="1006992"/>
          </a:xfrm>
        </p:grpSpPr>
        <p:sp>
          <p:nvSpPr>
            <p:cNvPr id="402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04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05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06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07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408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410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12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13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5" name="Group 414"/>
          <p:cNvGrpSpPr/>
          <p:nvPr/>
        </p:nvGrpSpPr>
        <p:grpSpPr>
          <a:xfrm>
            <a:off x="5744178" y="4271244"/>
            <a:ext cx="897626" cy="1342656"/>
            <a:chOff x="5280179" y="3222108"/>
            <a:chExt cx="673395" cy="1006992"/>
          </a:xfrm>
        </p:grpSpPr>
        <p:sp>
          <p:nvSpPr>
            <p:cNvPr id="416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18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19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20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21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422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3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424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26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27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9" name="Group 428"/>
          <p:cNvGrpSpPr/>
          <p:nvPr/>
        </p:nvGrpSpPr>
        <p:grpSpPr>
          <a:xfrm>
            <a:off x="6717556" y="4271244"/>
            <a:ext cx="897626" cy="1342656"/>
            <a:chOff x="5280179" y="3222108"/>
            <a:chExt cx="673395" cy="1006992"/>
          </a:xfrm>
        </p:grpSpPr>
        <p:sp>
          <p:nvSpPr>
            <p:cNvPr id="430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32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33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34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435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436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7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438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440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441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3531767" y="3810000"/>
            <a:ext cx="804761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443" name="Line 29"/>
          <p:cNvSpPr>
            <a:spLocks noChangeShapeType="1"/>
          </p:cNvSpPr>
          <p:nvPr/>
        </p:nvSpPr>
        <p:spPr bwMode="auto">
          <a:xfrm flipH="1">
            <a:off x="1377633" y="2091823"/>
            <a:ext cx="0" cy="1941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812589" y="177008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</p:spTree>
    <p:extLst>
      <p:ext uri="{BB962C8B-B14F-4D97-AF65-F5344CB8AC3E}">
        <p14:creationId xmlns:p14="http://schemas.microsoft.com/office/powerpoint/2010/main" val="1883992040"/>
      </p:ext>
    </p:extLst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600B/800B Schematic</a:t>
            </a: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7" name="Line 53"/>
          <p:cNvSpPr>
            <a:spLocks noChangeShapeType="1"/>
          </p:cNvSpPr>
          <p:nvPr/>
        </p:nvSpPr>
        <p:spPr bwMode="auto">
          <a:xfrm flipV="1">
            <a:off x="23666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Line 57"/>
          <p:cNvSpPr>
            <a:spLocks noChangeShapeType="1"/>
          </p:cNvSpPr>
          <p:nvPr/>
        </p:nvSpPr>
        <p:spPr bwMode="auto">
          <a:xfrm flipV="1">
            <a:off x="15540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Line 55"/>
          <p:cNvSpPr>
            <a:spLocks noChangeShapeType="1"/>
          </p:cNvSpPr>
          <p:nvPr/>
        </p:nvSpPr>
        <p:spPr bwMode="auto">
          <a:xfrm flipV="1">
            <a:off x="26713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AutoShape 19"/>
          <p:cNvSpPr>
            <a:spLocks noChangeArrowheads="1"/>
          </p:cNvSpPr>
          <p:nvPr/>
        </p:nvSpPr>
        <p:spPr bwMode="auto">
          <a:xfrm>
            <a:off x="2031471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2492377" y="2151085"/>
            <a:ext cx="0" cy="3635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Line 29"/>
          <p:cNvSpPr>
            <a:spLocks noChangeShapeType="1"/>
          </p:cNvSpPr>
          <p:nvPr/>
        </p:nvSpPr>
        <p:spPr bwMode="auto">
          <a:xfrm flipH="1">
            <a:off x="3531768" y="2151085"/>
            <a:ext cx="0" cy="38835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21380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24427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13254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06" name="AutoShape 79"/>
          <p:cNvSpPr>
            <a:spLocks noChangeArrowheads="1"/>
          </p:cNvSpPr>
          <p:nvPr/>
        </p:nvSpPr>
        <p:spPr bwMode="auto">
          <a:xfrm rot="5400000">
            <a:off x="13635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21761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4808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>
            <a:off x="1009614" y="5797073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1804452" y="5715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112" name="Line 30"/>
          <p:cNvSpPr>
            <a:spLocks noChangeShapeType="1"/>
          </p:cNvSpPr>
          <p:nvPr/>
        </p:nvSpPr>
        <p:spPr bwMode="auto">
          <a:xfrm>
            <a:off x="3227047" y="253944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3125474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15" name="AutoShape 261"/>
          <p:cNvSpPr>
            <a:spLocks/>
          </p:cNvSpPr>
          <p:nvPr/>
        </p:nvSpPr>
        <p:spPr bwMode="auto">
          <a:xfrm rot="5400000">
            <a:off x="7654548" y="1790164"/>
            <a:ext cx="76200" cy="7773472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Line 23"/>
          <p:cNvSpPr>
            <a:spLocks noChangeShapeType="1"/>
          </p:cNvSpPr>
          <p:nvPr/>
        </p:nvSpPr>
        <p:spPr bwMode="auto">
          <a:xfrm>
            <a:off x="1426238" y="3352800"/>
            <a:ext cx="496371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985263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31" name="Line 249"/>
          <p:cNvSpPr>
            <a:spLocks noChangeShapeType="1"/>
          </p:cNvSpPr>
          <p:nvPr/>
        </p:nvSpPr>
        <p:spPr bwMode="auto">
          <a:xfrm flipV="1">
            <a:off x="1025892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>
            <a:off x="9954207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6413608" y="3130269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36" name="Line 51"/>
            <p:cNvSpPr>
              <a:spLocks noChangeShapeType="1"/>
            </p:cNvSpPr>
            <p:nvPr/>
          </p:nvSpPr>
          <p:spPr bwMode="auto">
            <a:xfrm flipV="1">
              <a:off x="4256593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6017198" y="5797074"/>
            <a:ext cx="375822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8 x 1000BT Bypass / GE SFP shared media PAIRS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(16 x 1000BT Bypass and 16 x 10GE SFP/SFP+,)</a:t>
            </a:r>
          </a:p>
        </p:txBody>
      </p:sp>
      <p:sp>
        <p:nvSpPr>
          <p:cNvPr id="150" name="AutoShape 19"/>
          <p:cNvSpPr>
            <a:spLocks noChangeArrowheads="1"/>
          </p:cNvSpPr>
          <p:nvPr/>
        </p:nvSpPr>
        <p:spPr bwMode="auto">
          <a:xfrm>
            <a:off x="847257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51" name="Line 249"/>
          <p:cNvSpPr>
            <a:spLocks noChangeShapeType="1"/>
          </p:cNvSpPr>
          <p:nvPr/>
        </p:nvSpPr>
        <p:spPr bwMode="auto">
          <a:xfrm flipV="1">
            <a:off x="928516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>
            <a:off x="898044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>
            <a:off x="8430604" y="1236187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grpSp>
        <p:nvGrpSpPr>
          <p:cNvPr id="156" name="Group 155"/>
          <p:cNvGrpSpPr/>
          <p:nvPr/>
        </p:nvGrpSpPr>
        <p:grpSpPr>
          <a:xfrm>
            <a:off x="7678973" y="4271244"/>
            <a:ext cx="897626" cy="1342656"/>
            <a:chOff x="5280179" y="3222108"/>
            <a:chExt cx="673395" cy="1006992"/>
          </a:xfrm>
        </p:grpSpPr>
        <p:sp>
          <p:nvSpPr>
            <p:cNvPr id="159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07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08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09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11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12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14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16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17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2480205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8668099" y="4271244"/>
            <a:ext cx="897626" cy="1342656"/>
            <a:chOff x="5280179" y="3222108"/>
            <a:chExt cx="673395" cy="1006992"/>
          </a:xfrm>
        </p:grpSpPr>
        <p:sp>
          <p:nvSpPr>
            <p:cNvPr id="221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23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24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29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30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31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33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35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36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9653841" y="4271244"/>
            <a:ext cx="897626" cy="1342656"/>
            <a:chOff x="5280179" y="3222108"/>
            <a:chExt cx="673395" cy="1006992"/>
          </a:xfrm>
        </p:grpSpPr>
        <p:sp>
          <p:nvSpPr>
            <p:cNvPr id="239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41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42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43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44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55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57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59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60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10627219" y="4271244"/>
            <a:ext cx="897626" cy="1342656"/>
            <a:chOff x="5280179" y="3222108"/>
            <a:chExt cx="673395" cy="1006992"/>
          </a:xfrm>
        </p:grpSpPr>
        <p:sp>
          <p:nvSpPr>
            <p:cNvPr id="268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70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71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72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73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74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76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78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79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3805913" y="4271244"/>
            <a:ext cx="897626" cy="1342656"/>
            <a:chOff x="5280179" y="3222108"/>
            <a:chExt cx="673395" cy="1006992"/>
          </a:xfrm>
        </p:grpSpPr>
        <p:sp>
          <p:nvSpPr>
            <p:cNvPr id="282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84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85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86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287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288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290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92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93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4758436" y="4271244"/>
            <a:ext cx="897626" cy="1342656"/>
            <a:chOff x="5280179" y="3222108"/>
            <a:chExt cx="673395" cy="1006992"/>
          </a:xfrm>
        </p:grpSpPr>
        <p:sp>
          <p:nvSpPr>
            <p:cNvPr id="296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98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299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00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01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02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04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06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07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9" name="Group 308"/>
          <p:cNvGrpSpPr/>
          <p:nvPr/>
        </p:nvGrpSpPr>
        <p:grpSpPr>
          <a:xfrm>
            <a:off x="5744178" y="4271244"/>
            <a:ext cx="897626" cy="1342656"/>
            <a:chOff x="5280179" y="3222108"/>
            <a:chExt cx="673395" cy="1006992"/>
          </a:xfrm>
        </p:grpSpPr>
        <p:sp>
          <p:nvSpPr>
            <p:cNvPr id="310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12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13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14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15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16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18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20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21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6717556" y="4271244"/>
            <a:ext cx="897626" cy="1342656"/>
            <a:chOff x="5280179" y="3222108"/>
            <a:chExt cx="673395" cy="1006992"/>
          </a:xfrm>
        </p:grpSpPr>
        <p:sp>
          <p:nvSpPr>
            <p:cNvPr id="324" name="Line 55"/>
            <p:cNvSpPr>
              <a:spLocks noChangeShapeType="1"/>
            </p:cNvSpPr>
            <p:nvPr/>
          </p:nvSpPr>
          <p:spPr bwMode="auto">
            <a:xfrm flipV="1">
              <a:off x="5403044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AutoShape 3"/>
            <p:cNvSpPr>
              <a:spLocks noChangeArrowheads="1"/>
            </p:cNvSpPr>
            <p:nvPr/>
          </p:nvSpPr>
          <p:spPr bwMode="auto">
            <a:xfrm rot="16200000">
              <a:off x="51849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26" name="AutoShape 3"/>
            <p:cNvSpPr>
              <a:spLocks noChangeArrowheads="1"/>
            </p:cNvSpPr>
            <p:nvPr/>
          </p:nvSpPr>
          <p:spPr bwMode="auto">
            <a:xfrm rot="16200000">
              <a:off x="5337329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27" name="AutoShape 79"/>
            <p:cNvSpPr>
              <a:spLocks noChangeArrowheads="1"/>
            </p:cNvSpPr>
            <p:nvPr/>
          </p:nvSpPr>
          <p:spPr bwMode="auto">
            <a:xfrm rot="5400000">
              <a:off x="5664206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28" name="AutoShape 79"/>
            <p:cNvSpPr>
              <a:spLocks noChangeArrowheads="1"/>
            </p:cNvSpPr>
            <p:nvPr/>
          </p:nvSpPr>
          <p:spPr bwMode="auto">
            <a:xfrm rot="5400000">
              <a:off x="5277890" y="4010025"/>
              <a:ext cx="28575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de-DE" sz="2700">
                <a:latin typeface="Arial" pitchFamily="34" charset="0"/>
              </a:endParaRPr>
            </a:p>
          </p:txBody>
        </p:sp>
        <p:sp>
          <p:nvSpPr>
            <p:cNvPr id="329" name="Rectangle 67"/>
            <p:cNvSpPr>
              <a:spLocks noChangeArrowheads="1"/>
            </p:cNvSpPr>
            <p:nvPr/>
          </p:nvSpPr>
          <p:spPr bwMode="auto">
            <a:xfrm>
              <a:off x="5332214" y="3222108"/>
              <a:ext cx="571500" cy="150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700" b="1" i="1" dirty="0">
                  <a:solidFill>
                    <a:srgbClr val="919693"/>
                  </a:solidFill>
                </a:rPr>
                <a:t>Bypass</a:t>
              </a:r>
            </a:p>
          </p:txBody>
        </p:sp>
        <p:sp>
          <p:nvSpPr>
            <p:cNvPr id="330" name="Line 70"/>
            <p:cNvSpPr>
              <a:spLocks noChangeShapeType="1"/>
            </p:cNvSpPr>
            <p:nvPr/>
          </p:nvSpPr>
          <p:spPr bwMode="auto">
            <a:xfrm flipH="1" flipV="1">
              <a:off x="5508779" y="3429000"/>
              <a:ext cx="216195" cy="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1" name="AutoShape 3"/>
            <p:cNvSpPr>
              <a:spLocks noChangeArrowheads="1"/>
            </p:cNvSpPr>
            <p:nvPr/>
          </p:nvSpPr>
          <p:spPr bwMode="auto">
            <a:xfrm rot="16200000">
              <a:off x="5556773" y="3352800"/>
              <a:ext cx="1143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eaLnBrk="0" hangingPunct="0"/>
              <a:r>
                <a:rPr lang="en-US" sz="1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X</a:t>
              </a:r>
            </a:p>
          </p:txBody>
        </p:sp>
        <p:sp>
          <p:nvSpPr>
            <p:cNvPr id="332" name="Line 55"/>
            <p:cNvSpPr>
              <a:spLocks noChangeShapeType="1"/>
            </p:cNvSpPr>
            <p:nvPr/>
          </p:nvSpPr>
          <p:spPr bwMode="auto">
            <a:xfrm flipV="1">
              <a:off x="5842523" y="3257550"/>
              <a:ext cx="0" cy="3429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AutoShape 3"/>
            <p:cNvSpPr>
              <a:spLocks noChangeArrowheads="1"/>
            </p:cNvSpPr>
            <p:nvPr/>
          </p:nvSpPr>
          <p:spPr bwMode="auto">
            <a:xfrm rot="16200000">
              <a:off x="55535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19050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RJ45</a:t>
              </a:r>
            </a:p>
          </p:txBody>
        </p:sp>
        <p:sp>
          <p:nvSpPr>
            <p:cNvPr id="334" name="AutoShape 3"/>
            <p:cNvSpPr>
              <a:spLocks noChangeArrowheads="1"/>
            </p:cNvSpPr>
            <p:nvPr/>
          </p:nvSpPr>
          <p:spPr bwMode="auto">
            <a:xfrm rot="16200000">
              <a:off x="5705924" y="3695700"/>
              <a:ext cx="3429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335" name="Line 55"/>
            <p:cNvSpPr>
              <a:spLocks noChangeShapeType="1"/>
            </p:cNvSpPr>
            <p:nvPr/>
          </p:nvSpPr>
          <p:spPr bwMode="auto">
            <a:xfrm flipV="1">
              <a:off x="5508779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Line 55"/>
            <p:cNvSpPr>
              <a:spLocks noChangeShapeType="1"/>
            </p:cNvSpPr>
            <p:nvPr/>
          </p:nvSpPr>
          <p:spPr bwMode="auto">
            <a:xfrm flipV="1">
              <a:off x="5724974" y="3429000"/>
              <a:ext cx="0" cy="17145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8" name="Line 29"/>
          <p:cNvSpPr>
            <a:spLocks noChangeShapeType="1"/>
          </p:cNvSpPr>
          <p:nvPr/>
        </p:nvSpPr>
        <p:spPr bwMode="auto">
          <a:xfrm flipH="1">
            <a:off x="1377633" y="2091823"/>
            <a:ext cx="0" cy="1941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AutoShape 19"/>
          <p:cNvSpPr>
            <a:spLocks noChangeArrowheads="1"/>
          </p:cNvSpPr>
          <p:nvPr/>
        </p:nvSpPr>
        <p:spPr bwMode="auto">
          <a:xfrm>
            <a:off x="812589" y="177008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  <p:sp>
        <p:nvSpPr>
          <p:cNvPr id="340" name="Line 23"/>
          <p:cNvSpPr>
            <a:spLocks noChangeShapeType="1"/>
          </p:cNvSpPr>
          <p:nvPr/>
        </p:nvSpPr>
        <p:spPr bwMode="auto">
          <a:xfrm flipV="1">
            <a:off x="2860530" y="2980493"/>
            <a:ext cx="5512920" cy="213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41" name="Group 340"/>
          <p:cNvGrpSpPr/>
          <p:nvPr/>
        </p:nvGrpSpPr>
        <p:grpSpPr>
          <a:xfrm>
            <a:off x="7839792" y="2980493"/>
            <a:ext cx="992083" cy="935749"/>
            <a:chOff x="3864315" y="3179051"/>
            <a:chExt cx="744256" cy="935749"/>
          </a:xfrm>
          <a:solidFill>
            <a:srgbClr val="760000"/>
          </a:solidFill>
        </p:grpSpPr>
        <p:sp>
          <p:nvSpPr>
            <p:cNvPr id="342" name="Line 51"/>
            <p:cNvSpPr>
              <a:spLocks noChangeShapeType="1"/>
            </p:cNvSpPr>
            <p:nvPr/>
          </p:nvSpPr>
          <p:spPr bwMode="auto">
            <a:xfrm flipV="1">
              <a:off x="4256593" y="3179051"/>
              <a:ext cx="0" cy="935749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" name="AutoShape 3"/>
            <p:cNvSpPr>
              <a:spLocks noChangeArrowheads="1"/>
            </p:cNvSpPr>
            <p:nvPr/>
          </p:nvSpPr>
          <p:spPr bwMode="auto">
            <a:xfrm>
              <a:off x="3864315" y="3322758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37" name="AutoShape 19"/>
          <p:cNvSpPr>
            <a:spLocks noChangeArrowheads="1"/>
          </p:cNvSpPr>
          <p:nvPr/>
        </p:nvSpPr>
        <p:spPr bwMode="auto">
          <a:xfrm>
            <a:off x="3531767" y="3810000"/>
            <a:ext cx="804761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grpSp>
        <p:nvGrpSpPr>
          <p:cNvPr id="117" name="Group 168"/>
          <p:cNvGrpSpPr/>
          <p:nvPr/>
        </p:nvGrpSpPr>
        <p:grpSpPr>
          <a:xfrm>
            <a:off x="812588" y="2286000"/>
            <a:ext cx="247447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18" name="Rounded Rectangle 117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9" name="Rounded Rectangle 118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0" name="Rounded Rectangle 119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7" name="Rounded Rectangle 126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8" name="Rounded Rectangle 127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9" name="Rectangle 128"/>
          <p:cNvSpPr/>
          <p:nvPr/>
        </p:nvSpPr>
        <p:spPr>
          <a:xfrm>
            <a:off x="1554062" y="2980493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</p:spTree>
    <p:extLst>
      <p:ext uri="{BB962C8B-B14F-4D97-AF65-F5344CB8AC3E}">
        <p14:creationId xmlns:p14="http://schemas.microsoft.com/office/powerpoint/2010/main" val="159367095"/>
      </p:ext>
    </p:extLst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900B Schematic</a:t>
            </a: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7" name="Line 53"/>
          <p:cNvSpPr>
            <a:spLocks noChangeShapeType="1"/>
          </p:cNvSpPr>
          <p:nvPr/>
        </p:nvSpPr>
        <p:spPr bwMode="auto">
          <a:xfrm flipV="1">
            <a:off x="23666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Line 57"/>
          <p:cNvSpPr>
            <a:spLocks noChangeShapeType="1"/>
          </p:cNvSpPr>
          <p:nvPr/>
        </p:nvSpPr>
        <p:spPr bwMode="auto">
          <a:xfrm flipV="1">
            <a:off x="15540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Line 55"/>
          <p:cNvSpPr>
            <a:spLocks noChangeShapeType="1"/>
          </p:cNvSpPr>
          <p:nvPr/>
        </p:nvSpPr>
        <p:spPr bwMode="auto">
          <a:xfrm flipV="1">
            <a:off x="26713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AutoShape 19"/>
          <p:cNvSpPr>
            <a:spLocks noChangeArrowheads="1"/>
          </p:cNvSpPr>
          <p:nvPr/>
        </p:nvSpPr>
        <p:spPr bwMode="auto">
          <a:xfrm>
            <a:off x="2031471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32GB</a:t>
            </a:r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2492377" y="2151085"/>
            <a:ext cx="0" cy="3635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Line 29"/>
          <p:cNvSpPr>
            <a:spLocks noChangeShapeType="1"/>
          </p:cNvSpPr>
          <p:nvPr/>
        </p:nvSpPr>
        <p:spPr bwMode="auto">
          <a:xfrm flipH="1">
            <a:off x="3531768" y="2151085"/>
            <a:ext cx="0" cy="38835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21380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24427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13254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06" name="AutoShape 79"/>
          <p:cNvSpPr>
            <a:spLocks noChangeArrowheads="1"/>
          </p:cNvSpPr>
          <p:nvPr/>
        </p:nvSpPr>
        <p:spPr bwMode="auto">
          <a:xfrm rot="5400000">
            <a:off x="13635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21761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4808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>
            <a:off x="1009614" y="5797073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1804452" y="5715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112" name="Line 30"/>
          <p:cNvSpPr>
            <a:spLocks noChangeShapeType="1"/>
          </p:cNvSpPr>
          <p:nvPr/>
        </p:nvSpPr>
        <p:spPr bwMode="auto">
          <a:xfrm>
            <a:off x="3227047" y="253944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3125474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16" name="Line 23"/>
          <p:cNvSpPr>
            <a:spLocks noChangeShapeType="1"/>
          </p:cNvSpPr>
          <p:nvPr/>
        </p:nvSpPr>
        <p:spPr bwMode="auto">
          <a:xfrm>
            <a:off x="1426238" y="3352800"/>
            <a:ext cx="496371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985263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31" name="Line 249"/>
          <p:cNvSpPr>
            <a:spLocks noChangeShapeType="1"/>
          </p:cNvSpPr>
          <p:nvPr/>
        </p:nvSpPr>
        <p:spPr bwMode="auto">
          <a:xfrm flipV="1">
            <a:off x="1025892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>
            <a:off x="9954207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6413608" y="3130269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36" name="Line 51"/>
            <p:cNvSpPr>
              <a:spLocks noChangeShapeType="1"/>
            </p:cNvSpPr>
            <p:nvPr/>
          </p:nvSpPr>
          <p:spPr bwMode="auto">
            <a:xfrm flipV="1">
              <a:off x="4256593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2480205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Line 29"/>
          <p:cNvSpPr>
            <a:spLocks noChangeShapeType="1"/>
          </p:cNvSpPr>
          <p:nvPr/>
        </p:nvSpPr>
        <p:spPr bwMode="auto">
          <a:xfrm flipH="1">
            <a:off x="1377633" y="2091823"/>
            <a:ext cx="0" cy="1941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AutoShape 19"/>
          <p:cNvSpPr>
            <a:spLocks noChangeArrowheads="1"/>
          </p:cNvSpPr>
          <p:nvPr/>
        </p:nvSpPr>
        <p:spPr bwMode="auto">
          <a:xfrm>
            <a:off x="812589" y="177008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  <p:sp>
        <p:nvSpPr>
          <p:cNvPr id="340" name="Line 23"/>
          <p:cNvSpPr>
            <a:spLocks noChangeShapeType="1"/>
          </p:cNvSpPr>
          <p:nvPr/>
        </p:nvSpPr>
        <p:spPr bwMode="auto">
          <a:xfrm flipV="1">
            <a:off x="2860530" y="2980493"/>
            <a:ext cx="5512920" cy="213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41" name="Group 340"/>
          <p:cNvGrpSpPr/>
          <p:nvPr/>
        </p:nvGrpSpPr>
        <p:grpSpPr>
          <a:xfrm>
            <a:off x="7839792" y="2980493"/>
            <a:ext cx="992083" cy="935749"/>
            <a:chOff x="3864315" y="3179051"/>
            <a:chExt cx="744256" cy="935749"/>
          </a:xfrm>
          <a:solidFill>
            <a:srgbClr val="760000"/>
          </a:solidFill>
        </p:grpSpPr>
        <p:sp>
          <p:nvSpPr>
            <p:cNvPr id="342" name="Line 51"/>
            <p:cNvSpPr>
              <a:spLocks noChangeShapeType="1"/>
            </p:cNvSpPr>
            <p:nvPr/>
          </p:nvSpPr>
          <p:spPr bwMode="auto">
            <a:xfrm flipV="1">
              <a:off x="4256593" y="3179051"/>
              <a:ext cx="0" cy="935749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" name="AutoShape 3"/>
            <p:cNvSpPr>
              <a:spLocks noChangeArrowheads="1"/>
            </p:cNvSpPr>
            <p:nvPr/>
          </p:nvSpPr>
          <p:spPr bwMode="auto">
            <a:xfrm>
              <a:off x="3864315" y="3322758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37" name="AutoShape 19"/>
          <p:cNvSpPr>
            <a:spLocks noChangeArrowheads="1"/>
          </p:cNvSpPr>
          <p:nvPr/>
        </p:nvSpPr>
        <p:spPr bwMode="auto">
          <a:xfrm>
            <a:off x="3531767" y="3810000"/>
            <a:ext cx="804761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grpSp>
        <p:nvGrpSpPr>
          <p:cNvPr id="117" name="Group 168"/>
          <p:cNvGrpSpPr/>
          <p:nvPr/>
        </p:nvGrpSpPr>
        <p:grpSpPr>
          <a:xfrm>
            <a:off x="812588" y="2286000"/>
            <a:ext cx="247447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18" name="Rounded Rectangle 117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9" name="Rounded Rectangle 118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0" name="Rounded Rectangle 119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7" name="Rounded Rectangle 126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8" name="Rounded Rectangle 127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9" name="Rectangle 128"/>
          <p:cNvSpPr/>
          <p:nvPr/>
        </p:nvSpPr>
        <p:spPr>
          <a:xfrm>
            <a:off x="1701388" y="2980493"/>
            <a:ext cx="737950" cy="67708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60" name="Line 23"/>
          <p:cNvSpPr>
            <a:spLocks noChangeShapeType="1"/>
          </p:cNvSpPr>
          <p:nvPr/>
        </p:nvSpPr>
        <p:spPr bwMode="auto">
          <a:xfrm>
            <a:off x="3282297" y="2743200"/>
            <a:ext cx="648657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61" name="Group 160"/>
          <p:cNvGrpSpPr/>
          <p:nvPr/>
        </p:nvGrpSpPr>
        <p:grpSpPr>
          <a:xfrm>
            <a:off x="9269468" y="2743200"/>
            <a:ext cx="992083" cy="1066800"/>
            <a:chOff x="3881943" y="2596869"/>
            <a:chExt cx="744256" cy="1066800"/>
          </a:xfrm>
          <a:solidFill>
            <a:srgbClr val="760000"/>
          </a:solidFill>
        </p:grpSpPr>
        <p:sp>
          <p:nvSpPr>
            <p:cNvPr id="162" name="Line 51"/>
            <p:cNvSpPr>
              <a:spLocks noChangeShapeType="1"/>
            </p:cNvSpPr>
            <p:nvPr/>
          </p:nvSpPr>
          <p:spPr bwMode="auto">
            <a:xfrm flipV="1">
              <a:off x="4256593" y="2596869"/>
              <a:ext cx="4912" cy="10668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65" name="AutoShape 19"/>
          <p:cNvSpPr>
            <a:spLocks noChangeArrowheads="1"/>
          </p:cNvSpPr>
          <p:nvPr/>
        </p:nvSpPr>
        <p:spPr bwMode="auto">
          <a:xfrm>
            <a:off x="862453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66" name="Line 249"/>
          <p:cNvSpPr>
            <a:spLocks noChangeShapeType="1"/>
          </p:cNvSpPr>
          <p:nvPr/>
        </p:nvSpPr>
        <p:spPr bwMode="auto">
          <a:xfrm flipV="1">
            <a:off x="9437122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>
            <a:off x="913240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530873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561345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534683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565155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2" name="Line 133"/>
          <p:cNvSpPr>
            <a:spLocks noChangeShapeType="1"/>
          </p:cNvSpPr>
          <p:nvPr/>
        </p:nvSpPr>
        <p:spPr bwMode="auto">
          <a:xfrm flipV="1">
            <a:off x="553733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Line 135"/>
          <p:cNvSpPr>
            <a:spLocks noChangeShapeType="1"/>
          </p:cNvSpPr>
          <p:nvPr/>
        </p:nvSpPr>
        <p:spPr bwMode="auto">
          <a:xfrm flipV="1">
            <a:off x="584205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591817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622289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595627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26099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8" name="Line 155"/>
          <p:cNvSpPr>
            <a:spLocks noChangeShapeType="1"/>
          </p:cNvSpPr>
          <p:nvPr/>
        </p:nvSpPr>
        <p:spPr bwMode="auto">
          <a:xfrm flipV="1">
            <a:off x="614677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Line 156"/>
          <p:cNvSpPr>
            <a:spLocks noChangeShapeType="1"/>
          </p:cNvSpPr>
          <p:nvPr/>
        </p:nvSpPr>
        <p:spPr bwMode="auto">
          <a:xfrm flipV="1">
            <a:off x="645149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AutoShape 261"/>
          <p:cNvSpPr>
            <a:spLocks/>
          </p:cNvSpPr>
          <p:nvPr/>
        </p:nvSpPr>
        <p:spPr bwMode="auto">
          <a:xfrm rot="5400000">
            <a:off x="7773955" y="3300600"/>
            <a:ext cx="157673" cy="483407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774649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805121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778459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08931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Line 133"/>
          <p:cNvSpPr>
            <a:spLocks noChangeShapeType="1"/>
          </p:cNvSpPr>
          <p:nvPr/>
        </p:nvSpPr>
        <p:spPr bwMode="auto">
          <a:xfrm flipV="1">
            <a:off x="797509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Line 135"/>
          <p:cNvSpPr>
            <a:spLocks noChangeShapeType="1"/>
          </p:cNvSpPr>
          <p:nvPr/>
        </p:nvSpPr>
        <p:spPr bwMode="auto">
          <a:xfrm flipV="1">
            <a:off x="827981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835593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866065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839403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869875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Line 155"/>
          <p:cNvSpPr>
            <a:spLocks noChangeShapeType="1"/>
          </p:cNvSpPr>
          <p:nvPr/>
        </p:nvSpPr>
        <p:spPr bwMode="auto">
          <a:xfrm flipV="1">
            <a:off x="858453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Line 156"/>
          <p:cNvSpPr>
            <a:spLocks noChangeShapeType="1"/>
          </p:cNvSpPr>
          <p:nvPr/>
        </p:nvSpPr>
        <p:spPr bwMode="auto">
          <a:xfrm flipV="1">
            <a:off x="888925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6527613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6832334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6565713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6870434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Line 133"/>
          <p:cNvSpPr>
            <a:spLocks noChangeShapeType="1"/>
          </p:cNvSpPr>
          <p:nvPr/>
        </p:nvSpPr>
        <p:spPr bwMode="auto">
          <a:xfrm flipV="1">
            <a:off x="6756213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135"/>
          <p:cNvSpPr>
            <a:spLocks noChangeShapeType="1"/>
          </p:cNvSpPr>
          <p:nvPr/>
        </p:nvSpPr>
        <p:spPr bwMode="auto">
          <a:xfrm flipV="1">
            <a:off x="7060934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713705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744177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717515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747987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3" name="Line 155"/>
          <p:cNvSpPr>
            <a:spLocks noChangeShapeType="1"/>
          </p:cNvSpPr>
          <p:nvPr/>
        </p:nvSpPr>
        <p:spPr bwMode="auto">
          <a:xfrm flipV="1">
            <a:off x="736565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Line 156"/>
          <p:cNvSpPr>
            <a:spLocks noChangeShapeType="1"/>
          </p:cNvSpPr>
          <p:nvPr/>
        </p:nvSpPr>
        <p:spPr bwMode="auto">
          <a:xfrm flipV="1">
            <a:off x="767037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 rot="16200000">
            <a:off x="896537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927009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10" name="AutoShape 79"/>
          <p:cNvSpPr>
            <a:spLocks noChangeArrowheads="1"/>
          </p:cNvSpPr>
          <p:nvPr/>
        </p:nvSpPr>
        <p:spPr bwMode="auto">
          <a:xfrm rot="5400000">
            <a:off x="900347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AutoShape 79"/>
          <p:cNvSpPr>
            <a:spLocks noChangeArrowheads="1"/>
          </p:cNvSpPr>
          <p:nvPr/>
        </p:nvSpPr>
        <p:spPr bwMode="auto">
          <a:xfrm rot="5400000">
            <a:off x="930819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919397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5"/>
          <p:cNvSpPr>
            <a:spLocks noChangeShapeType="1"/>
          </p:cNvSpPr>
          <p:nvPr/>
        </p:nvSpPr>
        <p:spPr bwMode="auto">
          <a:xfrm flipV="1">
            <a:off x="949869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957481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987953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6" name="AutoShape 79"/>
          <p:cNvSpPr>
            <a:spLocks noChangeArrowheads="1"/>
          </p:cNvSpPr>
          <p:nvPr/>
        </p:nvSpPr>
        <p:spPr bwMode="auto">
          <a:xfrm rot="5400000">
            <a:off x="961291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7" name="AutoShape 79"/>
          <p:cNvSpPr>
            <a:spLocks noChangeArrowheads="1"/>
          </p:cNvSpPr>
          <p:nvPr/>
        </p:nvSpPr>
        <p:spPr bwMode="auto">
          <a:xfrm rot="5400000">
            <a:off x="991763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8" name="Line 155"/>
          <p:cNvSpPr>
            <a:spLocks noChangeShapeType="1"/>
          </p:cNvSpPr>
          <p:nvPr/>
        </p:nvSpPr>
        <p:spPr bwMode="auto">
          <a:xfrm flipV="1">
            <a:off x="980341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Line 156"/>
          <p:cNvSpPr>
            <a:spLocks noChangeShapeType="1"/>
          </p:cNvSpPr>
          <p:nvPr/>
        </p:nvSpPr>
        <p:spPr bwMode="auto">
          <a:xfrm flipV="1">
            <a:off x="1010813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Line 156"/>
          <p:cNvSpPr>
            <a:spLocks noChangeShapeType="1"/>
          </p:cNvSpPr>
          <p:nvPr/>
        </p:nvSpPr>
        <p:spPr bwMode="auto">
          <a:xfrm flipV="1">
            <a:off x="888925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Rectangle 67"/>
          <p:cNvSpPr>
            <a:spLocks noChangeArrowheads="1"/>
          </p:cNvSpPr>
          <p:nvPr/>
        </p:nvSpPr>
        <p:spPr bwMode="auto">
          <a:xfrm>
            <a:off x="6959360" y="5798484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16 x 10G SFP+ / GE SFP</a:t>
            </a:r>
          </a:p>
        </p:txBody>
      </p:sp>
      <p:sp>
        <p:nvSpPr>
          <p:cNvPr id="252" name="Rectangle 251"/>
          <p:cNvSpPr/>
          <p:nvPr/>
        </p:nvSpPr>
        <p:spPr bwMode="invGray">
          <a:xfrm>
            <a:off x="5403128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53" name="Rectangle 252"/>
          <p:cNvSpPr/>
          <p:nvPr/>
        </p:nvSpPr>
        <p:spPr bwMode="invGray">
          <a:xfrm>
            <a:off x="6026134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54" name="Rectangle 253"/>
          <p:cNvSpPr/>
          <p:nvPr/>
        </p:nvSpPr>
        <p:spPr bwMode="invGray">
          <a:xfrm>
            <a:off x="6624378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1" name="Rectangle 260"/>
          <p:cNvSpPr/>
          <p:nvPr/>
        </p:nvSpPr>
        <p:spPr bwMode="invGray">
          <a:xfrm>
            <a:off x="7231451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2" name="Rectangle 261"/>
          <p:cNvSpPr/>
          <p:nvPr/>
        </p:nvSpPr>
        <p:spPr bwMode="invGray">
          <a:xfrm>
            <a:off x="7843263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3" name="Rectangle 262"/>
          <p:cNvSpPr/>
          <p:nvPr/>
        </p:nvSpPr>
        <p:spPr bwMode="invGray">
          <a:xfrm>
            <a:off x="8454163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6" name="Rectangle 265"/>
          <p:cNvSpPr/>
          <p:nvPr/>
        </p:nvSpPr>
        <p:spPr bwMode="invGray">
          <a:xfrm>
            <a:off x="9060110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7" name="Rectangle 266"/>
          <p:cNvSpPr/>
          <p:nvPr/>
        </p:nvSpPr>
        <p:spPr bwMode="invGray">
          <a:xfrm>
            <a:off x="9668235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68334708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FortiGate/FortiWiFi </a:t>
            </a:r>
            <a:r>
              <a:rPr lang="en-US" dirty="0"/>
              <a:t>30D</a:t>
            </a:r>
            <a:r>
              <a:rPr lang="en-US" b="0" i="0" dirty="0"/>
              <a:t>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47992" tIns="47992" rIns="47992" bIns="47992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2437765" y="1905000"/>
            <a:ext cx="6043626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4906813" y="3276600"/>
            <a:ext cx="3320646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Internal Switch Fabric</a:t>
            </a:r>
          </a:p>
        </p:txBody>
      </p:sp>
      <p:sp>
        <p:nvSpPr>
          <p:cNvPr id="72" name="Line 47"/>
          <p:cNvSpPr>
            <a:spLocks noChangeShapeType="1"/>
          </p:cNvSpPr>
          <p:nvPr/>
        </p:nvSpPr>
        <p:spPr bwMode="auto">
          <a:xfrm>
            <a:off x="742423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47992" tIns="47992" rIns="47992" bIns="47992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274240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047206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285670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6604495" y="5453031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8" name="Line 54"/>
          <p:cNvSpPr>
            <a:spLocks noChangeShapeType="1"/>
          </p:cNvSpPr>
          <p:nvPr/>
        </p:nvSpPr>
        <p:spPr bwMode="auto">
          <a:xfrm>
            <a:off x="711951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47992" tIns="47992" rIns="47992" bIns="47992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689091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719563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92901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723373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>
            <a:off x="681479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658619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662429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8" name="Line 64"/>
          <p:cNvSpPr>
            <a:spLocks noChangeShapeType="1"/>
          </p:cNvSpPr>
          <p:nvPr/>
        </p:nvSpPr>
        <p:spPr bwMode="auto">
          <a:xfrm>
            <a:off x="5727357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3656646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34661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2539339" y="5535104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93" name="Line 69"/>
          <p:cNvSpPr>
            <a:spLocks noChangeShapeType="1"/>
          </p:cNvSpPr>
          <p:nvPr/>
        </p:nvSpPr>
        <p:spPr bwMode="auto">
          <a:xfrm>
            <a:off x="77777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47992" tIns="47992" rIns="47992" bIns="47992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5491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5872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2133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335184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1905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111" name="AutoShape 126"/>
          <p:cNvSpPr>
            <a:spLocks/>
          </p:cNvSpPr>
          <p:nvPr/>
        </p:nvSpPr>
        <p:spPr bwMode="auto">
          <a:xfrm rot="5400000">
            <a:off x="7241793" y="4820258"/>
            <a:ext cx="92764" cy="1272650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4885286" y="5453031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7338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9718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64"/>
          <p:cNvSpPr>
            <a:spLocks noChangeShapeType="1"/>
          </p:cNvSpPr>
          <p:nvPr/>
        </p:nvSpPr>
        <p:spPr bwMode="auto">
          <a:xfrm>
            <a:off x="7378066" y="2967767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Line 46"/>
          <p:cNvSpPr>
            <a:spLocks noChangeShapeType="1"/>
          </p:cNvSpPr>
          <p:nvPr/>
        </p:nvSpPr>
        <p:spPr bwMode="auto">
          <a:xfrm>
            <a:off x="5594911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 rot="16200000">
            <a:off x="5366311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5404411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3097993" y="5535104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57" name="Line 89"/>
          <p:cNvSpPr>
            <a:spLocks noChangeShapeType="1"/>
          </p:cNvSpPr>
          <p:nvPr/>
        </p:nvSpPr>
        <p:spPr bwMode="auto">
          <a:xfrm flipH="1">
            <a:off x="8481372" y="266095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AutoShape 19"/>
          <p:cNvSpPr>
            <a:spLocks noChangeArrowheads="1"/>
          </p:cNvSpPr>
          <p:nvPr/>
        </p:nvSpPr>
        <p:spPr bwMode="auto">
          <a:xfrm>
            <a:off x="9040027" y="24323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50" name="Rounded Rectangle 49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2766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</p:spTree>
    <p:extLst>
      <p:ext uri="{BB962C8B-B14F-4D97-AF65-F5344CB8AC3E}">
        <p14:creationId xmlns:p14="http://schemas.microsoft.com/office/powerpoint/2010/main" val="2747690051"/>
      </p:ext>
    </p:extLst>
  </p:cSld>
  <p:clrMapOvr>
    <a:masterClrMapping/>
  </p:clrMapOvr>
  <p:transition spd="slow">
    <p:wipe/>
  </p:transition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1000B/-DC Schematic</a:t>
            </a: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7" name="Line 53"/>
          <p:cNvSpPr>
            <a:spLocks noChangeShapeType="1"/>
          </p:cNvSpPr>
          <p:nvPr/>
        </p:nvSpPr>
        <p:spPr bwMode="auto">
          <a:xfrm flipV="1">
            <a:off x="236665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Line 57"/>
          <p:cNvSpPr>
            <a:spLocks noChangeShapeType="1"/>
          </p:cNvSpPr>
          <p:nvPr/>
        </p:nvSpPr>
        <p:spPr bwMode="auto">
          <a:xfrm flipV="1">
            <a:off x="155406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Line 55"/>
          <p:cNvSpPr>
            <a:spLocks noChangeShapeType="1"/>
          </p:cNvSpPr>
          <p:nvPr/>
        </p:nvSpPr>
        <p:spPr bwMode="auto">
          <a:xfrm flipV="1">
            <a:off x="26713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AutoShape 19"/>
          <p:cNvSpPr>
            <a:spLocks noChangeArrowheads="1"/>
          </p:cNvSpPr>
          <p:nvPr/>
        </p:nvSpPr>
        <p:spPr bwMode="auto">
          <a:xfrm>
            <a:off x="2031471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32GB</a:t>
            </a:r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2492377" y="2151085"/>
            <a:ext cx="0" cy="3635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Line 29"/>
          <p:cNvSpPr>
            <a:spLocks noChangeShapeType="1"/>
          </p:cNvSpPr>
          <p:nvPr/>
        </p:nvSpPr>
        <p:spPr bwMode="auto">
          <a:xfrm flipH="1">
            <a:off x="3531768" y="2151085"/>
            <a:ext cx="0" cy="38835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213805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24427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132546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06" name="AutoShape 79"/>
          <p:cNvSpPr>
            <a:spLocks noChangeArrowheads="1"/>
          </p:cNvSpPr>
          <p:nvPr/>
        </p:nvSpPr>
        <p:spPr bwMode="auto">
          <a:xfrm rot="5400000">
            <a:off x="136356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217615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24808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Rectangle 67"/>
          <p:cNvSpPr>
            <a:spLocks noChangeArrowheads="1"/>
          </p:cNvSpPr>
          <p:nvPr/>
        </p:nvSpPr>
        <p:spPr bwMode="auto">
          <a:xfrm>
            <a:off x="1009614" y="5797073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1804452" y="5715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 Management</a:t>
            </a:r>
          </a:p>
        </p:txBody>
      </p:sp>
      <p:sp>
        <p:nvSpPr>
          <p:cNvPr id="112" name="Line 30"/>
          <p:cNvSpPr>
            <a:spLocks noChangeShapeType="1"/>
          </p:cNvSpPr>
          <p:nvPr/>
        </p:nvSpPr>
        <p:spPr bwMode="auto">
          <a:xfrm>
            <a:off x="3227047" y="253944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3125474" y="177008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16" name="Line 23"/>
          <p:cNvSpPr>
            <a:spLocks noChangeShapeType="1"/>
          </p:cNvSpPr>
          <p:nvPr/>
        </p:nvSpPr>
        <p:spPr bwMode="auto">
          <a:xfrm>
            <a:off x="1426238" y="3352800"/>
            <a:ext cx="496371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985263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 PSU</a:t>
            </a:r>
          </a:p>
        </p:txBody>
      </p:sp>
      <p:sp>
        <p:nvSpPr>
          <p:cNvPr id="131" name="Line 249"/>
          <p:cNvSpPr>
            <a:spLocks noChangeShapeType="1"/>
          </p:cNvSpPr>
          <p:nvPr/>
        </p:nvSpPr>
        <p:spPr bwMode="auto">
          <a:xfrm flipV="1">
            <a:off x="1025892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>
            <a:off x="9954207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6413608" y="3130269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36" name="Line 51"/>
            <p:cNvSpPr>
              <a:spLocks noChangeShapeType="1"/>
            </p:cNvSpPr>
            <p:nvPr/>
          </p:nvSpPr>
          <p:spPr bwMode="auto">
            <a:xfrm flipV="1">
              <a:off x="4256593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2480205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Line 29"/>
          <p:cNvSpPr>
            <a:spLocks noChangeShapeType="1"/>
          </p:cNvSpPr>
          <p:nvPr/>
        </p:nvSpPr>
        <p:spPr bwMode="auto">
          <a:xfrm flipH="1">
            <a:off x="1377633" y="2091823"/>
            <a:ext cx="0" cy="1941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AutoShape 19"/>
          <p:cNvSpPr>
            <a:spLocks noChangeArrowheads="1"/>
          </p:cNvSpPr>
          <p:nvPr/>
        </p:nvSpPr>
        <p:spPr bwMode="auto">
          <a:xfrm>
            <a:off x="812589" y="177008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  <p:sp>
        <p:nvSpPr>
          <p:cNvPr id="340" name="Line 23"/>
          <p:cNvSpPr>
            <a:spLocks noChangeShapeType="1"/>
          </p:cNvSpPr>
          <p:nvPr/>
        </p:nvSpPr>
        <p:spPr bwMode="auto">
          <a:xfrm flipV="1">
            <a:off x="2860530" y="2980493"/>
            <a:ext cx="5512920" cy="213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41" name="Group 340"/>
          <p:cNvGrpSpPr/>
          <p:nvPr/>
        </p:nvGrpSpPr>
        <p:grpSpPr>
          <a:xfrm>
            <a:off x="7839792" y="2980493"/>
            <a:ext cx="992083" cy="935749"/>
            <a:chOff x="3864315" y="3179051"/>
            <a:chExt cx="744256" cy="935749"/>
          </a:xfrm>
          <a:solidFill>
            <a:srgbClr val="760000"/>
          </a:solidFill>
        </p:grpSpPr>
        <p:sp>
          <p:nvSpPr>
            <p:cNvPr id="342" name="Line 51"/>
            <p:cNvSpPr>
              <a:spLocks noChangeShapeType="1"/>
            </p:cNvSpPr>
            <p:nvPr/>
          </p:nvSpPr>
          <p:spPr bwMode="auto">
            <a:xfrm flipV="1">
              <a:off x="4256593" y="3179051"/>
              <a:ext cx="0" cy="935749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" name="AutoShape 3"/>
            <p:cNvSpPr>
              <a:spLocks noChangeArrowheads="1"/>
            </p:cNvSpPr>
            <p:nvPr/>
          </p:nvSpPr>
          <p:spPr bwMode="auto">
            <a:xfrm>
              <a:off x="3864315" y="3322758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37" name="AutoShape 19"/>
          <p:cNvSpPr>
            <a:spLocks noChangeArrowheads="1"/>
          </p:cNvSpPr>
          <p:nvPr/>
        </p:nvSpPr>
        <p:spPr bwMode="auto">
          <a:xfrm>
            <a:off x="3531767" y="3810000"/>
            <a:ext cx="804761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grpSp>
        <p:nvGrpSpPr>
          <p:cNvPr id="117" name="Group 168"/>
          <p:cNvGrpSpPr/>
          <p:nvPr/>
        </p:nvGrpSpPr>
        <p:grpSpPr>
          <a:xfrm>
            <a:off x="812588" y="2286000"/>
            <a:ext cx="247447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18" name="Rounded Rectangle 117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9" name="Rounded Rectangle 118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0" name="Rounded Rectangle 119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7" name="Rounded Rectangle 126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8" name="Rounded Rectangle 127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9" name="Rectangle 128"/>
          <p:cNvSpPr/>
          <p:nvPr/>
        </p:nvSpPr>
        <p:spPr>
          <a:xfrm>
            <a:off x="1701388" y="2980493"/>
            <a:ext cx="737950" cy="67708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60" name="Line 23"/>
          <p:cNvSpPr>
            <a:spLocks noChangeShapeType="1"/>
          </p:cNvSpPr>
          <p:nvPr/>
        </p:nvSpPr>
        <p:spPr bwMode="auto">
          <a:xfrm>
            <a:off x="3282297" y="2743200"/>
            <a:ext cx="648657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61" name="Group 160"/>
          <p:cNvGrpSpPr/>
          <p:nvPr/>
        </p:nvGrpSpPr>
        <p:grpSpPr>
          <a:xfrm>
            <a:off x="9269468" y="2743200"/>
            <a:ext cx="992083" cy="1066800"/>
            <a:chOff x="3881943" y="2596869"/>
            <a:chExt cx="744256" cy="1066800"/>
          </a:xfrm>
          <a:solidFill>
            <a:srgbClr val="760000"/>
          </a:solidFill>
        </p:grpSpPr>
        <p:sp>
          <p:nvSpPr>
            <p:cNvPr id="162" name="Line 51"/>
            <p:cNvSpPr>
              <a:spLocks noChangeShapeType="1"/>
            </p:cNvSpPr>
            <p:nvPr/>
          </p:nvSpPr>
          <p:spPr bwMode="auto">
            <a:xfrm flipV="1">
              <a:off x="4256593" y="2596869"/>
              <a:ext cx="4912" cy="10668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65" name="AutoShape 19"/>
          <p:cNvSpPr>
            <a:spLocks noChangeArrowheads="1"/>
          </p:cNvSpPr>
          <p:nvPr/>
        </p:nvSpPr>
        <p:spPr bwMode="auto">
          <a:xfrm>
            <a:off x="862453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 PSU</a:t>
            </a:r>
          </a:p>
        </p:txBody>
      </p:sp>
      <p:sp>
        <p:nvSpPr>
          <p:cNvPr id="166" name="Line 249"/>
          <p:cNvSpPr>
            <a:spLocks noChangeShapeType="1"/>
          </p:cNvSpPr>
          <p:nvPr/>
        </p:nvSpPr>
        <p:spPr bwMode="auto">
          <a:xfrm flipV="1">
            <a:off x="9437122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>
            <a:off x="913240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530873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561345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534683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565155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2" name="Line 133"/>
          <p:cNvSpPr>
            <a:spLocks noChangeShapeType="1"/>
          </p:cNvSpPr>
          <p:nvPr/>
        </p:nvSpPr>
        <p:spPr bwMode="auto">
          <a:xfrm flipV="1">
            <a:off x="553733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Line 135"/>
          <p:cNvSpPr>
            <a:spLocks noChangeShapeType="1"/>
          </p:cNvSpPr>
          <p:nvPr/>
        </p:nvSpPr>
        <p:spPr bwMode="auto">
          <a:xfrm flipV="1">
            <a:off x="584205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591817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622289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595627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26099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8" name="Line 155"/>
          <p:cNvSpPr>
            <a:spLocks noChangeShapeType="1"/>
          </p:cNvSpPr>
          <p:nvPr/>
        </p:nvSpPr>
        <p:spPr bwMode="auto">
          <a:xfrm flipV="1">
            <a:off x="614677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Line 156"/>
          <p:cNvSpPr>
            <a:spLocks noChangeShapeType="1"/>
          </p:cNvSpPr>
          <p:nvPr/>
        </p:nvSpPr>
        <p:spPr bwMode="auto">
          <a:xfrm flipV="1">
            <a:off x="645149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AutoShape 261"/>
          <p:cNvSpPr>
            <a:spLocks/>
          </p:cNvSpPr>
          <p:nvPr/>
        </p:nvSpPr>
        <p:spPr bwMode="auto">
          <a:xfrm rot="5400000">
            <a:off x="7773955" y="3300600"/>
            <a:ext cx="157673" cy="483407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774649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805121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778459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08931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Line 133"/>
          <p:cNvSpPr>
            <a:spLocks noChangeShapeType="1"/>
          </p:cNvSpPr>
          <p:nvPr/>
        </p:nvSpPr>
        <p:spPr bwMode="auto">
          <a:xfrm flipV="1">
            <a:off x="797509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Line 135"/>
          <p:cNvSpPr>
            <a:spLocks noChangeShapeType="1"/>
          </p:cNvSpPr>
          <p:nvPr/>
        </p:nvSpPr>
        <p:spPr bwMode="auto">
          <a:xfrm flipV="1">
            <a:off x="827981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835593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866065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839403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869875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Line 155"/>
          <p:cNvSpPr>
            <a:spLocks noChangeShapeType="1"/>
          </p:cNvSpPr>
          <p:nvPr/>
        </p:nvSpPr>
        <p:spPr bwMode="auto">
          <a:xfrm flipV="1">
            <a:off x="858453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Line 156"/>
          <p:cNvSpPr>
            <a:spLocks noChangeShapeType="1"/>
          </p:cNvSpPr>
          <p:nvPr/>
        </p:nvSpPr>
        <p:spPr bwMode="auto">
          <a:xfrm flipV="1">
            <a:off x="888925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6527613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6832334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6565713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6870434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7" name="Line 133"/>
          <p:cNvSpPr>
            <a:spLocks noChangeShapeType="1"/>
          </p:cNvSpPr>
          <p:nvPr/>
        </p:nvSpPr>
        <p:spPr bwMode="auto">
          <a:xfrm flipV="1">
            <a:off x="6756213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135"/>
          <p:cNvSpPr>
            <a:spLocks noChangeShapeType="1"/>
          </p:cNvSpPr>
          <p:nvPr/>
        </p:nvSpPr>
        <p:spPr bwMode="auto">
          <a:xfrm flipV="1">
            <a:off x="7060934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713705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744177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717515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747987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3" name="Line 155"/>
          <p:cNvSpPr>
            <a:spLocks noChangeShapeType="1"/>
          </p:cNvSpPr>
          <p:nvPr/>
        </p:nvSpPr>
        <p:spPr bwMode="auto">
          <a:xfrm flipV="1">
            <a:off x="736565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Line 156"/>
          <p:cNvSpPr>
            <a:spLocks noChangeShapeType="1"/>
          </p:cNvSpPr>
          <p:nvPr/>
        </p:nvSpPr>
        <p:spPr bwMode="auto">
          <a:xfrm flipV="1">
            <a:off x="767037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 rot="16200000">
            <a:off x="896537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927009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10" name="AutoShape 79"/>
          <p:cNvSpPr>
            <a:spLocks noChangeArrowheads="1"/>
          </p:cNvSpPr>
          <p:nvPr/>
        </p:nvSpPr>
        <p:spPr bwMode="auto">
          <a:xfrm rot="5400000">
            <a:off x="900347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AutoShape 79"/>
          <p:cNvSpPr>
            <a:spLocks noChangeArrowheads="1"/>
          </p:cNvSpPr>
          <p:nvPr/>
        </p:nvSpPr>
        <p:spPr bwMode="auto">
          <a:xfrm rot="5400000">
            <a:off x="930819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919397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5"/>
          <p:cNvSpPr>
            <a:spLocks noChangeShapeType="1"/>
          </p:cNvSpPr>
          <p:nvPr/>
        </p:nvSpPr>
        <p:spPr bwMode="auto">
          <a:xfrm flipV="1">
            <a:off x="949869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957481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987953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6" name="AutoShape 79"/>
          <p:cNvSpPr>
            <a:spLocks noChangeArrowheads="1"/>
          </p:cNvSpPr>
          <p:nvPr/>
        </p:nvSpPr>
        <p:spPr bwMode="auto">
          <a:xfrm rot="5400000">
            <a:off x="961291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7" name="AutoShape 79"/>
          <p:cNvSpPr>
            <a:spLocks noChangeArrowheads="1"/>
          </p:cNvSpPr>
          <p:nvPr/>
        </p:nvSpPr>
        <p:spPr bwMode="auto">
          <a:xfrm rot="5400000">
            <a:off x="991763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8" name="Line 155"/>
          <p:cNvSpPr>
            <a:spLocks noChangeShapeType="1"/>
          </p:cNvSpPr>
          <p:nvPr/>
        </p:nvSpPr>
        <p:spPr bwMode="auto">
          <a:xfrm flipV="1">
            <a:off x="980341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Line 156"/>
          <p:cNvSpPr>
            <a:spLocks noChangeShapeType="1"/>
          </p:cNvSpPr>
          <p:nvPr/>
        </p:nvSpPr>
        <p:spPr bwMode="auto">
          <a:xfrm flipV="1">
            <a:off x="1010813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Line 156"/>
          <p:cNvSpPr>
            <a:spLocks noChangeShapeType="1"/>
          </p:cNvSpPr>
          <p:nvPr/>
        </p:nvSpPr>
        <p:spPr bwMode="auto">
          <a:xfrm flipV="1">
            <a:off x="888925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Rectangle 67"/>
          <p:cNvSpPr>
            <a:spLocks noChangeArrowheads="1"/>
          </p:cNvSpPr>
          <p:nvPr/>
        </p:nvSpPr>
        <p:spPr bwMode="auto">
          <a:xfrm>
            <a:off x="6959360" y="5798484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16 x 10G SFP+ / GE SFP</a:t>
            </a:r>
          </a:p>
        </p:txBody>
      </p:sp>
      <p:sp>
        <p:nvSpPr>
          <p:cNvPr id="252" name="Rectangle 251"/>
          <p:cNvSpPr/>
          <p:nvPr/>
        </p:nvSpPr>
        <p:spPr bwMode="invGray">
          <a:xfrm>
            <a:off x="5403128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53" name="Rectangle 252"/>
          <p:cNvSpPr/>
          <p:nvPr/>
        </p:nvSpPr>
        <p:spPr bwMode="invGray">
          <a:xfrm>
            <a:off x="6026134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54" name="Rectangle 253"/>
          <p:cNvSpPr/>
          <p:nvPr/>
        </p:nvSpPr>
        <p:spPr bwMode="invGray">
          <a:xfrm>
            <a:off x="6624378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1" name="Rectangle 260"/>
          <p:cNvSpPr/>
          <p:nvPr/>
        </p:nvSpPr>
        <p:spPr bwMode="invGray">
          <a:xfrm>
            <a:off x="7231451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2" name="Rectangle 261"/>
          <p:cNvSpPr/>
          <p:nvPr/>
        </p:nvSpPr>
        <p:spPr bwMode="invGray">
          <a:xfrm>
            <a:off x="7843263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3" name="Rectangle 262"/>
          <p:cNvSpPr/>
          <p:nvPr/>
        </p:nvSpPr>
        <p:spPr bwMode="invGray">
          <a:xfrm>
            <a:off x="8454163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6" name="Rectangle 265"/>
          <p:cNvSpPr/>
          <p:nvPr/>
        </p:nvSpPr>
        <p:spPr bwMode="invGray">
          <a:xfrm>
            <a:off x="9060110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267" name="Rectangle 266"/>
          <p:cNvSpPr/>
          <p:nvPr/>
        </p:nvSpPr>
        <p:spPr bwMode="invGray">
          <a:xfrm>
            <a:off x="9668235" y="4761272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378559361"/>
      </p:ext>
    </p:extLst>
  </p:cSld>
  <p:clrMapOvr>
    <a:masterClrMapping/>
  </p:clrMapOvr>
  <p:transition/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FortiDDoS 1200B/2000B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Serial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508657" y="5820529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225188" y="582053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1G</a:t>
            </a:r>
          </a:p>
          <a:p>
            <a:pPr algn="ctr" eaLnBrk="0" hangingPunct="0"/>
            <a:r>
              <a:rPr lang="en-US" sz="1100" b="1" dirty="0"/>
              <a:t>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480GB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30480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66115" y="3200402"/>
            <a:ext cx="737950" cy="67708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7" name="Rounded Rectangle 116"/>
          <p:cNvSpPr/>
          <p:nvPr/>
        </p:nvSpPr>
        <p:spPr bwMode="auto">
          <a:xfrm>
            <a:off x="5383397" y="2362200"/>
            <a:ext cx="6094413" cy="1295400"/>
          </a:xfrm>
          <a:prstGeom prst="roundRect">
            <a:avLst>
              <a:gd name="adj" fmla="val 826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6243291" y="3048001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2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22" name="Line 51"/>
          <p:cNvSpPr>
            <a:spLocks noChangeShapeType="1"/>
          </p:cNvSpPr>
          <p:nvPr/>
        </p:nvSpPr>
        <p:spPr bwMode="auto">
          <a:xfrm flipV="1">
            <a:off x="7456501" y="2965731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6954306" y="2438400"/>
            <a:ext cx="992083" cy="5334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TP2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7743242" y="3048001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40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2" name="Line 51"/>
          <p:cNvSpPr>
            <a:spLocks noChangeShapeType="1"/>
          </p:cNvSpPr>
          <p:nvPr/>
        </p:nvSpPr>
        <p:spPr bwMode="auto">
          <a:xfrm flipV="1">
            <a:off x="8956451" y="2965731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>
            <a:off x="8454256" y="2438400"/>
            <a:ext cx="992083" cy="5334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TP2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44" name="Group 143"/>
          <p:cNvGrpSpPr/>
          <p:nvPr/>
        </p:nvGrpSpPr>
        <p:grpSpPr>
          <a:xfrm>
            <a:off x="9165271" y="3048001"/>
            <a:ext cx="992083" cy="1136931"/>
            <a:chOff x="3881943" y="2977869"/>
            <a:chExt cx="744256" cy="1136931"/>
          </a:xfrm>
          <a:solidFill>
            <a:srgbClr val="760000"/>
          </a:solidFill>
        </p:grpSpPr>
        <p:sp>
          <p:nvSpPr>
            <p:cNvPr id="145" name="Line 51"/>
            <p:cNvSpPr>
              <a:spLocks noChangeShapeType="1"/>
            </p:cNvSpPr>
            <p:nvPr/>
          </p:nvSpPr>
          <p:spPr bwMode="auto">
            <a:xfrm flipV="1">
              <a:off x="4267200" y="3505200"/>
              <a:ext cx="0" cy="609600"/>
            </a:xfrm>
            <a:prstGeom prst="line">
              <a:avLst/>
            </a:prstGeom>
            <a:grp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AutoShape 3"/>
            <p:cNvSpPr>
              <a:spLocks noChangeArrowheads="1"/>
            </p:cNvSpPr>
            <p:nvPr/>
          </p:nvSpPr>
          <p:spPr bwMode="auto">
            <a:xfrm>
              <a:off x="3881943" y="2977869"/>
              <a:ext cx="744256" cy="533400"/>
            </a:xfrm>
            <a:prstGeom prst="flowChartAlternateProcess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TP2</a:t>
              </a:r>
              <a:endParaRPr lang="en-US" sz="9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50" name="Line 51"/>
          <p:cNvSpPr>
            <a:spLocks noChangeShapeType="1"/>
          </p:cNvSpPr>
          <p:nvPr/>
        </p:nvSpPr>
        <p:spPr bwMode="auto">
          <a:xfrm flipV="1">
            <a:off x="10378481" y="2965731"/>
            <a:ext cx="5675" cy="9204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>
            <a:off x="9876286" y="2438400"/>
            <a:ext cx="992083" cy="5334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TP2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82" name="AutoShape 261"/>
          <p:cNvSpPr>
            <a:spLocks/>
          </p:cNvSpPr>
          <p:nvPr/>
        </p:nvSpPr>
        <p:spPr bwMode="auto">
          <a:xfrm rot="5400000">
            <a:off x="3885162" y="5423671"/>
            <a:ext cx="7761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50532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53579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50913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53960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6" name="Line 133"/>
          <p:cNvSpPr>
            <a:spLocks noChangeShapeType="1"/>
          </p:cNvSpPr>
          <p:nvPr/>
        </p:nvSpPr>
        <p:spPr bwMode="auto">
          <a:xfrm flipV="1">
            <a:off x="52818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135"/>
          <p:cNvSpPr>
            <a:spLocks noChangeShapeType="1"/>
          </p:cNvSpPr>
          <p:nvPr/>
        </p:nvSpPr>
        <p:spPr bwMode="auto">
          <a:xfrm flipV="1">
            <a:off x="55865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66266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59673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570076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60054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Line 155"/>
          <p:cNvSpPr>
            <a:spLocks noChangeShapeType="1"/>
          </p:cNvSpPr>
          <p:nvPr/>
        </p:nvSpPr>
        <p:spPr bwMode="auto">
          <a:xfrm flipV="1">
            <a:off x="589126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Line 156"/>
          <p:cNvSpPr>
            <a:spLocks noChangeShapeType="1"/>
          </p:cNvSpPr>
          <p:nvPr/>
        </p:nvSpPr>
        <p:spPr bwMode="auto">
          <a:xfrm flipV="1">
            <a:off x="61959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AutoShape 261"/>
          <p:cNvSpPr>
            <a:spLocks/>
          </p:cNvSpPr>
          <p:nvPr/>
        </p:nvSpPr>
        <p:spPr bwMode="auto">
          <a:xfrm rot="5400000">
            <a:off x="7482707" y="3336344"/>
            <a:ext cx="155264" cy="476017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749098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 rot="16200000">
            <a:off x="779571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06" name="AutoShape 79"/>
          <p:cNvSpPr>
            <a:spLocks noChangeArrowheads="1"/>
          </p:cNvSpPr>
          <p:nvPr/>
        </p:nvSpPr>
        <p:spPr bwMode="auto">
          <a:xfrm rot="5400000">
            <a:off x="752908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0" name="AutoShape 79"/>
          <p:cNvSpPr>
            <a:spLocks noChangeArrowheads="1"/>
          </p:cNvSpPr>
          <p:nvPr/>
        </p:nvSpPr>
        <p:spPr bwMode="auto">
          <a:xfrm rot="5400000">
            <a:off x="783381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4" name="Line 133"/>
          <p:cNvSpPr>
            <a:spLocks noChangeShapeType="1"/>
          </p:cNvSpPr>
          <p:nvPr/>
        </p:nvSpPr>
        <p:spPr bwMode="auto">
          <a:xfrm flipV="1">
            <a:off x="771958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Line 135"/>
          <p:cNvSpPr>
            <a:spLocks noChangeShapeType="1"/>
          </p:cNvSpPr>
          <p:nvPr/>
        </p:nvSpPr>
        <p:spPr bwMode="auto">
          <a:xfrm flipV="1">
            <a:off x="802431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810043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 rot="16200000">
            <a:off x="840515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25" name="AutoShape 79"/>
          <p:cNvSpPr>
            <a:spLocks noChangeArrowheads="1"/>
          </p:cNvSpPr>
          <p:nvPr/>
        </p:nvSpPr>
        <p:spPr bwMode="auto">
          <a:xfrm rot="5400000">
            <a:off x="813853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6" name="AutoShape 79"/>
          <p:cNvSpPr>
            <a:spLocks noChangeArrowheads="1"/>
          </p:cNvSpPr>
          <p:nvPr/>
        </p:nvSpPr>
        <p:spPr bwMode="auto">
          <a:xfrm rot="5400000">
            <a:off x="844325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7" name="Line 155"/>
          <p:cNvSpPr>
            <a:spLocks noChangeShapeType="1"/>
          </p:cNvSpPr>
          <p:nvPr/>
        </p:nvSpPr>
        <p:spPr bwMode="auto">
          <a:xfrm flipV="1">
            <a:off x="832903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Line 156"/>
          <p:cNvSpPr>
            <a:spLocks noChangeShapeType="1"/>
          </p:cNvSpPr>
          <p:nvPr/>
        </p:nvSpPr>
        <p:spPr bwMode="auto">
          <a:xfrm flipV="1">
            <a:off x="863375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 rot="16200000">
            <a:off x="627210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657682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631020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661492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5" name="Line 133"/>
          <p:cNvSpPr>
            <a:spLocks noChangeShapeType="1"/>
          </p:cNvSpPr>
          <p:nvPr/>
        </p:nvSpPr>
        <p:spPr bwMode="auto">
          <a:xfrm flipV="1">
            <a:off x="650070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Line 135"/>
          <p:cNvSpPr>
            <a:spLocks noChangeShapeType="1"/>
          </p:cNvSpPr>
          <p:nvPr/>
        </p:nvSpPr>
        <p:spPr bwMode="auto">
          <a:xfrm flipV="1">
            <a:off x="680542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688154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8" name="AutoShape 3"/>
          <p:cNvSpPr>
            <a:spLocks noChangeArrowheads="1"/>
          </p:cNvSpPr>
          <p:nvPr/>
        </p:nvSpPr>
        <p:spPr bwMode="auto">
          <a:xfrm rot="16200000">
            <a:off x="718626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49" name="AutoShape 79"/>
          <p:cNvSpPr>
            <a:spLocks noChangeArrowheads="1"/>
          </p:cNvSpPr>
          <p:nvPr/>
        </p:nvSpPr>
        <p:spPr bwMode="auto">
          <a:xfrm rot="5400000">
            <a:off x="691964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722436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2" name="Line 155"/>
          <p:cNvSpPr>
            <a:spLocks noChangeShapeType="1"/>
          </p:cNvSpPr>
          <p:nvPr/>
        </p:nvSpPr>
        <p:spPr bwMode="auto">
          <a:xfrm flipV="1">
            <a:off x="711014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Line 156"/>
          <p:cNvSpPr>
            <a:spLocks noChangeShapeType="1"/>
          </p:cNvSpPr>
          <p:nvPr/>
        </p:nvSpPr>
        <p:spPr bwMode="auto">
          <a:xfrm flipV="1">
            <a:off x="741486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87098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55" name="AutoShape 3"/>
          <p:cNvSpPr>
            <a:spLocks noChangeArrowheads="1"/>
          </p:cNvSpPr>
          <p:nvPr/>
        </p:nvSpPr>
        <p:spPr bwMode="auto">
          <a:xfrm rot="16200000">
            <a:off x="901459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87479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7" name="AutoShape 79"/>
          <p:cNvSpPr>
            <a:spLocks noChangeArrowheads="1"/>
          </p:cNvSpPr>
          <p:nvPr/>
        </p:nvSpPr>
        <p:spPr bwMode="auto">
          <a:xfrm rot="5400000">
            <a:off x="905269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9" name="Line 133"/>
          <p:cNvSpPr>
            <a:spLocks noChangeShapeType="1"/>
          </p:cNvSpPr>
          <p:nvPr/>
        </p:nvSpPr>
        <p:spPr bwMode="auto">
          <a:xfrm flipV="1">
            <a:off x="89384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Line 135"/>
          <p:cNvSpPr>
            <a:spLocks noChangeShapeType="1"/>
          </p:cNvSpPr>
          <p:nvPr/>
        </p:nvSpPr>
        <p:spPr bwMode="auto">
          <a:xfrm flipV="1">
            <a:off x="924319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AutoShape 3"/>
          <p:cNvSpPr>
            <a:spLocks noChangeArrowheads="1"/>
          </p:cNvSpPr>
          <p:nvPr/>
        </p:nvSpPr>
        <p:spPr bwMode="auto">
          <a:xfrm rot="16200000">
            <a:off x="9319312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75" name="AutoShape 3"/>
          <p:cNvSpPr>
            <a:spLocks noChangeArrowheads="1"/>
          </p:cNvSpPr>
          <p:nvPr/>
        </p:nvSpPr>
        <p:spPr bwMode="auto">
          <a:xfrm rot="16200000">
            <a:off x="9624032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282" name="AutoShape 79"/>
          <p:cNvSpPr>
            <a:spLocks noChangeArrowheads="1"/>
          </p:cNvSpPr>
          <p:nvPr/>
        </p:nvSpPr>
        <p:spPr bwMode="auto">
          <a:xfrm rot="5400000">
            <a:off x="9357412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3" name="AutoShape 79"/>
          <p:cNvSpPr>
            <a:spLocks noChangeArrowheads="1"/>
          </p:cNvSpPr>
          <p:nvPr/>
        </p:nvSpPr>
        <p:spPr bwMode="auto">
          <a:xfrm rot="5400000">
            <a:off x="9662132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4" name="Line 155"/>
          <p:cNvSpPr>
            <a:spLocks noChangeShapeType="1"/>
          </p:cNvSpPr>
          <p:nvPr/>
        </p:nvSpPr>
        <p:spPr bwMode="auto">
          <a:xfrm flipV="1">
            <a:off x="9547912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Line 156"/>
          <p:cNvSpPr>
            <a:spLocks noChangeShapeType="1"/>
          </p:cNvSpPr>
          <p:nvPr/>
        </p:nvSpPr>
        <p:spPr bwMode="auto">
          <a:xfrm flipV="1">
            <a:off x="9852632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Line 156"/>
          <p:cNvSpPr>
            <a:spLocks noChangeShapeType="1"/>
          </p:cNvSpPr>
          <p:nvPr/>
        </p:nvSpPr>
        <p:spPr bwMode="auto">
          <a:xfrm flipV="1">
            <a:off x="86337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Line 220"/>
          <p:cNvSpPr>
            <a:spLocks noChangeShapeType="1"/>
          </p:cNvSpPr>
          <p:nvPr/>
        </p:nvSpPr>
        <p:spPr bwMode="auto">
          <a:xfrm>
            <a:off x="1032029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00" name="AutoShape 79"/>
          <p:cNvSpPr>
            <a:spLocks noChangeArrowheads="1"/>
          </p:cNvSpPr>
          <p:nvPr/>
        </p:nvSpPr>
        <p:spPr bwMode="auto">
          <a:xfrm rot="5400000">
            <a:off x="1012979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1" name="AutoShape 79"/>
          <p:cNvSpPr>
            <a:spLocks noChangeArrowheads="1"/>
          </p:cNvSpPr>
          <p:nvPr/>
        </p:nvSpPr>
        <p:spPr bwMode="auto">
          <a:xfrm rot="5400000">
            <a:off x="1053609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3" name="Line 229"/>
          <p:cNvSpPr>
            <a:spLocks noChangeShapeType="1"/>
          </p:cNvSpPr>
          <p:nvPr/>
        </p:nvSpPr>
        <p:spPr bwMode="auto">
          <a:xfrm flipH="1">
            <a:off x="1072659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04" name="AutoShape 232"/>
          <p:cNvSpPr>
            <a:spLocks/>
          </p:cNvSpPr>
          <p:nvPr/>
        </p:nvSpPr>
        <p:spPr bwMode="auto">
          <a:xfrm rot="5400000">
            <a:off x="10476878" y="53806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305" name="Rectangle 67"/>
          <p:cNvSpPr>
            <a:spLocks noChangeArrowheads="1"/>
          </p:cNvSpPr>
          <p:nvPr/>
        </p:nvSpPr>
        <p:spPr bwMode="auto">
          <a:xfrm>
            <a:off x="9821925" y="5676901"/>
            <a:ext cx="1422030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  <a:r>
              <a:rPr lang="en-US" sz="1100" b="1" dirty="0">
                <a:solidFill>
                  <a:srgbClr val="262626"/>
                </a:solidFill>
              </a:rPr>
              <a:t>10GE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LC SR</a:t>
            </a:r>
            <a:endParaRPr lang="en-US" sz="1100" b="1" dirty="0"/>
          </a:p>
          <a:p>
            <a:pPr algn="ctr" eaLnBrk="0" hangingPunct="0"/>
            <a:r>
              <a:rPr lang="en-US" sz="1100" b="1" dirty="0"/>
              <a:t>Bypass</a:t>
            </a:r>
          </a:p>
        </p:txBody>
      </p:sp>
      <p:sp>
        <p:nvSpPr>
          <p:cNvPr id="306" name="Rectangle 67"/>
          <p:cNvSpPr>
            <a:spLocks noChangeArrowheads="1"/>
          </p:cNvSpPr>
          <p:nvPr/>
        </p:nvSpPr>
        <p:spPr bwMode="auto">
          <a:xfrm>
            <a:off x="10540026" y="5676901"/>
            <a:ext cx="1422030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  <a:r>
              <a:rPr lang="en-US" sz="1100" b="1" dirty="0">
                <a:solidFill>
                  <a:srgbClr val="262626"/>
                </a:solidFill>
              </a:rPr>
              <a:t>10GE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LC SR</a:t>
            </a:r>
            <a:endParaRPr lang="en-US" sz="1100" b="1" dirty="0"/>
          </a:p>
          <a:p>
            <a:pPr algn="ctr" eaLnBrk="0" hangingPunct="0"/>
            <a:r>
              <a:rPr lang="en-US" sz="1100" b="1" dirty="0"/>
              <a:t>Bypass</a:t>
            </a:r>
          </a:p>
        </p:txBody>
      </p:sp>
      <p:sp>
        <p:nvSpPr>
          <p:cNvPr id="307" name="Line 70"/>
          <p:cNvSpPr>
            <a:spLocks noChangeShapeType="1"/>
          </p:cNvSpPr>
          <p:nvPr/>
        </p:nvSpPr>
        <p:spPr bwMode="auto">
          <a:xfrm flipH="1" flipV="1">
            <a:off x="10320296" y="4648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08" name="AutoShape 3"/>
          <p:cNvSpPr>
            <a:spLocks noChangeArrowheads="1"/>
          </p:cNvSpPr>
          <p:nvPr/>
        </p:nvSpPr>
        <p:spPr bwMode="auto">
          <a:xfrm rot="16200000">
            <a:off x="1009169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LC SR</a:t>
            </a:r>
          </a:p>
        </p:txBody>
      </p:sp>
      <p:sp>
        <p:nvSpPr>
          <p:cNvPr id="309" name="AutoShape 3"/>
          <p:cNvSpPr>
            <a:spLocks noChangeArrowheads="1"/>
          </p:cNvSpPr>
          <p:nvPr/>
        </p:nvSpPr>
        <p:spPr bwMode="auto">
          <a:xfrm rot="16200000">
            <a:off x="10442527" y="45466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310" name="Rectangle 67"/>
          <p:cNvSpPr>
            <a:spLocks noChangeArrowheads="1"/>
          </p:cNvSpPr>
          <p:nvPr/>
        </p:nvSpPr>
        <p:spPr bwMode="auto">
          <a:xfrm>
            <a:off x="10137326" y="4393015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311" name="AutoShape 3"/>
          <p:cNvSpPr>
            <a:spLocks noChangeArrowheads="1"/>
          </p:cNvSpPr>
          <p:nvPr/>
        </p:nvSpPr>
        <p:spPr bwMode="auto">
          <a:xfrm rot="16200000">
            <a:off x="1049799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LC SR</a:t>
            </a:r>
          </a:p>
        </p:txBody>
      </p:sp>
      <p:sp>
        <p:nvSpPr>
          <p:cNvPr id="312" name="Line 266"/>
          <p:cNvSpPr>
            <a:spLocks noChangeShapeType="1"/>
          </p:cNvSpPr>
          <p:nvPr/>
        </p:nvSpPr>
        <p:spPr bwMode="auto">
          <a:xfrm>
            <a:off x="1103131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3" name="AutoShape 79"/>
          <p:cNvSpPr>
            <a:spLocks noChangeArrowheads="1"/>
          </p:cNvSpPr>
          <p:nvPr/>
        </p:nvSpPr>
        <p:spPr bwMode="auto">
          <a:xfrm rot="5400000">
            <a:off x="1084081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4" name="AutoShape 79"/>
          <p:cNvSpPr>
            <a:spLocks noChangeArrowheads="1"/>
          </p:cNvSpPr>
          <p:nvPr/>
        </p:nvSpPr>
        <p:spPr bwMode="auto">
          <a:xfrm rot="5400000">
            <a:off x="1124710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5" name="Line 270"/>
          <p:cNvSpPr>
            <a:spLocks noChangeShapeType="1"/>
          </p:cNvSpPr>
          <p:nvPr/>
        </p:nvSpPr>
        <p:spPr bwMode="auto">
          <a:xfrm flipH="1">
            <a:off x="1143760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6" name="AutoShape 272"/>
          <p:cNvSpPr>
            <a:spLocks/>
          </p:cNvSpPr>
          <p:nvPr/>
        </p:nvSpPr>
        <p:spPr bwMode="auto">
          <a:xfrm rot="5400000">
            <a:off x="11187893" y="53806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317" name="Line 70"/>
          <p:cNvSpPr>
            <a:spLocks noChangeShapeType="1"/>
          </p:cNvSpPr>
          <p:nvPr/>
        </p:nvSpPr>
        <p:spPr bwMode="auto">
          <a:xfrm flipH="1" flipV="1">
            <a:off x="11031311" y="4648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8" name="AutoShape 3"/>
          <p:cNvSpPr>
            <a:spLocks noChangeArrowheads="1"/>
          </p:cNvSpPr>
          <p:nvPr/>
        </p:nvSpPr>
        <p:spPr bwMode="auto">
          <a:xfrm rot="16200000">
            <a:off x="1080271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LC SR</a:t>
            </a:r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 rot="16200000">
            <a:off x="11153535" y="45466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320" name="Rectangle 67"/>
          <p:cNvSpPr>
            <a:spLocks noChangeArrowheads="1"/>
          </p:cNvSpPr>
          <p:nvPr/>
        </p:nvSpPr>
        <p:spPr bwMode="auto">
          <a:xfrm>
            <a:off x="10848341" y="43858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321" name="AutoShape 3"/>
          <p:cNvSpPr>
            <a:spLocks noChangeArrowheads="1"/>
          </p:cNvSpPr>
          <p:nvPr/>
        </p:nvSpPr>
        <p:spPr bwMode="auto">
          <a:xfrm rot="16200000">
            <a:off x="1120900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LC SR</a:t>
            </a:r>
          </a:p>
        </p:txBody>
      </p:sp>
      <p:sp>
        <p:nvSpPr>
          <p:cNvPr id="322" name="Rectangle 67"/>
          <p:cNvSpPr>
            <a:spLocks noChangeArrowheads="1"/>
          </p:cNvSpPr>
          <p:nvPr/>
        </p:nvSpPr>
        <p:spPr bwMode="auto">
          <a:xfrm>
            <a:off x="6703854" y="5798484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16 x 10GE SFP+ / GE SFP</a:t>
            </a:r>
          </a:p>
        </p:txBody>
      </p:sp>
      <p:sp>
        <p:nvSpPr>
          <p:cNvPr id="323" name="Rectangle 322"/>
          <p:cNvSpPr/>
          <p:nvPr/>
        </p:nvSpPr>
        <p:spPr bwMode="invGray">
          <a:xfrm>
            <a:off x="9446340" y="4343401"/>
            <a:ext cx="507866" cy="1295400"/>
          </a:xfrm>
          <a:prstGeom prst="rect">
            <a:avLst/>
          </a:prstGeom>
          <a:solidFill>
            <a:srgbClr val="A6A6A6">
              <a:alpha val="67843"/>
            </a:srgbClr>
          </a:solidFill>
          <a:ln w="9525">
            <a:noFill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24" name="Rectangle 67"/>
          <p:cNvSpPr>
            <a:spLocks noChangeArrowheads="1"/>
          </p:cNvSpPr>
          <p:nvPr/>
        </p:nvSpPr>
        <p:spPr bwMode="auto">
          <a:xfrm>
            <a:off x="9315733" y="4393015"/>
            <a:ext cx="761802" cy="338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chemeClr val="bg1">
                    <a:lumMod val="50000"/>
                  </a:schemeClr>
                </a:solidFill>
              </a:rPr>
              <a:t>Do Not</a:t>
            </a:r>
          </a:p>
          <a:p>
            <a:pPr algn="ctr" eaLnBrk="0" hangingPunct="0"/>
            <a:r>
              <a:rPr lang="en-US" sz="700" b="1" i="1" dirty="0">
                <a:solidFill>
                  <a:schemeClr val="bg1">
                    <a:lumMod val="50000"/>
                  </a:schemeClr>
                </a:solidFill>
              </a:rPr>
              <a:t>Use</a:t>
            </a:r>
          </a:p>
        </p:txBody>
      </p:sp>
      <p:sp>
        <p:nvSpPr>
          <p:cNvPr id="325" name="Rectangle 324"/>
          <p:cNvSpPr/>
          <p:nvPr/>
        </p:nvSpPr>
        <p:spPr bwMode="invGray">
          <a:xfrm>
            <a:off x="5139754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26" name="Rectangle 325"/>
          <p:cNvSpPr/>
          <p:nvPr/>
        </p:nvSpPr>
        <p:spPr bwMode="invGray">
          <a:xfrm>
            <a:off x="5764652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27" name="Rectangle 326"/>
          <p:cNvSpPr/>
          <p:nvPr/>
        </p:nvSpPr>
        <p:spPr bwMode="invGray">
          <a:xfrm>
            <a:off x="6368871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28" name="Rectangle 327"/>
          <p:cNvSpPr/>
          <p:nvPr/>
        </p:nvSpPr>
        <p:spPr bwMode="invGray">
          <a:xfrm>
            <a:off x="6981754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29" name="Rectangle 328"/>
          <p:cNvSpPr/>
          <p:nvPr/>
        </p:nvSpPr>
        <p:spPr bwMode="invGray">
          <a:xfrm>
            <a:off x="7588178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30" name="Rectangle 329"/>
          <p:cNvSpPr/>
          <p:nvPr/>
        </p:nvSpPr>
        <p:spPr bwMode="invGray">
          <a:xfrm>
            <a:off x="8195965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  <p:sp>
        <p:nvSpPr>
          <p:cNvPr id="331" name="Rectangle 330"/>
          <p:cNvSpPr/>
          <p:nvPr/>
        </p:nvSpPr>
        <p:spPr bwMode="invGray">
          <a:xfrm>
            <a:off x="8802251" y="4753896"/>
            <a:ext cx="568391" cy="65630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algn="ctr" defTabSz="457092"/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622747331"/>
      </p:ext>
    </p:extLst>
  </p:cSld>
  <p:clrMapOvr>
    <a:masterClrMapping/>
  </p:clrMapOvr>
  <p:transition/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FortiWeb</a:t>
            </a:r>
          </a:p>
        </p:txBody>
      </p:sp>
    </p:spTree>
    <p:extLst>
      <p:ext uri="{BB962C8B-B14F-4D97-AF65-F5344CB8AC3E}">
        <p14:creationId xmlns:p14="http://schemas.microsoft.com/office/powerpoint/2010/main" val="1911590701"/>
      </p:ext>
    </p:extLst>
  </p:cSld>
  <p:clrMapOvr>
    <a:masterClrMapping/>
  </p:clrMapOvr>
  <p:transition spd="slow">
    <p:wipe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FortiWeb 1000D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239141" y="571984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 USB type A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8023683" y="5411265"/>
            <a:ext cx="76200" cy="531272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66912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973842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70722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8011942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89772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8202442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7088843" y="570567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2x GE RJ45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>
            <a:off x="1015736" y="2263524"/>
            <a:ext cx="609441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2633329" y="2140085"/>
            <a:ext cx="0" cy="2221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2201641" y="1877468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2114579" y="1787963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2x 2 TB</a:t>
            </a:r>
          </a:p>
        </p:txBody>
      </p:sp>
      <p:sp>
        <p:nvSpPr>
          <p:cNvPr id="73" name="AutoShape 261"/>
          <p:cNvSpPr>
            <a:spLocks/>
          </p:cNvSpPr>
          <p:nvPr/>
        </p:nvSpPr>
        <p:spPr bwMode="auto">
          <a:xfrm rot="5400000">
            <a:off x="3889257" y="5438253"/>
            <a:ext cx="69421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80" name="Line 266"/>
          <p:cNvSpPr>
            <a:spLocks noChangeShapeType="1"/>
          </p:cNvSpPr>
          <p:nvPr/>
        </p:nvSpPr>
        <p:spPr bwMode="auto">
          <a:xfrm>
            <a:off x="8798359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1" name="Line 270"/>
          <p:cNvSpPr>
            <a:spLocks noChangeShapeType="1"/>
          </p:cNvSpPr>
          <p:nvPr/>
        </p:nvSpPr>
        <p:spPr bwMode="auto">
          <a:xfrm flipH="1">
            <a:off x="9204653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3" name="Line 70"/>
          <p:cNvSpPr>
            <a:spLocks noChangeShapeType="1"/>
          </p:cNvSpPr>
          <p:nvPr/>
        </p:nvSpPr>
        <p:spPr bwMode="auto">
          <a:xfrm flipH="1" flipV="1">
            <a:off x="8798359" y="465491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4" name="AutoShape 3"/>
          <p:cNvSpPr>
            <a:spLocks noChangeArrowheads="1"/>
          </p:cNvSpPr>
          <p:nvPr/>
        </p:nvSpPr>
        <p:spPr bwMode="auto">
          <a:xfrm rot="16200000">
            <a:off x="8722159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 rot="16200000">
            <a:off x="9128453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6" name="AutoShape 79"/>
          <p:cNvSpPr>
            <a:spLocks noChangeArrowheads="1"/>
          </p:cNvSpPr>
          <p:nvPr/>
        </p:nvSpPr>
        <p:spPr bwMode="auto">
          <a:xfrm rot="5400000">
            <a:off x="8607859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7" name="AutoShape 79"/>
          <p:cNvSpPr>
            <a:spLocks noChangeArrowheads="1"/>
          </p:cNvSpPr>
          <p:nvPr/>
        </p:nvSpPr>
        <p:spPr bwMode="auto">
          <a:xfrm rot="5400000">
            <a:off x="9014153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8" name="AutoShape 272"/>
          <p:cNvSpPr>
            <a:spLocks/>
          </p:cNvSpPr>
          <p:nvPr/>
        </p:nvSpPr>
        <p:spPr bwMode="auto">
          <a:xfrm rot="5400000">
            <a:off x="9396590" y="4960952"/>
            <a:ext cx="60959" cy="1460569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8569759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0" name="AutoShape 3"/>
          <p:cNvSpPr>
            <a:spLocks noChangeArrowheads="1"/>
          </p:cNvSpPr>
          <p:nvPr/>
        </p:nvSpPr>
        <p:spPr bwMode="auto">
          <a:xfrm rot="16200000">
            <a:off x="8976053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072600" y="3200402"/>
            <a:ext cx="724979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>
            <a:off x="914162" y="2168963"/>
            <a:ext cx="609441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92" name="Line 29"/>
          <p:cNvSpPr>
            <a:spLocks noChangeShapeType="1"/>
          </p:cNvSpPr>
          <p:nvPr/>
        </p:nvSpPr>
        <p:spPr bwMode="auto">
          <a:xfrm>
            <a:off x="4123078" y="2140085"/>
            <a:ext cx="0" cy="2221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AutoShape 19"/>
          <p:cNvSpPr>
            <a:spLocks noChangeArrowheads="1"/>
          </p:cNvSpPr>
          <p:nvPr/>
        </p:nvSpPr>
        <p:spPr bwMode="auto">
          <a:xfrm>
            <a:off x="3604328" y="1775832"/>
            <a:ext cx="1037500" cy="381000"/>
          </a:xfrm>
          <a:prstGeom prst="flowChartAlternateProcess">
            <a:avLst/>
          </a:prstGeom>
          <a:noFill/>
          <a:ln w="19050" cmpd="sng">
            <a:solidFill>
              <a:schemeClr val="accent3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ea typeface="Arial" charset="0"/>
                <a:cs typeface="Arial" charset="0"/>
              </a:rPr>
              <a:t>2x Optional Disks</a:t>
            </a:r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>
            <a:off x="8837542" y="5715000"/>
            <a:ext cx="123319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4 x GE RJ45 Bypass</a:t>
            </a:r>
          </a:p>
        </p:txBody>
      </p:sp>
      <p:sp>
        <p:nvSpPr>
          <p:cNvPr id="95" name="Line 266"/>
          <p:cNvSpPr>
            <a:spLocks noChangeShapeType="1"/>
          </p:cNvSpPr>
          <p:nvPr/>
        </p:nvSpPr>
        <p:spPr bwMode="auto">
          <a:xfrm>
            <a:off x="9689992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6" name="Line 270"/>
          <p:cNvSpPr>
            <a:spLocks noChangeShapeType="1"/>
          </p:cNvSpPr>
          <p:nvPr/>
        </p:nvSpPr>
        <p:spPr bwMode="auto">
          <a:xfrm flipH="1">
            <a:off x="10096286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7" name="Line 70"/>
          <p:cNvSpPr>
            <a:spLocks noChangeShapeType="1"/>
          </p:cNvSpPr>
          <p:nvPr/>
        </p:nvSpPr>
        <p:spPr bwMode="auto">
          <a:xfrm flipH="1" flipV="1">
            <a:off x="9689992" y="465491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9613792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10020086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9499492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9905786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9461392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9867686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5" name="AutoShape 261"/>
          <p:cNvSpPr>
            <a:spLocks/>
          </p:cNvSpPr>
          <p:nvPr/>
        </p:nvSpPr>
        <p:spPr bwMode="auto">
          <a:xfrm rot="5400000">
            <a:off x="6910083" y="5424956"/>
            <a:ext cx="76200" cy="531272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 rot="16200000">
            <a:off x="6555522" y="494131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6860243" y="494131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6593622" y="53604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AutoShape 79"/>
          <p:cNvSpPr>
            <a:spLocks noChangeArrowheads="1"/>
          </p:cNvSpPr>
          <p:nvPr/>
        </p:nvSpPr>
        <p:spPr bwMode="auto">
          <a:xfrm rot="5400000">
            <a:off x="6898343" y="53604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1" name="Line 133"/>
          <p:cNvSpPr>
            <a:spLocks noChangeShapeType="1"/>
          </p:cNvSpPr>
          <p:nvPr/>
        </p:nvSpPr>
        <p:spPr bwMode="auto">
          <a:xfrm flipV="1">
            <a:off x="6784122" y="43570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Line 135"/>
          <p:cNvSpPr>
            <a:spLocks noChangeShapeType="1"/>
          </p:cNvSpPr>
          <p:nvPr/>
        </p:nvSpPr>
        <p:spPr bwMode="auto">
          <a:xfrm flipV="1">
            <a:off x="7088843" y="43570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>
            <a:off x="5943378" y="5705679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2x GE SFP </a:t>
            </a:r>
          </a:p>
        </p:txBody>
      </p:sp>
    </p:spTree>
    <p:extLst>
      <p:ext uri="{BB962C8B-B14F-4D97-AF65-F5344CB8AC3E}">
        <p14:creationId xmlns:p14="http://schemas.microsoft.com/office/powerpoint/2010/main" val="1078600947"/>
      </p:ext>
    </p:extLst>
  </p:cSld>
  <p:clrMapOvr>
    <a:masterClrMapping/>
  </p:clrMapOvr>
  <p:transition/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FortiWeb 3000D Gen2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4526" y="572040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4x USB type A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45023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75496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48833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79306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67883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98356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05968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36440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09778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40250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728828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59300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426022" y="4813602"/>
            <a:ext cx="52644" cy="175015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66912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973842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70722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8011942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89772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8202442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6495689" y="5719847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6x GE RJ45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363187" y="5715000"/>
            <a:ext cx="123319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2 x GE RJ45 Bypass</a:t>
            </a:r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>
            <a:off x="1015736" y="2263524"/>
            <a:ext cx="609441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2633329" y="2140085"/>
            <a:ext cx="0" cy="2221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2201641" y="1877468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2114579" y="1787963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2x 2 TB</a:t>
            </a:r>
          </a:p>
        </p:txBody>
      </p:sp>
      <p:sp>
        <p:nvSpPr>
          <p:cNvPr id="69" name="Line 29"/>
          <p:cNvSpPr>
            <a:spLocks noChangeShapeType="1"/>
          </p:cNvSpPr>
          <p:nvPr/>
        </p:nvSpPr>
        <p:spPr bwMode="auto">
          <a:xfrm>
            <a:off x="4123078" y="2140085"/>
            <a:ext cx="0" cy="2221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3604328" y="1775832"/>
            <a:ext cx="1037500" cy="381000"/>
          </a:xfrm>
          <a:prstGeom prst="flowChartAlternateProcess">
            <a:avLst/>
          </a:prstGeom>
          <a:noFill/>
          <a:ln w="19050" cmpd="sng">
            <a:solidFill>
              <a:schemeClr val="accent3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ea typeface="Arial" charset="0"/>
                <a:cs typeface="Arial" charset="0"/>
              </a:rPr>
              <a:t>6x Optional Disks</a:t>
            </a:r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73" name="AutoShape 261"/>
          <p:cNvSpPr>
            <a:spLocks/>
          </p:cNvSpPr>
          <p:nvPr/>
        </p:nvSpPr>
        <p:spPr bwMode="auto">
          <a:xfrm rot="5400000">
            <a:off x="4187283" y="5140224"/>
            <a:ext cx="69423" cy="110392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Line 53"/>
          <p:cNvSpPr>
            <a:spLocks noChangeShapeType="1"/>
          </p:cNvSpPr>
          <p:nvPr/>
        </p:nvSpPr>
        <p:spPr bwMode="auto">
          <a:xfrm flipV="1">
            <a:off x="4367114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55"/>
          <p:cNvSpPr>
            <a:spLocks noChangeShapeType="1"/>
          </p:cNvSpPr>
          <p:nvPr/>
        </p:nvSpPr>
        <p:spPr bwMode="auto">
          <a:xfrm flipV="1">
            <a:off x="4671835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AutoShape 3"/>
          <p:cNvSpPr>
            <a:spLocks noChangeArrowheads="1"/>
          </p:cNvSpPr>
          <p:nvPr/>
        </p:nvSpPr>
        <p:spPr bwMode="auto">
          <a:xfrm rot="16200000">
            <a:off x="4138514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4443235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78" name="AutoShape 79"/>
          <p:cNvSpPr>
            <a:spLocks noChangeArrowheads="1"/>
          </p:cNvSpPr>
          <p:nvPr/>
        </p:nvSpPr>
        <p:spPr bwMode="auto">
          <a:xfrm rot="5400000">
            <a:off x="4176614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9" name="AutoShape 79"/>
          <p:cNvSpPr>
            <a:spLocks noChangeArrowheads="1"/>
          </p:cNvSpPr>
          <p:nvPr/>
        </p:nvSpPr>
        <p:spPr bwMode="auto">
          <a:xfrm rot="5400000">
            <a:off x="4481335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15426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71" name="Rounded Rectangle 70"/>
          <p:cNvSpPr/>
          <p:nvPr/>
        </p:nvSpPr>
        <p:spPr bwMode="auto">
          <a:xfrm>
            <a:off x="2043398" y="251460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 Core CPU</a:t>
            </a:r>
          </a:p>
        </p:txBody>
      </p:sp>
      <p:sp>
        <p:nvSpPr>
          <p:cNvPr id="72" name="Rounded Rectangle 71"/>
          <p:cNvSpPr/>
          <p:nvPr/>
        </p:nvSpPr>
        <p:spPr bwMode="auto">
          <a:xfrm>
            <a:off x="2025738" y="3550418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 Core CPU</a:t>
            </a:r>
          </a:p>
        </p:txBody>
      </p:sp>
      <p:sp>
        <p:nvSpPr>
          <p:cNvPr id="80" name="Line 266"/>
          <p:cNvSpPr>
            <a:spLocks noChangeShapeType="1"/>
          </p:cNvSpPr>
          <p:nvPr/>
        </p:nvSpPr>
        <p:spPr bwMode="auto">
          <a:xfrm>
            <a:off x="8798359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1" name="Line 270"/>
          <p:cNvSpPr>
            <a:spLocks noChangeShapeType="1"/>
          </p:cNvSpPr>
          <p:nvPr/>
        </p:nvSpPr>
        <p:spPr bwMode="auto">
          <a:xfrm flipH="1">
            <a:off x="9204653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3" name="Line 70"/>
          <p:cNvSpPr>
            <a:spLocks noChangeShapeType="1"/>
          </p:cNvSpPr>
          <p:nvPr/>
        </p:nvSpPr>
        <p:spPr bwMode="auto">
          <a:xfrm flipH="1" flipV="1">
            <a:off x="8798359" y="465491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4" name="AutoShape 3"/>
          <p:cNvSpPr>
            <a:spLocks noChangeArrowheads="1"/>
          </p:cNvSpPr>
          <p:nvPr/>
        </p:nvSpPr>
        <p:spPr bwMode="auto">
          <a:xfrm rot="16200000">
            <a:off x="8722159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 rot="16200000">
            <a:off x="9128453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6" name="AutoShape 79"/>
          <p:cNvSpPr>
            <a:spLocks noChangeArrowheads="1"/>
          </p:cNvSpPr>
          <p:nvPr/>
        </p:nvSpPr>
        <p:spPr bwMode="auto">
          <a:xfrm rot="5400000">
            <a:off x="8607859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7" name="AutoShape 79"/>
          <p:cNvSpPr>
            <a:spLocks noChangeArrowheads="1"/>
          </p:cNvSpPr>
          <p:nvPr/>
        </p:nvSpPr>
        <p:spPr bwMode="auto">
          <a:xfrm rot="5400000">
            <a:off x="9014153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8" name="AutoShape 272"/>
          <p:cNvSpPr>
            <a:spLocks/>
          </p:cNvSpPr>
          <p:nvPr/>
        </p:nvSpPr>
        <p:spPr bwMode="auto">
          <a:xfrm rot="5400000">
            <a:off x="8954941" y="5387359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8569759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0" name="AutoShape 3"/>
          <p:cNvSpPr>
            <a:spLocks noChangeArrowheads="1"/>
          </p:cNvSpPr>
          <p:nvPr/>
        </p:nvSpPr>
        <p:spPr bwMode="auto">
          <a:xfrm rot="16200000">
            <a:off x="8976053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</p:spTree>
    <p:extLst>
      <p:ext uri="{BB962C8B-B14F-4D97-AF65-F5344CB8AC3E}">
        <p14:creationId xmlns:p14="http://schemas.microsoft.com/office/powerpoint/2010/main" val="211344986"/>
      </p:ext>
    </p:extLst>
  </p:cSld>
  <p:clrMapOvr>
    <a:masterClrMapping/>
  </p:clrMapOvr>
  <p:transition/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FortiWeb 3000E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DB9</a:t>
            </a:r>
          </a:p>
        </p:txBody>
      </p:sp>
      <p:sp>
        <p:nvSpPr>
          <p:cNvPr id="15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" name="Rectangle 67"/>
          <p:cNvSpPr>
            <a:spLocks noChangeArrowheads="1"/>
          </p:cNvSpPr>
          <p:nvPr/>
        </p:nvSpPr>
        <p:spPr bwMode="auto">
          <a:xfrm>
            <a:off x="2485005" y="571984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" name="Rectangle 67"/>
          <p:cNvSpPr>
            <a:spLocks noChangeArrowheads="1"/>
          </p:cNvSpPr>
          <p:nvPr/>
        </p:nvSpPr>
        <p:spPr bwMode="auto">
          <a:xfrm>
            <a:off x="3576162" y="5719847"/>
            <a:ext cx="797184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 USB </a:t>
            </a:r>
          </a:p>
          <a:p>
            <a:pPr algn="ctr" eaLnBrk="0" hangingPunct="0"/>
            <a:r>
              <a:rPr lang="en-US" sz="1100" b="1" dirty="0"/>
              <a:t>type A</a:t>
            </a:r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 GB</a:t>
            </a:r>
          </a:p>
        </p:txBody>
      </p:sp>
      <p:sp>
        <p:nvSpPr>
          <p:cNvPr id="35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9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9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>
            <a:off x="9809773" y="5834394"/>
            <a:ext cx="123319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4 x GE RJ45 Bypass Pairs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1015736" y="2263524"/>
            <a:ext cx="609441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53" name="Line 29"/>
          <p:cNvSpPr>
            <a:spLocks noChangeShapeType="1"/>
          </p:cNvSpPr>
          <p:nvPr/>
        </p:nvSpPr>
        <p:spPr bwMode="auto">
          <a:xfrm>
            <a:off x="2633329" y="2140085"/>
            <a:ext cx="0" cy="2221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AutoShape 19"/>
          <p:cNvSpPr>
            <a:spLocks noChangeArrowheads="1"/>
          </p:cNvSpPr>
          <p:nvPr/>
        </p:nvSpPr>
        <p:spPr bwMode="auto">
          <a:xfrm>
            <a:off x="2201641" y="1877468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2114579" y="1787963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SATA DISK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2x 2 TB</a:t>
            </a:r>
          </a:p>
        </p:txBody>
      </p:sp>
      <p:sp>
        <p:nvSpPr>
          <p:cNvPr id="58" name="AutoShape 261"/>
          <p:cNvSpPr>
            <a:spLocks/>
          </p:cNvSpPr>
          <p:nvPr/>
        </p:nvSpPr>
        <p:spPr bwMode="auto">
          <a:xfrm rot="5400000">
            <a:off x="3890050" y="5439046"/>
            <a:ext cx="67835" cy="50786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66" name="Rounded Rectangle 65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7" name="Rounded Rectangle 66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8" name="Rounded Rectangle 67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9" name="Rounded Rectangle 68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70" name="Rounded Rectangle 69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71" name="Rounded Rectangle 70"/>
          <p:cNvSpPr/>
          <p:nvPr/>
        </p:nvSpPr>
        <p:spPr bwMode="auto">
          <a:xfrm>
            <a:off x="2043398" y="2514601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 Core CPU</a:t>
            </a:r>
          </a:p>
        </p:txBody>
      </p:sp>
      <p:sp>
        <p:nvSpPr>
          <p:cNvPr id="72" name="Rounded Rectangle 71"/>
          <p:cNvSpPr/>
          <p:nvPr/>
        </p:nvSpPr>
        <p:spPr bwMode="auto">
          <a:xfrm>
            <a:off x="2025738" y="3550418"/>
            <a:ext cx="2845951" cy="915063"/>
          </a:xfrm>
          <a:prstGeom prst="roundRect">
            <a:avLst>
              <a:gd name="adj" fmla="val 8512"/>
            </a:avLst>
          </a:prstGeom>
          <a:solidFill>
            <a:schemeClr val="bg2">
              <a:lumMod val="2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charset="0"/>
              </a:rPr>
              <a:t>6 Core CPU</a:t>
            </a:r>
          </a:p>
        </p:txBody>
      </p:sp>
      <p:sp>
        <p:nvSpPr>
          <p:cNvPr id="73" name="Line 266"/>
          <p:cNvSpPr>
            <a:spLocks noChangeShapeType="1"/>
          </p:cNvSpPr>
          <p:nvPr/>
        </p:nvSpPr>
        <p:spPr bwMode="auto">
          <a:xfrm>
            <a:off x="10985794" y="43433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4" name="Line 270"/>
          <p:cNvSpPr>
            <a:spLocks noChangeShapeType="1"/>
          </p:cNvSpPr>
          <p:nvPr/>
        </p:nvSpPr>
        <p:spPr bwMode="auto">
          <a:xfrm flipH="1">
            <a:off x="11274663" y="43433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5" name="Line 70"/>
          <p:cNvSpPr>
            <a:spLocks noChangeShapeType="1"/>
          </p:cNvSpPr>
          <p:nvPr/>
        </p:nvSpPr>
        <p:spPr bwMode="auto">
          <a:xfrm flipH="1" flipV="1">
            <a:off x="10927082" y="464819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6" name="AutoShape 3"/>
          <p:cNvSpPr>
            <a:spLocks noChangeArrowheads="1"/>
          </p:cNvSpPr>
          <p:nvPr/>
        </p:nvSpPr>
        <p:spPr bwMode="auto">
          <a:xfrm rot="16200000">
            <a:off x="10909594" y="4546625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11198463" y="4546625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78" name="AutoShape 79"/>
          <p:cNvSpPr>
            <a:spLocks noChangeArrowheads="1"/>
          </p:cNvSpPr>
          <p:nvPr/>
        </p:nvSpPr>
        <p:spPr bwMode="auto">
          <a:xfrm rot="5400000">
            <a:off x="10795294" y="53467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9" name="AutoShape 79"/>
          <p:cNvSpPr>
            <a:spLocks noChangeArrowheads="1"/>
          </p:cNvSpPr>
          <p:nvPr/>
        </p:nvSpPr>
        <p:spPr bwMode="auto">
          <a:xfrm rot="5400000">
            <a:off x="11084163" y="53467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10757194" y="49276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 rot="16200000">
            <a:off x="11046063" y="49276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83" name="Line 266"/>
          <p:cNvSpPr>
            <a:spLocks noChangeShapeType="1"/>
          </p:cNvSpPr>
          <p:nvPr/>
        </p:nvSpPr>
        <p:spPr bwMode="auto">
          <a:xfrm>
            <a:off x="10447407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4" name="Line 270"/>
          <p:cNvSpPr>
            <a:spLocks noChangeShapeType="1"/>
          </p:cNvSpPr>
          <p:nvPr/>
        </p:nvSpPr>
        <p:spPr bwMode="auto">
          <a:xfrm flipH="1">
            <a:off x="10736275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5" name="Line 70"/>
          <p:cNvSpPr>
            <a:spLocks noChangeShapeType="1"/>
          </p:cNvSpPr>
          <p:nvPr/>
        </p:nvSpPr>
        <p:spPr bwMode="auto">
          <a:xfrm flipH="1" flipV="1">
            <a:off x="10388694" y="465491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 rot="16200000">
            <a:off x="10371207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7" name="AutoShape 3"/>
          <p:cNvSpPr>
            <a:spLocks noChangeArrowheads="1"/>
          </p:cNvSpPr>
          <p:nvPr/>
        </p:nvSpPr>
        <p:spPr bwMode="auto">
          <a:xfrm rot="16200000">
            <a:off x="10660075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8" name="AutoShape 79"/>
          <p:cNvSpPr>
            <a:spLocks noChangeArrowheads="1"/>
          </p:cNvSpPr>
          <p:nvPr/>
        </p:nvSpPr>
        <p:spPr bwMode="auto">
          <a:xfrm rot="5400000">
            <a:off x="10256907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9" name="AutoShape 79"/>
          <p:cNvSpPr>
            <a:spLocks noChangeArrowheads="1"/>
          </p:cNvSpPr>
          <p:nvPr/>
        </p:nvSpPr>
        <p:spPr bwMode="auto">
          <a:xfrm rot="5400000">
            <a:off x="10545775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0" name="AutoShape 3"/>
          <p:cNvSpPr>
            <a:spLocks noChangeArrowheads="1"/>
          </p:cNvSpPr>
          <p:nvPr/>
        </p:nvSpPr>
        <p:spPr bwMode="auto">
          <a:xfrm rot="16200000">
            <a:off x="10218807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10507675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" name="Line 266"/>
          <p:cNvSpPr>
            <a:spLocks noChangeShapeType="1"/>
          </p:cNvSpPr>
          <p:nvPr/>
        </p:nvSpPr>
        <p:spPr bwMode="auto">
          <a:xfrm>
            <a:off x="9868485" y="43433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3" name="Line 270"/>
          <p:cNvSpPr>
            <a:spLocks noChangeShapeType="1"/>
          </p:cNvSpPr>
          <p:nvPr/>
        </p:nvSpPr>
        <p:spPr bwMode="auto">
          <a:xfrm flipH="1">
            <a:off x="10157354" y="43433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4" name="Line 70"/>
          <p:cNvSpPr>
            <a:spLocks noChangeShapeType="1"/>
          </p:cNvSpPr>
          <p:nvPr/>
        </p:nvSpPr>
        <p:spPr bwMode="auto">
          <a:xfrm flipH="1" flipV="1">
            <a:off x="9809773" y="4648199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5" name="AutoShape 3"/>
          <p:cNvSpPr>
            <a:spLocks noChangeArrowheads="1"/>
          </p:cNvSpPr>
          <p:nvPr/>
        </p:nvSpPr>
        <p:spPr bwMode="auto">
          <a:xfrm rot="16200000">
            <a:off x="9792285" y="4546625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6" name="AutoShape 3"/>
          <p:cNvSpPr>
            <a:spLocks noChangeArrowheads="1"/>
          </p:cNvSpPr>
          <p:nvPr/>
        </p:nvSpPr>
        <p:spPr bwMode="auto">
          <a:xfrm rot="16200000">
            <a:off x="10081154" y="4546625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7" name="AutoShape 79"/>
          <p:cNvSpPr>
            <a:spLocks noChangeArrowheads="1"/>
          </p:cNvSpPr>
          <p:nvPr/>
        </p:nvSpPr>
        <p:spPr bwMode="auto">
          <a:xfrm rot="5400000">
            <a:off x="9677985" y="53467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9966854" y="53467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9639885" y="49276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0" name="AutoShape 3"/>
          <p:cNvSpPr>
            <a:spLocks noChangeArrowheads="1"/>
          </p:cNvSpPr>
          <p:nvPr/>
        </p:nvSpPr>
        <p:spPr bwMode="auto">
          <a:xfrm rot="16200000">
            <a:off x="9928754" y="49276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1" name="Line 266"/>
          <p:cNvSpPr>
            <a:spLocks noChangeShapeType="1"/>
          </p:cNvSpPr>
          <p:nvPr/>
        </p:nvSpPr>
        <p:spPr bwMode="auto">
          <a:xfrm>
            <a:off x="9330098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2" name="Line 270"/>
          <p:cNvSpPr>
            <a:spLocks noChangeShapeType="1"/>
          </p:cNvSpPr>
          <p:nvPr/>
        </p:nvSpPr>
        <p:spPr bwMode="auto">
          <a:xfrm flipH="1">
            <a:off x="9618966" y="43501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3" name="Line 70"/>
          <p:cNvSpPr>
            <a:spLocks noChangeShapeType="1"/>
          </p:cNvSpPr>
          <p:nvPr/>
        </p:nvSpPr>
        <p:spPr bwMode="auto">
          <a:xfrm flipH="1" flipV="1">
            <a:off x="9271385" y="4654915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9253898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9542766" y="4553341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06" name="AutoShape 79"/>
          <p:cNvSpPr>
            <a:spLocks noChangeArrowheads="1"/>
          </p:cNvSpPr>
          <p:nvPr/>
        </p:nvSpPr>
        <p:spPr bwMode="auto">
          <a:xfrm rot="5400000">
            <a:off x="9139598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9428466" y="53534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8" name="AutoShape 3"/>
          <p:cNvSpPr>
            <a:spLocks noChangeArrowheads="1"/>
          </p:cNvSpPr>
          <p:nvPr/>
        </p:nvSpPr>
        <p:spPr bwMode="auto">
          <a:xfrm rot="16200000">
            <a:off x="9101498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9" name="AutoShape 3"/>
          <p:cNvSpPr>
            <a:spLocks noChangeArrowheads="1"/>
          </p:cNvSpPr>
          <p:nvPr/>
        </p:nvSpPr>
        <p:spPr bwMode="auto">
          <a:xfrm rot="16200000">
            <a:off x="9390366" y="49343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0" name="AutoShape 261"/>
          <p:cNvSpPr>
            <a:spLocks/>
          </p:cNvSpPr>
          <p:nvPr/>
        </p:nvSpPr>
        <p:spPr bwMode="auto">
          <a:xfrm rot="5400000">
            <a:off x="10274832" y="4551225"/>
            <a:ext cx="97083" cy="2309588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8352814" y="49399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 rot="16200000">
            <a:off x="8657535" y="49399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8390914" y="53590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AutoShape 79"/>
          <p:cNvSpPr>
            <a:spLocks noChangeArrowheads="1"/>
          </p:cNvSpPr>
          <p:nvPr/>
        </p:nvSpPr>
        <p:spPr bwMode="auto">
          <a:xfrm rot="5400000">
            <a:off x="8695635" y="53590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5" name="Line 133"/>
          <p:cNvSpPr>
            <a:spLocks noChangeShapeType="1"/>
          </p:cNvSpPr>
          <p:nvPr/>
        </p:nvSpPr>
        <p:spPr bwMode="auto">
          <a:xfrm flipV="1">
            <a:off x="8581414" y="43557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Line 135"/>
          <p:cNvSpPr>
            <a:spLocks noChangeShapeType="1"/>
          </p:cNvSpPr>
          <p:nvPr/>
        </p:nvSpPr>
        <p:spPr bwMode="auto">
          <a:xfrm flipV="1">
            <a:off x="8886135" y="43557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 rot="16200000">
            <a:off x="8468130" y="44330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 rot="16200000">
            <a:off x="8123202" y="44330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9" name="AutoShape 261"/>
          <p:cNvSpPr>
            <a:spLocks/>
          </p:cNvSpPr>
          <p:nvPr/>
        </p:nvSpPr>
        <p:spPr bwMode="auto">
          <a:xfrm rot="5400000">
            <a:off x="8398971" y="5060611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7743374" y="49365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1" name="AutoShape 3"/>
          <p:cNvSpPr>
            <a:spLocks noChangeArrowheads="1"/>
          </p:cNvSpPr>
          <p:nvPr/>
        </p:nvSpPr>
        <p:spPr bwMode="auto">
          <a:xfrm rot="16200000">
            <a:off x="8048095" y="49365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7781474" y="53556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AutoShape 79"/>
          <p:cNvSpPr>
            <a:spLocks noChangeArrowheads="1"/>
          </p:cNvSpPr>
          <p:nvPr/>
        </p:nvSpPr>
        <p:spPr bwMode="auto">
          <a:xfrm rot="5400000">
            <a:off x="8086195" y="53556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4" name="Line 133"/>
          <p:cNvSpPr>
            <a:spLocks noChangeShapeType="1"/>
          </p:cNvSpPr>
          <p:nvPr/>
        </p:nvSpPr>
        <p:spPr bwMode="auto">
          <a:xfrm flipV="1">
            <a:off x="7971974" y="435229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Line 135"/>
          <p:cNvSpPr>
            <a:spLocks noChangeShapeType="1"/>
          </p:cNvSpPr>
          <p:nvPr/>
        </p:nvSpPr>
        <p:spPr bwMode="auto">
          <a:xfrm flipV="1">
            <a:off x="8276695" y="435229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7858690" y="442958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 rot="16200000">
            <a:off x="7513762" y="442958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7843280" y="5834393"/>
            <a:ext cx="1233193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4 x 10GE SFP+</a:t>
            </a:r>
          </a:p>
        </p:txBody>
      </p:sp>
      <p:sp>
        <p:nvSpPr>
          <p:cNvPr id="129" name="AutoShape 3"/>
          <p:cNvSpPr>
            <a:spLocks noChangeArrowheads="1"/>
          </p:cNvSpPr>
          <p:nvPr/>
        </p:nvSpPr>
        <p:spPr bwMode="auto">
          <a:xfrm rot="16200000">
            <a:off x="7055259" y="49142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0" name="AutoShape 3"/>
          <p:cNvSpPr>
            <a:spLocks noChangeArrowheads="1"/>
          </p:cNvSpPr>
          <p:nvPr/>
        </p:nvSpPr>
        <p:spPr bwMode="auto">
          <a:xfrm rot="16200000">
            <a:off x="7359979" y="49142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1" name="AutoShape 79"/>
          <p:cNvSpPr>
            <a:spLocks noChangeArrowheads="1"/>
          </p:cNvSpPr>
          <p:nvPr/>
        </p:nvSpPr>
        <p:spPr bwMode="auto">
          <a:xfrm rot="5400000">
            <a:off x="7093359" y="53333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7398079" y="53333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3" name="Line 133"/>
          <p:cNvSpPr>
            <a:spLocks noChangeShapeType="1"/>
          </p:cNvSpPr>
          <p:nvPr/>
        </p:nvSpPr>
        <p:spPr bwMode="auto">
          <a:xfrm flipV="1">
            <a:off x="7283859" y="432998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135"/>
          <p:cNvSpPr>
            <a:spLocks noChangeShapeType="1"/>
          </p:cNvSpPr>
          <p:nvPr/>
        </p:nvSpPr>
        <p:spPr bwMode="auto">
          <a:xfrm flipV="1">
            <a:off x="7588579" y="432998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261"/>
          <p:cNvSpPr>
            <a:spLocks/>
          </p:cNvSpPr>
          <p:nvPr/>
        </p:nvSpPr>
        <p:spPr bwMode="auto">
          <a:xfrm rot="5400000">
            <a:off x="7040902" y="5060612"/>
            <a:ext cx="79619" cy="127538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Rectangle 67"/>
          <p:cNvSpPr>
            <a:spLocks noChangeArrowheads="1"/>
          </p:cNvSpPr>
          <p:nvPr/>
        </p:nvSpPr>
        <p:spPr bwMode="auto">
          <a:xfrm>
            <a:off x="6485211" y="5834393"/>
            <a:ext cx="1233193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4 x GE SFP</a:t>
            </a: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6445819" y="491421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6750539" y="491421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6483919" y="533331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AutoShape 79"/>
          <p:cNvSpPr>
            <a:spLocks noChangeArrowheads="1"/>
          </p:cNvSpPr>
          <p:nvPr/>
        </p:nvSpPr>
        <p:spPr bwMode="auto">
          <a:xfrm rot="5400000">
            <a:off x="6788639" y="533331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4" name="Line 133"/>
          <p:cNvSpPr>
            <a:spLocks noChangeShapeType="1"/>
          </p:cNvSpPr>
          <p:nvPr/>
        </p:nvSpPr>
        <p:spPr bwMode="auto">
          <a:xfrm flipV="1">
            <a:off x="6674419" y="432998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135"/>
          <p:cNvSpPr>
            <a:spLocks noChangeShapeType="1"/>
          </p:cNvSpPr>
          <p:nvPr/>
        </p:nvSpPr>
        <p:spPr bwMode="auto">
          <a:xfrm flipV="1">
            <a:off x="6979139" y="432998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AutoShape 261"/>
          <p:cNvSpPr>
            <a:spLocks/>
          </p:cNvSpPr>
          <p:nvPr/>
        </p:nvSpPr>
        <p:spPr bwMode="auto">
          <a:xfrm rot="5400000">
            <a:off x="5820071" y="5431524"/>
            <a:ext cx="76200" cy="531272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AutoShape 3"/>
          <p:cNvSpPr>
            <a:spLocks noChangeArrowheads="1"/>
          </p:cNvSpPr>
          <p:nvPr/>
        </p:nvSpPr>
        <p:spPr bwMode="auto">
          <a:xfrm rot="16200000">
            <a:off x="546551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577023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550361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580833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3" name="Line 133"/>
          <p:cNvSpPr>
            <a:spLocks noChangeShapeType="1"/>
          </p:cNvSpPr>
          <p:nvPr/>
        </p:nvSpPr>
        <p:spPr bwMode="auto">
          <a:xfrm flipV="1">
            <a:off x="569411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135"/>
          <p:cNvSpPr>
            <a:spLocks noChangeShapeType="1"/>
          </p:cNvSpPr>
          <p:nvPr/>
        </p:nvSpPr>
        <p:spPr bwMode="auto">
          <a:xfrm flipV="1">
            <a:off x="599883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4885231" y="5764527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2x GE RJ45</a:t>
            </a:r>
          </a:p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MGMT</a:t>
            </a:r>
          </a:p>
        </p:txBody>
      </p:sp>
      <p:sp>
        <p:nvSpPr>
          <p:cNvPr id="50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</p:spTree>
    <p:extLst>
      <p:ext uri="{BB962C8B-B14F-4D97-AF65-F5344CB8AC3E}">
        <p14:creationId xmlns:p14="http://schemas.microsoft.com/office/powerpoint/2010/main" val="3821333739"/>
      </p:ext>
    </p:extLst>
  </p:cSld>
  <p:clrMapOvr>
    <a:masterClrMapping/>
  </p:clrMapOvr>
  <p:transition spd="slow">
    <p:wipe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FortiSandbox</a:t>
            </a:r>
          </a:p>
        </p:txBody>
      </p:sp>
    </p:spTree>
    <p:extLst>
      <p:ext uri="{BB962C8B-B14F-4D97-AF65-F5344CB8AC3E}">
        <p14:creationId xmlns:p14="http://schemas.microsoft.com/office/powerpoint/2010/main" val="1911590701"/>
      </p:ext>
    </p:extLst>
  </p:cSld>
  <p:clrMapOvr>
    <a:masterClrMapping/>
  </p:clrMapOvr>
  <p:transition spd="slow">
    <p:wipe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FortiSandbox 1000D/Gen2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660572"/>
            <a:ext cx="94560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62165" y="5658645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127966" y="4813602"/>
            <a:ext cx="52644" cy="175015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918791" y="3200402"/>
            <a:ext cx="1032600" cy="677108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37106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67578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4091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771388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5996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790438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947945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78417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51755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82227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70805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1001277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6197634" y="5780791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262626"/>
                </a:solidFill>
              </a:rPr>
              <a:t> 6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 TB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Platform Controller Hub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820880" y="534874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843175" y="5781049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262626"/>
                </a:solidFill>
              </a:rPr>
              <a:t> 2 x GE SFP</a:t>
            </a:r>
          </a:p>
        </p:txBody>
      </p:sp>
    </p:spTree>
    <p:extLst>
      <p:ext uri="{BB962C8B-B14F-4D97-AF65-F5344CB8AC3E}">
        <p14:creationId xmlns:p14="http://schemas.microsoft.com/office/powerpoint/2010/main" val="1877679499"/>
      </p:ext>
    </p:extLst>
  </p:cSld>
  <p:clrMapOvr>
    <a:masterClrMapping/>
  </p:clrMapOvr>
  <p:transition/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FortiSandbox 3000D Gen3 Schematic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660572"/>
            <a:ext cx="94560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32982" y="5658645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type A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521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569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1902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4950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807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6855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616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6634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7997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044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9902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2949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820632" y="5119153"/>
            <a:ext cx="54427" cy="113727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10258928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1025892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10563648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899577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930049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903387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933859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922437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952909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5810685" y="5780791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262626"/>
                </a:solidFill>
              </a:rPr>
              <a:t> 4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 TB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Platform Controller Hub</a:t>
            </a:r>
          </a:p>
        </p:txBody>
      </p:sp>
      <p:sp>
        <p:nvSpPr>
          <p:cNvPr id="184" name="AutoShape 261"/>
          <p:cNvSpPr>
            <a:spLocks/>
          </p:cNvSpPr>
          <p:nvPr/>
        </p:nvSpPr>
        <p:spPr bwMode="auto">
          <a:xfrm rot="5400000">
            <a:off x="9337206" y="534874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359501" y="5781049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262626"/>
                </a:solidFill>
              </a:rPr>
              <a:t> 2 x GE SFP</a:t>
            </a: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 rot="16200000">
            <a:off x="10279128" y="493488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70" name="AutoShape 3"/>
          <p:cNvSpPr>
            <a:spLocks noChangeArrowheads="1"/>
          </p:cNvSpPr>
          <p:nvPr/>
        </p:nvSpPr>
        <p:spPr bwMode="auto">
          <a:xfrm rot="16200000">
            <a:off x="10583849" y="493488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SFP+</a:t>
            </a:r>
          </a:p>
        </p:txBody>
      </p:sp>
      <p:sp>
        <p:nvSpPr>
          <p:cNvPr id="71" name="AutoShape 79"/>
          <p:cNvSpPr>
            <a:spLocks noChangeArrowheads="1"/>
          </p:cNvSpPr>
          <p:nvPr/>
        </p:nvSpPr>
        <p:spPr bwMode="auto">
          <a:xfrm rot="5400000">
            <a:off x="10317228" y="535398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2" name="AutoShape 79"/>
          <p:cNvSpPr>
            <a:spLocks noChangeArrowheads="1"/>
          </p:cNvSpPr>
          <p:nvPr/>
        </p:nvSpPr>
        <p:spPr bwMode="auto">
          <a:xfrm rot="5400000">
            <a:off x="10621949" y="535398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3" name="Line 155"/>
          <p:cNvSpPr>
            <a:spLocks noChangeShapeType="1"/>
          </p:cNvSpPr>
          <p:nvPr/>
        </p:nvSpPr>
        <p:spPr bwMode="auto">
          <a:xfrm flipV="1">
            <a:off x="10507728" y="435066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Line 156"/>
          <p:cNvSpPr>
            <a:spLocks noChangeShapeType="1"/>
          </p:cNvSpPr>
          <p:nvPr/>
        </p:nvSpPr>
        <p:spPr bwMode="auto">
          <a:xfrm flipV="1">
            <a:off x="10812449" y="435066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261"/>
          <p:cNvSpPr>
            <a:spLocks/>
          </p:cNvSpPr>
          <p:nvPr/>
        </p:nvSpPr>
        <p:spPr bwMode="auto">
          <a:xfrm rot="5400000">
            <a:off x="10620559" y="5356008"/>
            <a:ext cx="45719" cy="72699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Rectangle 67"/>
          <p:cNvSpPr>
            <a:spLocks noChangeArrowheads="1"/>
          </p:cNvSpPr>
          <p:nvPr/>
        </p:nvSpPr>
        <p:spPr bwMode="auto">
          <a:xfrm>
            <a:off x="9642871" y="5788307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rgbClr val="262626"/>
                </a:solidFill>
              </a:rPr>
              <a:t> 2 x 10GE SFP+</a:t>
            </a:r>
          </a:p>
        </p:txBody>
      </p:sp>
      <p:sp>
        <p:nvSpPr>
          <p:cNvPr id="77" name="Line 53"/>
          <p:cNvSpPr>
            <a:spLocks noChangeShapeType="1"/>
          </p:cNvSpPr>
          <p:nvPr/>
        </p:nvSpPr>
        <p:spPr bwMode="auto">
          <a:xfrm flipV="1">
            <a:off x="4426183" y="4350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Line 55"/>
          <p:cNvSpPr>
            <a:spLocks noChangeShapeType="1"/>
          </p:cNvSpPr>
          <p:nvPr/>
        </p:nvSpPr>
        <p:spPr bwMode="auto">
          <a:xfrm flipV="1">
            <a:off x="4730904" y="4350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4197583" y="4934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4502304" y="4934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81" name="AutoShape 79"/>
          <p:cNvSpPr>
            <a:spLocks noChangeArrowheads="1"/>
          </p:cNvSpPr>
          <p:nvPr/>
        </p:nvSpPr>
        <p:spPr bwMode="auto">
          <a:xfrm rot="5400000">
            <a:off x="4235683" y="5353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4540404" y="5353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2403652" y="2606121"/>
            <a:ext cx="2031471" cy="762000"/>
          </a:xfrm>
          <a:prstGeom prst="flowChartAlternateProcess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 Core CPU</a:t>
            </a:r>
          </a:p>
        </p:txBody>
      </p:sp>
      <p:sp>
        <p:nvSpPr>
          <p:cNvPr id="68" name="AutoShape 19"/>
          <p:cNvSpPr>
            <a:spLocks noChangeArrowheads="1"/>
          </p:cNvSpPr>
          <p:nvPr/>
        </p:nvSpPr>
        <p:spPr bwMode="auto">
          <a:xfrm>
            <a:off x="2397203" y="3544711"/>
            <a:ext cx="2031471" cy="762000"/>
          </a:xfrm>
          <a:prstGeom prst="flowChartAlternateProcess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8 Core CPU</a:t>
            </a:r>
          </a:p>
        </p:txBody>
      </p:sp>
    </p:spTree>
    <p:extLst>
      <p:ext uri="{BB962C8B-B14F-4D97-AF65-F5344CB8AC3E}">
        <p14:creationId xmlns:p14="http://schemas.microsoft.com/office/powerpoint/2010/main" val="3034881223"/>
      </p:ext>
    </p:extLst>
  </p:cSld>
  <p:clrMapOvr>
    <a:masterClrMapping/>
  </p:clrMapOvr>
  <p:transition/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FortiADC</a:t>
            </a:r>
          </a:p>
        </p:txBody>
      </p:sp>
    </p:spTree>
    <p:extLst>
      <p:ext uri="{BB962C8B-B14F-4D97-AF65-F5344CB8AC3E}">
        <p14:creationId xmlns:p14="http://schemas.microsoft.com/office/powerpoint/2010/main" val="219671538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FortiASIC</a:t>
            </a:r>
          </a:p>
        </p:txBody>
      </p:sp>
    </p:spTree>
    <p:extLst>
      <p:ext uri="{BB962C8B-B14F-4D97-AF65-F5344CB8AC3E}">
        <p14:creationId xmlns:p14="http://schemas.microsoft.com/office/powerpoint/2010/main" val="120203734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FortiGate/FortiWiFi </a:t>
            </a:r>
            <a:r>
              <a:rPr lang="en-US" dirty="0"/>
              <a:t>30D-POE</a:t>
            </a:r>
            <a:r>
              <a:rPr lang="en-US" b="0" i="0" dirty="0"/>
              <a:t>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2437765" y="1905000"/>
            <a:ext cx="6043626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14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4906813" y="3276600"/>
            <a:ext cx="3320646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Internal Switch Fabric</a:t>
            </a:r>
          </a:p>
        </p:txBody>
      </p:sp>
      <p:sp>
        <p:nvSpPr>
          <p:cNvPr id="72" name="Line 47"/>
          <p:cNvSpPr>
            <a:spLocks noChangeShapeType="1"/>
          </p:cNvSpPr>
          <p:nvPr/>
        </p:nvSpPr>
        <p:spPr bwMode="auto">
          <a:xfrm>
            <a:off x="711951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274240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047206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285670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6195986" y="5553375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3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8" name="Line 54"/>
          <p:cNvSpPr>
            <a:spLocks noChangeShapeType="1"/>
          </p:cNvSpPr>
          <p:nvPr/>
        </p:nvSpPr>
        <p:spPr bwMode="auto">
          <a:xfrm>
            <a:off x="681479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658619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689091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62429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692901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>
            <a:off x="651007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628147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631957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8" name="Line 64"/>
          <p:cNvSpPr>
            <a:spLocks noChangeShapeType="1"/>
          </p:cNvSpPr>
          <p:nvPr/>
        </p:nvSpPr>
        <p:spPr bwMode="auto">
          <a:xfrm>
            <a:off x="5727357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3656646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34661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2539339" y="5635448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93" name="Line 69"/>
          <p:cNvSpPr>
            <a:spLocks noChangeShapeType="1"/>
          </p:cNvSpPr>
          <p:nvPr/>
        </p:nvSpPr>
        <p:spPr bwMode="auto">
          <a:xfrm>
            <a:off x="77777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549142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5872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335184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 USB</a:t>
            </a:r>
          </a:p>
        </p:txBody>
      </p:sp>
      <p:sp>
        <p:nvSpPr>
          <p:cNvPr id="111" name="AutoShape 126"/>
          <p:cNvSpPr>
            <a:spLocks/>
          </p:cNvSpPr>
          <p:nvPr/>
        </p:nvSpPr>
        <p:spPr bwMode="auto">
          <a:xfrm rot="5400000">
            <a:off x="6792112" y="4965217"/>
            <a:ext cx="76200" cy="96616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4885286" y="5553375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7338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9718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Line 64"/>
          <p:cNvSpPr>
            <a:spLocks noChangeShapeType="1"/>
          </p:cNvSpPr>
          <p:nvPr/>
        </p:nvSpPr>
        <p:spPr bwMode="auto">
          <a:xfrm>
            <a:off x="7378066" y="2967767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Line 46"/>
          <p:cNvSpPr>
            <a:spLocks noChangeShapeType="1"/>
          </p:cNvSpPr>
          <p:nvPr/>
        </p:nvSpPr>
        <p:spPr bwMode="auto">
          <a:xfrm>
            <a:off x="5594911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 rot="16200000">
            <a:off x="5366311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5404411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3097993" y="5635448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57" name="Rectangle 67"/>
          <p:cNvSpPr>
            <a:spLocks noChangeArrowheads="1"/>
          </p:cNvSpPr>
          <p:nvPr/>
        </p:nvSpPr>
        <p:spPr bwMode="auto">
          <a:xfrm>
            <a:off x="7110148" y="5553375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 x GE </a:t>
            </a:r>
          </a:p>
          <a:p>
            <a:pPr algn="ctr" eaLnBrk="0" hangingPunct="0"/>
            <a:r>
              <a:rPr lang="en-US" sz="1100" b="1" dirty="0"/>
              <a:t>PoE</a:t>
            </a:r>
          </a:p>
        </p:txBody>
      </p:sp>
      <p:sp>
        <p:nvSpPr>
          <p:cNvPr id="58" name="Line 88"/>
          <p:cNvSpPr>
            <a:spLocks noChangeShapeType="1"/>
          </p:cNvSpPr>
          <p:nvPr/>
        </p:nvSpPr>
        <p:spPr bwMode="auto">
          <a:xfrm flipH="1">
            <a:off x="8481391" y="2133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AutoShape 19"/>
          <p:cNvSpPr>
            <a:spLocks noChangeArrowheads="1"/>
          </p:cNvSpPr>
          <p:nvPr/>
        </p:nvSpPr>
        <p:spPr bwMode="auto">
          <a:xfrm>
            <a:off x="9040045" y="1905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60" name="Line 89"/>
          <p:cNvSpPr>
            <a:spLocks noChangeShapeType="1"/>
          </p:cNvSpPr>
          <p:nvPr/>
        </p:nvSpPr>
        <p:spPr bwMode="auto">
          <a:xfrm flipH="1">
            <a:off x="8481372" y="266095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AutoShape 19"/>
          <p:cNvSpPr>
            <a:spLocks noChangeArrowheads="1"/>
          </p:cNvSpPr>
          <p:nvPr/>
        </p:nvSpPr>
        <p:spPr bwMode="auto">
          <a:xfrm>
            <a:off x="9040027" y="24323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51" name="Rounded Rectangle 50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276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</p:spTree>
    <p:extLst>
      <p:ext uri="{BB962C8B-B14F-4D97-AF65-F5344CB8AC3E}">
        <p14:creationId xmlns:p14="http://schemas.microsoft.com/office/powerpoint/2010/main" val="4132092520"/>
      </p:ext>
    </p:extLst>
  </p:cSld>
  <p:clrMapOvr>
    <a:masterClrMapping/>
  </p:clrMapOvr>
  <p:transition spd="slow">
    <p:wipe/>
  </p:transition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FortiADC 200D</a:t>
            </a:r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377160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295901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07632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13839" y="3327384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 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628001" y="355598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437765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54300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384772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273041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276851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58110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388582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485005" y="5719717"/>
            <a:ext cx="9456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162165" y="571971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 type A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60439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9091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6424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9472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783299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1377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8276841" y="5112783"/>
            <a:ext cx="45719" cy="114486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 flipV="1">
            <a:off x="4977104" y="3041192"/>
            <a:ext cx="3369068" cy="680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948585" y="3200402"/>
            <a:ext cx="973015" cy="677086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Dual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821383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851855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825193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855665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844243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874715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7337150" y="5731588"/>
            <a:ext cx="2031471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>
                <a:solidFill>
                  <a:srgbClr val="262626"/>
                </a:solidFill>
              </a:rPr>
              <a:t> 4 x GE RJ45</a:t>
            </a:r>
          </a:p>
        </p:txBody>
      </p:sp>
      <p:sp>
        <p:nvSpPr>
          <p:cNvPr id="182" name="AutoShape 19"/>
          <p:cNvSpPr>
            <a:spLocks noChangeArrowheads="1"/>
          </p:cNvSpPr>
          <p:nvPr/>
        </p:nvSpPr>
        <p:spPr bwMode="auto">
          <a:xfrm>
            <a:off x="623952" y="2272695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 TB</a:t>
            </a:r>
          </a:p>
        </p:txBody>
      </p:sp>
      <p:sp>
        <p:nvSpPr>
          <p:cNvPr id="183" name="Line 23"/>
          <p:cNvSpPr>
            <a:spLocks noChangeShapeType="1"/>
          </p:cNvSpPr>
          <p:nvPr/>
        </p:nvSpPr>
        <p:spPr bwMode="auto">
          <a:xfrm flipH="1">
            <a:off x="8314719" y="3048000"/>
            <a:ext cx="12112" cy="8103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6" name="AutoShape 19"/>
          <p:cNvSpPr>
            <a:spLocks noChangeArrowheads="1"/>
          </p:cNvSpPr>
          <p:nvPr/>
        </p:nvSpPr>
        <p:spPr bwMode="auto">
          <a:xfrm>
            <a:off x="5078677" y="3810000"/>
            <a:ext cx="6500707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Interfaces</a:t>
            </a:r>
          </a:p>
        </p:txBody>
      </p:sp>
    </p:spTree>
    <p:extLst>
      <p:ext uri="{BB962C8B-B14F-4D97-AF65-F5344CB8AC3E}">
        <p14:creationId xmlns:p14="http://schemas.microsoft.com/office/powerpoint/2010/main" val="319534348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30E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19812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895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667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851613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34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00587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014283" y="5800749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109639" y="5129446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4267200"/>
            <a:ext cx="812588" cy="1363533"/>
            <a:chOff x="3547187" y="4275267"/>
            <a:chExt cx="609600" cy="1363533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4275267"/>
              <a:ext cx="0" cy="52533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4275268"/>
              <a:ext cx="8646" cy="525332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0551" y="4275267"/>
              <a:ext cx="1436" cy="52533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851613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00587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34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15187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4267201"/>
            <a:ext cx="0" cy="5333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33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050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057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4495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151536" y="5676994"/>
            <a:ext cx="133431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 x </a:t>
            </a:r>
          </a:p>
          <a:p>
            <a:pPr algn="ctr" eaLnBrk="0" hangingPunct="0"/>
            <a:r>
              <a:rPr lang="en-US" sz="9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2672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05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36402"/>
            <a:ext cx="148163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80" name="Line 89"/>
          <p:cNvSpPr>
            <a:spLocks noChangeShapeType="1"/>
          </p:cNvSpPr>
          <p:nvPr/>
        </p:nvSpPr>
        <p:spPr bwMode="auto">
          <a:xfrm>
            <a:off x="9431585" y="3399163"/>
            <a:ext cx="740262" cy="416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19"/>
          <p:cNvSpPr>
            <a:spLocks noChangeArrowheads="1"/>
          </p:cNvSpPr>
          <p:nvPr/>
        </p:nvSpPr>
        <p:spPr bwMode="auto">
          <a:xfrm>
            <a:off x="9968698" y="3174727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100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111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45" name="AutoShape 19"/>
          <p:cNvSpPr>
            <a:spLocks noChangeArrowheads="1"/>
          </p:cNvSpPr>
          <p:nvPr/>
        </p:nvSpPr>
        <p:spPr bwMode="auto">
          <a:xfrm>
            <a:off x="4440401" y="3810000"/>
            <a:ext cx="3013967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46" name="Line 97"/>
          <p:cNvSpPr>
            <a:spLocks noChangeShapeType="1"/>
          </p:cNvSpPr>
          <p:nvPr/>
        </p:nvSpPr>
        <p:spPr bwMode="auto">
          <a:xfrm>
            <a:off x="6268102" y="3352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33600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4267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30E-3G4G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19812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895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667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851613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34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00587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014283" y="5800748"/>
            <a:ext cx="229896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4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109639" y="5129446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897276"/>
            <a:ext cx="812588" cy="1733456"/>
            <a:chOff x="3547187" y="3905344"/>
            <a:chExt cx="609600" cy="1733456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3905344"/>
              <a:ext cx="5774" cy="89525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905345"/>
              <a:ext cx="8646" cy="89525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4107272"/>
              <a:ext cx="0" cy="693328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851613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00587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346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15187"/>
            <a:ext cx="106652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4099203"/>
            <a:ext cx="0" cy="70139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33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050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057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151536" y="5676993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 x </a:t>
            </a:r>
          </a:p>
          <a:p>
            <a:pPr algn="ctr" eaLnBrk="0" hangingPunct="0"/>
            <a:r>
              <a:rPr lang="en-US" sz="12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2672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052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36401"/>
            <a:ext cx="148163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A</a:t>
            </a:r>
          </a:p>
        </p:txBody>
      </p:sp>
      <p:sp>
        <p:nvSpPr>
          <p:cNvPr id="80" name="Line 89"/>
          <p:cNvSpPr>
            <a:spLocks noChangeShapeType="1"/>
          </p:cNvSpPr>
          <p:nvPr/>
        </p:nvSpPr>
        <p:spPr bwMode="auto">
          <a:xfrm>
            <a:off x="9431585" y="3399163"/>
            <a:ext cx="740262" cy="416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19"/>
          <p:cNvSpPr>
            <a:spLocks noChangeArrowheads="1"/>
          </p:cNvSpPr>
          <p:nvPr/>
        </p:nvSpPr>
        <p:spPr bwMode="auto">
          <a:xfrm>
            <a:off x="9968698" y="3174727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100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3G/4G Modem</a:t>
            </a:r>
          </a:p>
        </p:txBody>
      </p:sp>
      <p:sp>
        <p:nvSpPr>
          <p:cNvPr id="42" name="Line 89"/>
          <p:cNvSpPr>
            <a:spLocks noChangeShapeType="1"/>
          </p:cNvSpPr>
          <p:nvPr/>
        </p:nvSpPr>
        <p:spPr bwMode="auto">
          <a:xfrm flipH="1">
            <a:off x="7088451" y="43053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Line 75"/>
          <p:cNvSpPr>
            <a:spLocks noChangeShapeType="1"/>
          </p:cNvSpPr>
          <p:nvPr/>
        </p:nvSpPr>
        <p:spPr bwMode="auto">
          <a:xfrm flipH="1">
            <a:off x="7088451" y="35433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9"/>
          <p:cNvSpPr>
            <a:spLocks noChangeArrowheads="1"/>
          </p:cNvSpPr>
          <p:nvPr/>
        </p:nvSpPr>
        <p:spPr bwMode="auto">
          <a:xfrm>
            <a:off x="7596318" y="38481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111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33600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3796830" y="3897277"/>
            <a:ext cx="3013967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577097147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utoShape 33"/>
          <p:cNvSpPr>
            <a:spLocks noChangeArrowheads="1"/>
          </p:cNvSpPr>
          <p:nvPr/>
        </p:nvSpPr>
        <p:spPr bwMode="auto">
          <a:xfrm>
            <a:off x="2234618" y="1752600"/>
            <a:ext cx="9344766" cy="3276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Rugged-30D Schematic</a:t>
            </a: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5281824" y="3352800"/>
            <a:ext cx="4367662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6155781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2" name="Rectangle 67"/>
          <p:cNvSpPr>
            <a:spLocks noChangeArrowheads="1"/>
          </p:cNvSpPr>
          <p:nvPr/>
        </p:nvSpPr>
        <p:spPr bwMode="auto">
          <a:xfrm>
            <a:off x="5891265" y="5562600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4x GE RJ45</a:t>
            </a:r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5927181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5965281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414869" y="30480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700273" y="2514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10258928" y="2286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auto">
          <a:xfrm rot="16200000">
            <a:off x="3961289" y="4699029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79" name="Line 49"/>
          <p:cNvSpPr>
            <a:spLocks noChangeShapeType="1"/>
          </p:cNvSpPr>
          <p:nvPr/>
        </p:nvSpPr>
        <p:spPr bwMode="auto">
          <a:xfrm flipH="1" flipV="1">
            <a:off x="4266089" y="30480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4075589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>
            <a:off x="3707434" y="5562600"/>
            <a:ext cx="106652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</a:t>
            </a:r>
          </a:p>
        </p:txBody>
      </p:sp>
      <p:sp>
        <p:nvSpPr>
          <p:cNvPr id="91" name="Line 47"/>
          <p:cNvSpPr>
            <a:spLocks noChangeShapeType="1"/>
          </p:cNvSpPr>
          <p:nvPr/>
        </p:nvSpPr>
        <p:spPr bwMode="auto">
          <a:xfrm>
            <a:off x="8735325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Line 54"/>
          <p:cNvSpPr>
            <a:spLocks noChangeShapeType="1"/>
          </p:cNvSpPr>
          <p:nvPr/>
        </p:nvSpPr>
        <p:spPr bwMode="auto">
          <a:xfrm>
            <a:off x="8430604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8202004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8506725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8240104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1" name="AutoShape 79"/>
          <p:cNvSpPr>
            <a:spLocks noChangeArrowheads="1"/>
          </p:cNvSpPr>
          <p:nvPr/>
        </p:nvSpPr>
        <p:spPr bwMode="auto">
          <a:xfrm rot="5400000">
            <a:off x="8544825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2" name="Rectangle 67"/>
          <p:cNvSpPr>
            <a:spLocks noChangeArrowheads="1"/>
          </p:cNvSpPr>
          <p:nvPr/>
        </p:nvSpPr>
        <p:spPr bwMode="auto">
          <a:xfrm>
            <a:off x="7922736" y="5562600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2x GE SFP</a:t>
            </a:r>
          </a:p>
        </p:txBody>
      </p:sp>
      <p:sp>
        <p:nvSpPr>
          <p:cNvPr id="103" name="AutoShape 126"/>
          <p:cNvSpPr>
            <a:spLocks/>
          </p:cNvSpPr>
          <p:nvPr/>
        </p:nvSpPr>
        <p:spPr bwMode="auto">
          <a:xfrm rot="5400000">
            <a:off x="8544864" y="5168995"/>
            <a:ext cx="76200" cy="711015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Line 92"/>
          <p:cNvSpPr>
            <a:spLocks noChangeShapeType="1"/>
          </p:cNvSpPr>
          <p:nvPr/>
        </p:nvSpPr>
        <p:spPr bwMode="auto">
          <a:xfrm flipV="1">
            <a:off x="2590125" y="2438400"/>
            <a:ext cx="116809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70" name="AutoShape 79"/>
          <p:cNvSpPr>
            <a:spLocks noChangeArrowheads="1"/>
          </p:cNvSpPr>
          <p:nvPr/>
        </p:nvSpPr>
        <p:spPr bwMode="auto">
          <a:xfrm rot="10800000">
            <a:off x="1675963" y="2590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10800000">
            <a:off x="1675963" y="2362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76" name="Line 92"/>
          <p:cNvSpPr>
            <a:spLocks noChangeShapeType="1"/>
          </p:cNvSpPr>
          <p:nvPr/>
        </p:nvSpPr>
        <p:spPr bwMode="auto">
          <a:xfrm flipV="1">
            <a:off x="2590125" y="2667000"/>
            <a:ext cx="116809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2183831" y="23622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DB9</a:t>
            </a:r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>
            <a:off x="2183831" y="2590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DB9</a:t>
            </a:r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3148781" y="1981200"/>
            <a:ext cx="6500707" cy="10668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Dual Core 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Line 249"/>
          <p:cNvSpPr>
            <a:spLocks noChangeShapeType="1"/>
          </p:cNvSpPr>
          <p:nvPr/>
        </p:nvSpPr>
        <p:spPr bwMode="auto">
          <a:xfrm flipH="1">
            <a:off x="2234618" y="4495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AutoShape 19"/>
          <p:cNvSpPr>
            <a:spLocks noChangeArrowheads="1"/>
          </p:cNvSpPr>
          <p:nvPr/>
        </p:nvSpPr>
        <p:spPr bwMode="auto">
          <a:xfrm>
            <a:off x="2437765" y="4213477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DC PSU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507869" y="2362201"/>
            <a:ext cx="964949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2 x Serial</a:t>
            </a:r>
          </a:p>
          <a:p>
            <a:pPr algn="ctr" eaLnBrk="0" hangingPunct="0"/>
            <a:r>
              <a:rPr lang="en-US" sz="1200" b="1" dirty="0"/>
              <a:t>Interface</a:t>
            </a:r>
          </a:p>
        </p:txBody>
      </p:sp>
      <p:sp>
        <p:nvSpPr>
          <p:cNvPr id="104" name="AutoShape 126"/>
          <p:cNvSpPr>
            <a:spLocks/>
          </p:cNvSpPr>
          <p:nvPr/>
        </p:nvSpPr>
        <p:spPr bwMode="auto">
          <a:xfrm rot="10800000">
            <a:off x="1523603" y="2286000"/>
            <a:ext cx="101574" cy="533400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2006018" y="4394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7" name="Line 46"/>
          <p:cNvSpPr>
            <a:spLocks noChangeShapeType="1"/>
          </p:cNvSpPr>
          <p:nvPr/>
        </p:nvSpPr>
        <p:spPr bwMode="auto">
          <a:xfrm>
            <a:off x="6399133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 rot="16200000">
            <a:off x="6170533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9" name="AutoShape 79"/>
          <p:cNvSpPr>
            <a:spLocks noChangeArrowheads="1"/>
          </p:cNvSpPr>
          <p:nvPr/>
        </p:nvSpPr>
        <p:spPr bwMode="auto">
          <a:xfrm rot="5400000">
            <a:off x="6208633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0" name="Line 46"/>
          <p:cNvSpPr>
            <a:spLocks noChangeShapeType="1"/>
          </p:cNvSpPr>
          <p:nvPr/>
        </p:nvSpPr>
        <p:spPr bwMode="auto">
          <a:xfrm>
            <a:off x="6663224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auto">
          <a:xfrm rot="16200000">
            <a:off x="6434624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2" name="AutoShape 79"/>
          <p:cNvSpPr>
            <a:spLocks noChangeArrowheads="1"/>
          </p:cNvSpPr>
          <p:nvPr/>
        </p:nvSpPr>
        <p:spPr bwMode="auto">
          <a:xfrm rot="5400000">
            <a:off x="6472724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3" name="Line 46"/>
          <p:cNvSpPr>
            <a:spLocks noChangeShapeType="1"/>
          </p:cNvSpPr>
          <p:nvPr/>
        </p:nvSpPr>
        <p:spPr bwMode="auto">
          <a:xfrm>
            <a:off x="6907001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6678401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5" name="AutoShape 79"/>
          <p:cNvSpPr>
            <a:spLocks noChangeArrowheads="1"/>
          </p:cNvSpPr>
          <p:nvPr/>
        </p:nvSpPr>
        <p:spPr bwMode="auto">
          <a:xfrm rot="5400000">
            <a:off x="6716501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6" name="AutoShape 126"/>
          <p:cNvSpPr>
            <a:spLocks/>
          </p:cNvSpPr>
          <p:nvPr/>
        </p:nvSpPr>
        <p:spPr bwMode="auto">
          <a:xfrm rot="5400000">
            <a:off x="6513393" y="4965848"/>
            <a:ext cx="76200" cy="111730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79"/>
          <p:cNvSpPr>
            <a:spLocks noChangeArrowheads="1"/>
          </p:cNvSpPr>
          <p:nvPr/>
        </p:nvSpPr>
        <p:spPr bwMode="auto">
          <a:xfrm rot="10800000">
            <a:off x="1625177" y="42672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48" name="AutoShape 79"/>
          <p:cNvSpPr>
            <a:spLocks noChangeArrowheads="1"/>
          </p:cNvSpPr>
          <p:nvPr/>
        </p:nvSpPr>
        <p:spPr bwMode="auto">
          <a:xfrm rot="10800000">
            <a:off x="1625177" y="4572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49" name="Rectangle 67"/>
          <p:cNvSpPr>
            <a:spLocks noChangeArrowheads="1"/>
          </p:cNvSpPr>
          <p:nvPr/>
        </p:nvSpPr>
        <p:spPr bwMode="auto">
          <a:xfrm>
            <a:off x="437073" y="4235047"/>
            <a:ext cx="1320456" cy="677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Dual (redundant) power input</a:t>
            </a:r>
          </a:p>
        </p:txBody>
      </p:sp>
    </p:spTree>
    <p:extLst>
      <p:ext uri="{BB962C8B-B14F-4D97-AF65-F5344CB8AC3E}">
        <p14:creationId xmlns:p14="http://schemas.microsoft.com/office/powerpoint/2010/main" val="183321795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utoShape 33"/>
          <p:cNvSpPr>
            <a:spLocks noChangeArrowheads="1"/>
          </p:cNvSpPr>
          <p:nvPr/>
        </p:nvSpPr>
        <p:spPr bwMode="auto">
          <a:xfrm>
            <a:off x="2234618" y="1752600"/>
            <a:ext cx="9344766" cy="3276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Rugged-35D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2336191" y="1828800"/>
            <a:ext cx="9141619" cy="3124200"/>
          </a:xfrm>
          <a:prstGeom prst="roundRect">
            <a:avLst>
              <a:gd name="adj" fmla="val 5356"/>
            </a:avLst>
          </a:prstGeom>
          <a:noFill/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5281824" y="3352800"/>
            <a:ext cx="4367662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7198602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6970002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7008102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414869" y="30480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646102" y="227076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10204755" y="204216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3148781" y="1981200"/>
            <a:ext cx="6500707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Dual Core 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Line 249"/>
          <p:cNvSpPr>
            <a:spLocks noChangeShapeType="1"/>
          </p:cNvSpPr>
          <p:nvPr/>
        </p:nvSpPr>
        <p:spPr bwMode="auto">
          <a:xfrm flipH="1">
            <a:off x="2234618" y="4495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AutoShape 19"/>
          <p:cNvSpPr>
            <a:spLocks noChangeArrowheads="1"/>
          </p:cNvSpPr>
          <p:nvPr/>
        </p:nvSpPr>
        <p:spPr bwMode="auto">
          <a:xfrm>
            <a:off x="2437765" y="4213477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DC PSU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2006018" y="4394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7" name="Line 88"/>
          <p:cNvSpPr>
            <a:spLocks noChangeShapeType="1"/>
          </p:cNvSpPr>
          <p:nvPr/>
        </p:nvSpPr>
        <p:spPr bwMode="auto">
          <a:xfrm flipH="1">
            <a:off x="9646102" y="278892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10204755" y="256032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128 MB</a:t>
            </a:r>
          </a:p>
        </p:txBody>
      </p:sp>
      <p:sp>
        <p:nvSpPr>
          <p:cNvPr id="39" name="Line 46"/>
          <p:cNvSpPr>
            <a:spLocks noChangeShapeType="1"/>
          </p:cNvSpPr>
          <p:nvPr/>
        </p:nvSpPr>
        <p:spPr bwMode="auto">
          <a:xfrm>
            <a:off x="7455922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Rectangle 67"/>
          <p:cNvSpPr>
            <a:spLocks noChangeArrowheads="1"/>
          </p:cNvSpPr>
          <p:nvPr/>
        </p:nvSpPr>
        <p:spPr bwMode="auto">
          <a:xfrm>
            <a:off x="6785112" y="5562600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3x GE RJ45</a:t>
            </a:r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auto">
          <a:xfrm rot="16200000">
            <a:off x="7227322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2" name="AutoShape 79"/>
          <p:cNvSpPr>
            <a:spLocks noChangeArrowheads="1"/>
          </p:cNvSpPr>
          <p:nvPr/>
        </p:nvSpPr>
        <p:spPr bwMode="auto">
          <a:xfrm rot="5400000">
            <a:off x="7265422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3" name="Line 46"/>
          <p:cNvSpPr>
            <a:spLocks noChangeShapeType="1"/>
          </p:cNvSpPr>
          <p:nvPr/>
        </p:nvSpPr>
        <p:spPr bwMode="auto">
          <a:xfrm>
            <a:off x="769969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7471098" y="477522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6" name="AutoShape 79"/>
          <p:cNvSpPr>
            <a:spLocks noChangeArrowheads="1"/>
          </p:cNvSpPr>
          <p:nvPr/>
        </p:nvSpPr>
        <p:spPr bwMode="auto">
          <a:xfrm rot="5400000">
            <a:off x="7509198" y="51943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AutoShape 126"/>
          <p:cNvSpPr>
            <a:spLocks/>
          </p:cNvSpPr>
          <p:nvPr/>
        </p:nvSpPr>
        <p:spPr bwMode="auto">
          <a:xfrm rot="5400000">
            <a:off x="7407241" y="4965848"/>
            <a:ext cx="76200" cy="111730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992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AutoShape 33"/>
          <p:cNvSpPr>
            <a:spLocks noChangeArrowheads="1"/>
          </p:cNvSpPr>
          <p:nvPr/>
        </p:nvSpPr>
        <p:spPr bwMode="auto">
          <a:xfrm>
            <a:off x="2006468" y="1815019"/>
            <a:ext cx="832903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726018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40C Schematic</a:t>
            </a:r>
          </a:p>
        </p:txBody>
      </p:sp>
      <p:sp>
        <p:nvSpPr>
          <p:cNvPr id="726116" name="Line 10"/>
          <p:cNvSpPr>
            <a:spLocks noChangeShapeType="1"/>
          </p:cNvSpPr>
          <p:nvPr/>
        </p:nvSpPr>
        <p:spPr bwMode="auto">
          <a:xfrm flipH="1" flipV="1">
            <a:off x="4977104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17" name="Line 27"/>
          <p:cNvSpPr>
            <a:spLocks noChangeShapeType="1"/>
          </p:cNvSpPr>
          <p:nvPr/>
        </p:nvSpPr>
        <p:spPr bwMode="auto">
          <a:xfrm flipV="1">
            <a:off x="5286056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18" name="Line 47"/>
          <p:cNvSpPr>
            <a:spLocks noChangeShapeType="1"/>
          </p:cNvSpPr>
          <p:nvPr/>
        </p:nvSpPr>
        <p:spPr bwMode="auto">
          <a:xfrm flipH="1">
            <a:off x="3961368" y="2819400"/>
            <a:ext cx="7618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19" name="Line 49"/>
          <p:cNvSpPr>
            <a:spLocks noChangeShapeType="1"/>
          </p:cNvSpPr>
          <p:nvPr/>
        </p:nvSpPr>
        <p:spPr bwMode="auto">
          <a:xfrm flipH="1">
            <a:off x="3961368" y="2209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20" name="Line 50"/>
          <p:cNvSpPr>
            <a:spLocks noChangeShapeType="1"/>
          </p:cNvSpPr>
          <p:nvPr/>
        </p:nvSpPr>
        <p:spPr bwMode="auto">
          <a:xfrm flipH="1">
            <a:off x="3758221" y="39624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27" name="AutoShape 19"/>
          <p:cNvSpPr>
            <a:spLocks noChangeArrowheads="1"/>
          </p:cNvSpPr>
          <p:nvPr/>
        </p:nvSpPr>
        <p:spPr bwMode="auto">
          <a:xfrm>
            <a:off x="3047206" y="19812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512M</a:t>
            </a:r>
          </a:p>
        </p:txBody>
      </p:sp>
      <p:sp>
        <p:nvSpPr>
          <p:cNvPr id="726128" name="AutoShape 19"/>
          <p:cNvSpPr>
            <a:spLocks noChangeArrowheads="1"/>
          </p:cNvSpPr>
          <p:nvPr/>
        </p:nvSpPr>
        <p:spPr bwMode="auto">
          <a:xfrm>
            <a:off x="2742486" y="3810000"/>
            <a:ext cx="106652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726131" name="AutoShape 19"/>
          <p:cNvSpPr>
            <a:spLocks noChangeArrowheads="1"/>
          </p:cNvSpPr>
          <p:nvPr/>
        </p:nvSpPr>
        <p:spPr bwMode="auto">
          <a:xfrm>
            <a:off x="7313295" y="3505200"/>
            <a:ext cx="2031471" cy="6858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726132" name="Line 7"/>
          <p:cNvSpPr>
            <a:spLocks noChangeShapeType="1"/>
          </p:cNvSpPr>
          <p:nvPr/>
        </p:nvSpPr>
        <p:spPr bwMode="auto">
          <a:xfrm>
            <a:off x="7730170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33" name="Line 8"/>
          <p:cNvSpPr>
            <a:spLocks noChangeShapeType="1"/>
          </p:cNvSpPr>
          <p:nvPr/>
        </p:nvSpPr>
        <p:spPr bwMode="auto">
          <a:xfrm>
            <a:off x="8329030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34" name="Rectangle 67"/>
          <p:cNvSpPr>
            <a:spLocks noChangeArrowheads="1"/>
          </p:cNvSpPr>
          <p:nvPr/>
        </p:nvSpPr>
        <p:spPr bwMode="auto">
          <a:xfrm>
            <a:off x="7719589" y="556106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5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26135" name="Line 15"/>
          <p:cNvSpPr>
            <a:spLocks noChangeShapeType="1"/>
          </p:cNvSpPr>
          <p:nvPr/>
        </p:nvSpPr>
        <p:spPr bwMode="auto">
          <a:xfrm>
            <a:off x="8034891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36" name="AutoShape 3"/>
          <p:cNvSpPr>
            <a:spLocks noChangeArrowheads="1"/>
          </p:cNvSpPr>
          <p:nvPr/>
        </p:nvSpPr>
        <p:spPr bwMode="auto">
          <a:xfrm rot="-5400000">
            <a:off x="750157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37" name="AutoShape 3"/>
          <p:cNvSpPr>
            <a:spLocks noChangeArrowheads="1"/>
          </p:cNvSpPr>
          <p:nvPr/>
        </p:nvSpPr>
        <p:spPr bwMode="auto">
          <a:xfrm rot="-5400000">
            <a:off x="780629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38" name="AutoShape 3"/>
          <p:cNvSpPr>
            <a:spLocks noChangeArrowheads="1"/>
          </p:cNvSpPr>
          <p:nvPr/>
        </p:nvSpPr>
        <p:spPr bwMode="auto">
          <a:xfrm rot="-5400000">
            <a:off x="8111012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39" name="AutoShape 79"/>
          <p:cNvSpPr>
            <a:spLocks noChangeArrowheads="1"/>
          </p:cNvSpPr>
          <p:nvPr/>
        </p:nvSpPr>
        <p:spPr bwMode="auto">
          <a:xfrm rot="5400000">
            <a:off x="753967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40" name="AutoShape 79"/>
          <p:cNvSpPr>
            <a:spLocks noChangeArrowheads="1"/>
          </p:cNvSpPr>
          <p:nvPr/>
        </p:nvSpPr>
        <p:spPr bwMode="auto">
          <a:xfrm rot="5400000">
            <a:off x="784439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41" name="AutoShape 79"/>
          <p:cNvSpPr>
            <a:spLocks noChangeArrowheads="1"/>
          </p:cNvSpPr>
          <p:nvPr/>
        </p:nvSpPr>
        <p:spPr bwMode="auto">
          <a:xfrm rot="5400000">
            <a:off x="814911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43" name="Line 25"/>
          <p:cNvSpPr>
            <a:spLocks noChangeShapeType="1"/>
          </p:cNvSpPr>
          <p:nvPr/>
        </p:nvSpPr>
        <p:spPr bwMode="auto">
          <a:xfrm>
            <a:off x="8329030" y="3048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47" name="AutoShape 91"/>
          <p:cNvSpPr>
            <a:spLocks/>
          </p:cNvSpPr>
          <p:nvPr/>
        </p:nvSpPr>
        <p:spPr bwMode="auto">
          <a:xfrm rot="5400000">
            <a:off x="8290930" y="4695748"/>
            <a:ext cx="76200" cy="1625177"/>
          </a:xfrm>
          <a:prstGeom prst="rightBrace">
            <a:avLst>
              <a:gd name="adj1" fmla="val 66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/>
          </a:p>
        </p:txBody>
      </p:sp>
      <p:sp>
        <p:nvSpPr>
          <p:cNvPr id="726150" name="Line 8"/>
          <p:cNvSpPr>
            <a:spLocks noChangeShapeType="1"/>
          </p:cNvSpPr>
          <p:nvPr/>
        </p:nvSpPr>
        <p:spPr bwMode="auto">
          <a:xfrm>
            <a:off x="895116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51" name="Line 15"/>
          <p:cNvSpPr>
            <a:spLocks noChangeShapeType="1"/>
          </p:cNvSpPr>
          <p:nvPr/>
        </p:nvSpPr>
        <p:spPr bwMode="auto">
          <a:xfrm>
            <a:off x="864644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52" name="AutoShape 3"/>
          <p:cNvSpPr>
            <a:spLocks noChangeArrowheads="1"/>
          </p:cNvSpPr>
          <p:nvPr/>
        </p:nvSpPr>
        <p:spPr bwMode="auto">
          <a:xfrm rot="-5400000">
            <a:off x="841784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53" name="AutoShape 3"/>
          <p:cNvSpPr>
            <a:spLocks noChangeArrowheads="1"/>
          </p:cNvSpPr>
          <p:nvPr/>
        </p:nvSpPr>
        <p:spPr bwMode="auto">
          <a:xfrm rot="-5400000">
            <a:off x="872256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54" name="AutoShape 79"/>
          <p:cNvSpPr>
            <a:spLocks noChangeArrowheads="1"/>
          </p:cNvSpPr>
          <p:nvPr/>
        </p:nvSpPr>
        <p:spPr bwMode="auto">
          <a:xfrm rot="5400000">
            <a:off x="845594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55" name="AutoShape 79"/>
          <p:cNvSpPr>
            <a:spLocks noChangeArrowheads="1"/>
          </p:cNvSpPr>
          <p:nvPr/>
        </p:nvSpPr>
        <p:spPr bwMode="auto">
          <a:xfrm rot="5400000">
            <a:off x="876066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61" name="Rectangle 67"/>
          <p:cNvSpPr>
            <a:spLocks noChangeArrowheads="1"/>
          </p:cNvSpPr>
          <p:nvPr/>
        </p:nvSpPr>
        <p:spPr bwMode="auto">
          <a:xfrm>
            <a:off x="2336192" y="51054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Factory Reset</a:t>
            </a:r>
          </a:p>
        </p:txBody>
      </p:sp>
      <p:sp>
        <p:nvSpPr>
          <p:cNvPr id="726162" name="Line 68"/>
          <p:cNvSpPr>
            <a:spLocks noChangeShapeType="1"/>
          </p:cNvSpPr>
          <p:nvPr/>
        </p:nvSpPr>
        <p:spPr bwMode="auto">
          <a:xfrm flipH="1">
            <a:off x="6500707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63" name="AutoShape 3"/>
          <p:cNvSpPr>
            <a:spLocks noChangeArrowheads="1"/>
          </p:cNvSpPr>
          <p:nvPr/>
        </p:nvSpPr>
        <p:spPr bwMode="auto">
          <a:xfrm rot="-5400000">
            <a:off x="627210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64" name="AutoShape 79"/>
          <p:cNvSpPr>
            <a:spLocks noChangeArrowheads="1"/>
          </p:cNvSpPr>
          <p:nvPr/>
        </p:nvSpPr>
        <p:spPr bwMode="auto">
          <a:xfrm rot="5400000">
            <a:off x="631020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66" name="Line 93"/>
          <p:cNvSpPr>
            <a:spLocks noChangeShapeType="1"/>
          </p:cNvSpPr>
          <p:nvPr/>
        </p:nvSpPr>
        <p:spPr bwMode="auto">
          <a:xfrm flipH="1">
            <a:off x="6907001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67" name="AutoShape 3"/>
          <p:cNvSpPr>
            <a:spLocks noChangeArrowheads="1"/>
          </p:cNvSpPr>
          <p:nvPr/>
        </p:nvSpPr>
        <p:spPr bwMode="auto">
          <a:xfrm rot="-5400000">
            <a:off x="667840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68" name="AutoShape 79"/>
          <p:cNvSpPr>
            <a:spLocks noChangeArrowheads="1"/>
          </p:cNvSpPr>
          <p:nvPr/>
        </p:nvSpPr>
        <p:spPr bwMode="auto">
          <a:xfrm rot="5400000">
            <a:off x="671650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70" name="AutoShape 90"/>
          <p:cNvSpPr>
            <a:spLocks/>
          </p:cNvSpPr>
          <p:nvPr/>
        </p:nvSpPr>
        <p:spPr bwMode="auto">
          <a:xfrm rot="5400000">
            <a:off x="6665754" y="5102042"/>
            <a:ext cx="76200" cy="81258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/>
          </a:p>
        </p:txBody>
      </p:sp>
      <p:sp>
        <p:nvSpPr>
          <p:cNvPr id="726173" name="AutoShape 79"/>
          <p:cNvSpPr>
            <a:spLocks noChangeArrowheads="1"/>
          </p:cNvSpPr>
          <p:nvPr/>
        </p:nvSpPr>
        <p:spPr bwMode="auto">
          <a:xfrm rot="5400000">
            <a:off x="478660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74" name="Rectangle 67"/>
          <p:cNvSpPr>
            <a:spLocks noChangeArrowheads="1"/>
          </p:cNvSpPr>
          <p:nvPr/>
        </p:nvSpPr>
        <p:spPr bwMode="auto">
          <a:xfrm>
            <a:off x="4062941" y="5486400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USB </a:t>
            </a:r>
          </a:p>
        </p:txBody>
      </p:sp>
      <p:sp>
        <p:nvSpPr>
          <p:cNvPr id="726179" name="Rectangle 67"/>
          <p:cNvSpPr>
            <a:spLocks noChangeArrowheads="1"/>
          </p:cNvSpPr>
          <p:nvPr/>
        </p:nvSpPr>
        <p:spPr bwMode="auto">
          <a:xfrm>
            <a:off x="4507198" y="5751500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726180" name="AutoShape 3"/>
          <p:cNvSpPr>
            <a:spLocks noChangeArrowheads="1"/>
          </p:cNvSpPr>
          <p:nvPr/>
        </p:nvSpPr>
        <p:spPr bwMode="auto">
          <a:xfrm>
            <a:off x="4469236" y="1981200"/>
            <a:ext cx="4875530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SoC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26182" name="Line 68"/>
          <p:cNvSpPr>
            <a:spLocks noChangeShapeType="1"/>
          </p:cNvSpPr>
          <p:nvPr/>
        </p:nvSpPr>
        <p:spPr bwMode="auto">
          <a:xfrm flipH="1">
            <a:off x="5590777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26183" name="AutoShape 3"/>
          <p:cNvSpPr>
            <a:spLocks noChangeArrowheads="1"/>
          </p:cNvSpPr>
          <p:nvPr/>
        </p:nvSpPr>
        <p:spPr bwMode="auto">
          <a:xfrm rot="-5400000">
            <a:off x="536217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26184" name="AutoShape 79"/>
          <p:cNvSpPr>
            <a:spLocks noChangeArrowheads="1"/>
          </p:cNvSpPr>
          <p:nvPr/>
        </p:nvSpPr>
        <p:spPr bwMode="auto">
          <a:xfrm rot="5400000">
            <a:off x="540027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26185" name="Rectangle 67"/>
          <p:cNvSpPr>
            <a:spLocks noChangeArrowheads="1"/>
          </p:cNvSpPr>
          <p:nvPr/>
        </p:nvSpPr>
        <p:spPr bwMode="auto">
          <a:xfrm>
            <a:off x="4947998" y="5510141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</p:txBody>
      </p:sp>
      <p:sp>
        <p:nvSpPr>
          <p:cNvPr id="726186" name="Rectangle 67"/>
          <p:cNvSpPr>
            <a:spLocks noChangeArrowheads="1"/>
          </p:cNvSpPr>
          <p:nvPr/>
        </p:nvSpPr>
        <p:spPr bwMode="auto">
          <a:xfrm>
            <a:off x="5992839" y="5572174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726188" name="AutoShape 3"/>
          <p:cNvSpPr>
            <a:spLocks noChangeArrowheads="1"/>
          </p:cNvSpPr>
          <p:nvPr/>
        </p:nvSpPr>
        <p:spPr bwMode="auto">
          <a:xfrm rot="-5400000">
            <a:off x="474850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 A</a:t>
            </a:r>
          </a:p>
        </p:txBody>
      </p:sp>
      <p:sp>
        <p:nvSpPr>
          <p:cNvPr id="726189" name="AutoShape 3"/>
          <p:cNvSpPr>
            <a:spLocks noChangeArrowheads="1"/>
          </p:cNvSpPr>
          <p:nvPr/>
        </p:nvSpPr>
        <p:spPr bwMode="auto">
          <a:xfrm rot="-5400000">
            <a:off x="505322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 B</a:t>
            </a:r>
          </a:p>
        </p:txBody>
      </p:sp>
      <p:sp>
        <p:nvSpPr>
          <p:cNvPr id="726190" name="AutoShape 3"/>
          <p:cNvSpPr>
            <a:spLocks noChangeArrowheads="1"/>
          </p:cNvSpPr>
          <p:nvPr/>
        </p:nvSpPr>
        <p:spPr bwMode="auto">
          <a:xfrm rot="-5400000">
            <a:off x="2666246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RESET</a:t>
            </a:r>
          </a:p>
        </p:txBody>
      </p:sp>
      <p:sp>
        <p:nvSpPr>
          <p:cNvPr id="80" name="AutoShape 19"/>
          <p:cNvSpPr>
            <a:spLocks noChangeArrowheads="1"/>
          </p:cNvSpPr>
          <p:nvPr/>
        </p:nvSpPr>
        <p:spPr bwMode="auto">
          <a:xfrm>
            <a:off x="2539338" y="26670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81" name="Line 10"/>
          <p:cNvSpPr>
            <a:spLocks noChangeShapeType="1"/>
          </p:cNvSpPr>
          <p:nvPr/>
        </p:nvSpPr>
        <p:spPr bwMode="auto">
          <a:xfrm flipH="1" flipV="1">
            <a:off x="4672383" y="3048000"/>
            <a:ext cx="0" cy="914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65" name="AutoShape 79"/>
          <p:cNvSpPr>
            <a:spLocks noChangeArrowheads="1"/>
          </p:cNvSpPr>
          <p:nvPr/>
        </p:nvSpPr>
        <p:spPr bwMode="auto">
          <a:xfrm rot="5400000">
            <a:off x="5097121" y="52042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394381730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50E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128838" y="5859477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5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237821" y="5050447"/>
            <a:ext cx="162316" cy="1464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262721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4078248"/>
              <a:ext cx="5774" cy="722352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212060"/>
              <a:ext cx="8646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3914998"/>
              <a:ext cx="0" cy="88560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3965659"/>
            <a:ext cx="0" cy="8936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253361" y="5821657"/>
            <a:ext cx="133431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30"/>
            <a:ext cx="148163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810861" y="5197351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950528" y="54139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5117114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3965658"/>
            <a:ext cx="0" cy="8932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68728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9E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912428" y="499481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" name="Rounded Rectangle 52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5357750" y="3965659"/>
            <a:ext cx="1981752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108549708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FortiWiFi 50E-2R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128838" y="5859477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5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237821" y="5050447"/>
            <a:ext cx="162316" cy="1464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262721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4078248"/>
              <a:ext cx="5774" cy="722352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212060"/>
              <a:ext cx="8646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3914998"/>
              <a:ext cx="0" cy="88560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3965659"/>
            <a:ext cx="0" cy="8936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253361" y="5821657"/>
            <a:ext cx="133431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30"/>
            <a:ext cx="148163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810861" y="5197351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950528" y="54139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5117114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3965658"/>
            <a:ext cx="0" cy="8932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912428" y="499481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5357750" y="3965659"/>
            <a:ext cx="1981752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9751060" y="38100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57" name="AutoShape 19"/>
          <p:cNvSpPr>
            <a:spLocks noChangeArrowheads="1"/>
          </p:cNvSpPr>
          <p:nvPr/>
        </p:nvSpPr>
        <p:spPr bwMode="auto">
          <a:xfrm>
            <a:off x="9954207" y="39624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</p:spTree>
    <p:extLst>
      <p:ext uri="{BB962C8B-B14F-4D97-AF65-F5344CB8AC3E}">
        <p14:creationId xmlns:p14="http://schemas.microsoft.com/office/powerpoint/2010/main" val="355492525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51E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128838" y="5859477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5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237821" y="5050447"/>
            <a:ext cx="162316" cy="1464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262721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3914998"/>
              <a:ext cx="0" cy="88560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212060"/>
              <a:ext cx="8646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3914998"/>
              <a:ext cx="0" cy="885603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3965659"/>
            <a:ext cx="0" cy="8936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253361" y="5821657"/>
            <a:ext cx="133431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30"/>
            <a:ext cx="148163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810861" y="5197351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950528" y="54139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5117114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3965658"/>
            <a:ext cx="0" cy="8932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68728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9E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51" name="Line 89"/>
          <p:cNvSpPr>
            <a:spLocks noChangeShapeType="1"/>
          </p:cNvSpPr>
          <p:nvPr/>
        </p:nvSpPr>
        <p:spPr bwMode="auto">
          <a:xfrm>
            <a:off x="8286047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7791675" y="390145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 GB SSD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912428" y="499481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" name="Rounded Rectangle 52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57" name="AutoShape 19"/>
          <p:cNvSpPr>
            <a:spLocks noChangeArrowheads="1"/>
          </p:cNvSpPr>
          <p:nvPr/>
        </p:nvSpPr>
        <p:spPr bwMode="auto">
          <a:xfrm>
            <a:off x="5357750" y="3965659"/>
            <a:ext cx="1981752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736967232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52E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128838" y="5859477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5 x GE 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237821" y="5050447"/>
            <a:ext cx="162316" cy="1464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262721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3936479"/>
              <a:ext cx="0" cy="864121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212060"/>
              <a:ext cx="8646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4075604"/>
              <a:ext cx="0" cy="72499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3987139"/>
            <a:ext cx="0" cy="87218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4569270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607370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773956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4253361" y="5821657"/>
            <a:ext cx="133431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GE 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30"/>
            <a:ext cx="148163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810861" y="5197351"/>
            <a:ext cx="138661" cy="118484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950528" y="54139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5117114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3987140"/>
            <a:ext cx="0" cy="87181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MB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68728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9E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51" name="Line 89"/>
          <p:cNvSpPr>
            <a:spLocks noChangeShapeType="1"/>
          </p:cNvSpPr>
          <p:nvPr/>
        </p:nvSpPr>
        <p:spPr bwMode="auto">
          <a:xfrm>
            <a:off x="8286047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7791675" y="390145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 GB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912428" y="499481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" name="Rounded Rectangle 52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57" name="AutoShape 19"/>
          <p:cNvSpPr>
            <a:spLocks noChangeArrowheads="1"/>
          </p:cNvSpPr>
          <p:nvPr/>
        </p:nvSpPr>
        <p:spPr bwMode="auto">
          <a:xfrm>
            <a:off x="7919348" y="398714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12700" cmpd="sng">
            <a:solidFill>
              <a:srgbClr val="FFFFFF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 GB SSD</a:t>
            </a:r>
          </a:p>
        </p:txBody>
      </p:sp>
      <p:sp>
        <p:nvSpPr>
          <p:cNvPr id="58" name="AutoShape 19"/>
          <p:cNvSpPr>
            <a:spLocks noChangeArrowheads="1"/>
          </p:cNvSpPr>
          <p:nvPr/>
        </p:nvSpPr>
        <p:spPr bwMode="auto">
          <a:xfrm>
            <a:off x="5357750" y="3965659"/>
            <a:ext cx="1981752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76517281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Acceleration Technologies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422030" y="1295400"/>
            <a:ext cx="9344766" cy="12954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422030" y="2895600"/>
            <a:ext cx="9344766" cy="16002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22030" y="4495800"/>
            <a:ext cx="9344766" cy="16002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 rot="16200000">
            <a:off x="215675" y="1384446"/>
            <a:ext cx="1295400" cy="1117309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Stateful Inspection</a:t>
            </a:r>
          </a:p>
        </p:txBody>
      </p:sp>
      <p:sp>
        <p:nvSpPr>
          <p:cNvPr id="9" name="Rectangle 8"/>
          <p:cNvSpPr/>
          <p:nvPr/>
        </p:nvSpPr>
        <p:spPr bwMode="auto">
          <a:xfrm rot="16200000">
            <a:off x="63275" y="3137046"/>
            <a:ext cx="1600200" cy="1117309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Flow based Inspection</a:t>
            </a:r>
          </a:p>
        </p:txBody>
      </p:sp>
      <p:sp>
        <p:nvSpPr>
          <p:cNvPr id="10" name="Rectangle 9"/>
          <p:cNvSpPr/>
          <p:nvPr/>
        </p:nvSpPr>
        <p:spPr bwMode="auto">
          <a:xfrm rot="16200000">
            <a:off x="63275" y="4737246"/>
            <a:ext cx="1600200" cy="111730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Proxy Based Scanning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422030" y="2590800"/>
            <a:ext cx="9344766" cy="304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04721" y="2590800"/>
            <a:ext cx="1117309" cy="3048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IPv6</a:t>
            </a:r>
          </a:p>
        </p:txBody>
      </p:sp>
      <p:pic>
        <p:nvPicPr>
          <p:cNvPr id="15" name="Picture 14" descr="FortiASIC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87" y="1231899"/>
            <a:ext cx="1506676" cy="1130301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16" name="Rectangle 15"/>
          <p:cNvSpPr/>
          <p:nvPr/>
        </p:nvSpPr>
        <p:spPr bwMode="auto">
          <a:xfrm>
            <a:off x="2133046" y="1447800"/>
            <a:ext cx="1015734" cy="685800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NP4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pic>
        <p:nvPicPr>
          <p:cNvPr id="19" name="Picture 18" descr="FortiASIC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87" y="4737099"/>
            <a:ext cx="1506676" cy="1130301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20" name="Rectangle 19"/>
          <p:cNvSpPr/>
          <p:nvPr/>
        </p:nvSpPr>
        <p:spPr bwMode="auto">
          <a:xfrm>
            <a:off x="2133046" y="4953000"/>
            <a:ext cx="1015734" cy="685800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CP7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23" name="Pentagon 22"/>
          <p:cNvSpPr/>
          <p:nvPr/>
        </p:nvSpPr>
        <p:spPr bwMode="auto">
          <a:xfrm>
            <a:off x="6195986" y="1371600"/>
            <a:ext cx="5586545" cy="1524000"/>
          </a:xfrm>
          <a:prstGeom prst="homePlate">
            <a:avLst/>
          </a:prstGeom>
          <a:solidFill>
            <a:schemeClr val="tx1">
              <a:lumMod val="40000"/>
              <a:lumOff val="60000"/>
              <a:alpha val="7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marL="1676107" lvl="2" indent="-457120">
              <a:buFont typeface="Arial"/>
              <a:buChar char="•"/>
            </a:pPr>
            <a:r>
              <a:rPr lang="en-US" sz="1900" dirty="0">
                <a:latin typeface="Arial" charset="0"/>
                <a:ea typeface="ＭＳ Ｐゴシック" charset="-128"/>
                <a:cs typeface="ＭＳ Ｐゴシック" charset="-128"/>
              </a:rPr>
              <a:t>NP ASICs to offer Firewall acceleration for both IPv4 &amp; IPv6 traffic</a:t>
            </a:r>
          </a:p>
        </p:txBody>
      </p:sp>
      <p:pic>
        <p:nvPicPr>
          <p:cNvPr id="21" name="Picture 20" descr="FortiASIC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854" y="1765299"/>
            <a:ext cx="1506676" cy="1130301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22" name="Rectangle 21"/>
          <p:cNvSpPr/>
          <p:nvPr/>
        </p:nvSpPr>
        <p:spPr bwMode="auto">
          <a:xfrm>
            <a:off x="6094415" y="1981200"/>
            <a:ext cx="1015734" cy="685800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NP6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24" name="Pentagon 23"/>
          <p:cNvSpPr/>
          <p:nvPr/>
        </p:nvSpPr>
        <p:spPr bwMode="auto">
          <a:xfrm>
            <a:off x="4164515" y="3886200"/>
            <a:ext cx="7719589" cy="1524000"/>
          </a:xfrm>
          <a:prstGeom prst="homePlate">
            <a:avLst>
              <a:gd name="adj" fmla="val 56873"/>
            </a:avLst>
          </a:prstGeom>
          <a:solidFill>
            <a:srgbClr val="A7B5BF">
              <a:alpha val="7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marL="2895093" lvl="4" indent="-457120">
              <a:buFont typeface="Arial"/>
              <a:buChar char="•"/>
            </a:pPr>
            <a:r>
              <a:rPr lang="en-US" sz="1900" dirty="0">
                <a:latin typeface="Arial" charset="0"/>
                <a:ea typeface="ＭＳ Ｐゴシック" charset="-128"/>
                <a:cs typeface="ＭＳ Ｐゴシック" charset="-128"/>
              </a:rPr>
              <a:t>CP ASICs to offer </a:t>
            </a:r>
            <a:br>
              <a:rPr lang="en-US" sz="1900" dirty="0">
                <a:latin typeface="Arial" charset="0"/>
                <a:ea typeface="ＭＳ Ｐゴシック" charset="-128"/>
                <a:cs typeface="ＭＳ Ｐゴシック" charset="-128"/>
              </a:rPr>
            </a:br>
            <a:r>
              <a:rPr lang="en-US" sz="1900" dirty="0">
                <a:latin typeface="Arial" charset="0"/>
                <a:ea typeface="ＭＳ Ｐゴシック" charset="-128"/>
                <a:cs typeface="ＭＳ Ｐゴシック" charset="-128"/>
              </a:rPr>
              <a:t>UTM Acceleration</a:t>
            </a:r>
          </a:p>
        </p:txBody>
      </p:sp>
      <p:pic>
        <p:nvPicPr>
          <p:cNvPr id="17" name="Picture 16" descr="FortiASIC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430" y="4051299"/>
            <a:ext cx="1506676" cy="1130301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3714989" y="4267200"/>
            <a:ext cx="1015734" cy="685800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CP8/9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607050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2133045" y="1981200"/>
            <a:ext cx="832903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4418449" y="2143760"/>
            <a:ext cx="4266089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5586545" y="3505200"/>
            <a:ext cx="1828324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585106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7" name="Line 47"/>
          <p:cNvSpPr>
            <a:spLocks noChangeShapeType="1"/>
          </p:cNvSpPr>
          <p:nvPr/>
        </p:nvSpPr>
        <p:spPr bwMode="auto">
          <a:xfrm>
            <a:off x="646050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454535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4773956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458345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1" name="Rectangle 67"/>
          <p:cNvSpPr>
            <a:spLocks noChangeArrowheads="1"/>
          </p:cNvSpPr>
          <p:nvPr/>
        </p:nvSpPr>
        <p:spPr bwMode="auto">
          <a:xfrm>
            <a:off x="5027890" y="5740400"/>
            <a:ext cx="76180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/>
              <a:t>Serial</a:t>
            </a:r>
          </a:p>
        </p:txBody>
      </p:sp>
      <p:sp>
        <p:nvSpPr>
          <p:cNvPr id="537652" name="Rectangle 67"/>
          <p:cNvSpPr>
            <a:spLocks noChangeArrowheads="1"/>
          </p:cNvSpPr>
          <p:nvPr/>
        </p:nvSpPr>
        <p:spPr bwMode="auto">
          <a:xfrm>
            <a:off x="5738905" y="57404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5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537653" name="Rectangle 67"/>
          <p:cNvSpPr>
            <a:spLocks noChangeArrowheads="1"/>
          </p:cNvSpPr>
          <p:nvPr/>
        </p:nvSpPr>
        <p:spPr bwMode="auto">
          <a:xfrm>
            <a:off x="7008574" y="5740400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3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537654" name="Line 54"/>
          <p:cNvSpPr>
            <a:spLocks noChangeShapeType="1"/>
          </p:cNvSpPr>
          <p:nvPr/>
        </p:nvSpPr>
        <p:spPr bwMode="auto">
          <a:xfrm>
            <a:off x="615578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562246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6" name="AutoShape 3"/>
          <p:cNvSpPr>
            <a:spLocks noChangeArrowheads="1"/>
          </p:cNvSpPr>
          <p:nvPr/>
        </p:nvSpPr>
        <p:spPr bwMode="auto">
          <a:xfrm rot="16200000">
            <a:off x="592718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7" name="AutoShape 3"/>
          <p:cNvSpPr>
            <a:spLocks noChangeArrowheads="1"/>
          </p:cNvSpPr>
          <p:nvPr/>
        </p:nvSpPr>
        <p:spPr bwMode="auto">
          <a:xfrm rot="16200000">
            <a:off x="623190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566056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9" name="AutoShape 79"/>
          <p:cNvSpPr>
            <a:spLocks noChangeArrowheads="1"/>
          </p:cNvSpPr>
          <p:nvPr/>
        </p:nvSpPr>
        <p:spPr bwMode="auto">
          <a:xfrm rot="5400000">
            <a:off x="596528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0" name="AutoShape 79"/>
          <p:cNvSpPr>
            <a:spLocks noChangeArrowheads="1"/>
          </p:cNvSpPr>
          <p:nvPr/>
        </p:nvSpPr>
        <p:spPr bwMode="auto">
          <a:xfrm rot="5400000">
            <a:off x="627000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6500707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5" name="AutoShape 3"/>
          <p:cNvSpPr>
            <a:spLocks noChangeArrowheads="1"/>
          </p:cNvSpPr>
          <p:nvPr/>
        </p:nvSpPr>
        <p:spPr bwMode="auto">
          <a:xfrm rot="16200000">
            <a:off x="515479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Serial</a:t>
            </a:r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5078677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488817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4367662" y="5730876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69" name="Line 69"/>
          <p:cNvSpPr>
            <a:spLocks noChangeShapeType="1"/>
          </p:cNvSpPr>
          <p:nvPr/>
        </p:nvSpPr>
        <p:spPr bwMode="auto">
          <a:xfrm>
            <a:off x="705936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0" name="AutoShape 3"/>
          <p:cNvSpPr>
            <a:spLocks noChangeArrowheads="1"/>
          </p:cNvSpPr>
          <p:nvPr/>
        </p:nvSpPr>
        <p:spPr bwMode="auto">
          <a:xfrm rot="16200000">
            <a:off x="683076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1" name="AutoShape 79"/>
          <p:cNvSpPr>
            <a:spLocks noChangeArrowheads="1"/>
          </p:cNvSpPr>
          <p:nvPr/>
        </p:nvSpPr>
        <p:spPr bwMode="auto">
          <a:xfrm rot="5400000">
            <a:off x="686886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7719589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024310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6" name="AutoShape 3"/>
          <p:cNvSpPr>
            <a:spLocks noChangeArrowheads="1"/>
          </p:cNvSpPr>
          <p:nvPr/>
        </p:nvSpPr>
        <p:spPr bwMode="auto">
          <a:xfrm rot="16200000">
            <a:off x="749098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7" name="AutoShape 3"/>
          <p:cNvSpPr>
            <a:spLocks noChangeArrowheads="1"/>
          </p:cNvSpPr>
          <p:nvPr/>
        </p:nvSpPr>
        <p:spPr bwMode="auto">
          <a:xfrm rot="16200000">
            <a:off x="779571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8" name="AutoShape 79"/>
          <p:cNvSpPr>
            <a:spLocks noChangeArrowheads="1"/>
          </p:cNvSpPr>
          <p:nvPr/>
        </p:nvSpPr>
        <p:spPr bwMode="auto">
          <a:xfrm rot="5400000">
            <a:off x="752908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79" name="AutoShape 79"/>
          <p:cNvSpPr>
            <a:spLocks noChangeArrowheads="1"/>
          </p:cNvSpPr>
          <p:nvPr/>
        </p:nvSpPr>
        <p:spPr bwMode="auto">
          <a:xfrm rot="5400000">
            <a:off x="783381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80" name="Line 80"/>
          <p:cNvSpPr>
            <a:spLocks noChangeShapeType="1"/>
          </p:cNvSpPr>
          <p:nvPr/>
        </p:nvSpPr>
        <p:spPr bwMode="auto">
          <a:xfrm>
            <a:off x="8329030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1" name="AutoShape 3"/>
          <p:cNvSpPr>
            <a:spLocks noChangeArrowheads="1"/>
          </p:cNvSpPr>
          <p:nvPr/>
        </p:nvSpPr>
        <p:spPr bwMode="auto">
          <a:xfrm rot="16200000">
            <a:off x="810043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82" name="AutoShape 79"/>
          <p:cNvSpPr>
            <a:spLocks noChangeArrowheads="1"/>
          </p:cNvSpPr>
          <p:nvPr/>
        </p:nvSpPr>
        <p:spPr bwMode="auto">
          <a:xfrm rot="5400000">
            <a:off x="813853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85" name="Line 85"/>
          <p:cNvSpPr>
            <a:spLocks noChangeShapeType="1"/>
          </p:cNvSpPr>
          <p:nvPr/>
        </p:nvSpPr>
        <p:spPr bwMode="auto">
          <a:xfrm flipH="1">
            <a:off x="3656647" y="2362200"/>
            <a:ext cx="7618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8684538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8684538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485007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537694" name="Line 94"/>
          <p:cNvSpPr>
            <a:spLocks noChangeShapeType="1"/>
          </p:cNvSpPr>
          <p:nvPr/>
        </p:nvSpPr>
        <p:spPr bwMode="auto">
          <a:xfrm flipH="1" flipV="1">
            <a:off x="5383398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5" name="AutoShape 79"/>
          <p:cNvSpPr>
            <a:spLocks noChangeArrowheads="1"/>
          </p:cNvSpPr>
          <p:nvPr/>
        </p:nvSpPr>
        <p:spPr bwMode="auto">
          <a:xfrm rot="5400000">
            <a:off x="519289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04" name="AutoShape 3"/>
          <p:cNvSpPr>
            <a:spLocks noChangeArrowheads="1"/>
          </p:cNvSpPr>
          <p:nvPr/>
        </p:nvSpPr>
        <p:spPr bwMode="auto">
          <a:xfrm rot="16200000">
            <a:off x="1866344" y="24511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243193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243193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8GB</a:t>
            </a:r>
          </a:p>
        </p:txBody>
      </p:sp>
      <p:sp>
        <p:nvSpPr>
          <p:cNvPr id="537708" name="Line 108"/>
          <p:cNvSpPr>
            <a:spLocks noChangeShapeType="1"/>
          </p:cNvSpPr>
          <p:nvPr/>
        </p:nvSpPr>
        <p:spPr bwMode="auto">
          <a:xfrm>
            <a:off x="676522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9" name="AutoShape 3"/>
          <p:cNvSpPr>
            <a:spLocks noChangeArrowheads="1"/>
          </p:cNvSpPr>
          <p:nvPr/>
        </p:nvSpPr>
        <p:spPr bwMode="auto">
          <a:xfrm rot="16200000">
            <a:off x="653662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710" name="AutoShape 79"/>
          <p:cNvSpPr>
            <a:spLocks noChangeArrowheads="1"/>
          </p:cNvSpPr>
          <p:nvPr/>
        </p:nvSpPr>
        <p:spPr bwMode="auto">
          <a:xfrm rot="5400000">
            <a:off x="657472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26" name="AutoShape 126"/>
          <p:cNvSpPr>
            <a:spLocks/>
          </p:cNvSpPr>
          <p:nvPr/>
        </p:nvSpPr>
        <p:spPr bwMode="auto">
          <a:xfrm rot="5400000">
            <a:off x="6411820" y="4915099"/>
            <a:ext cx="76200" cy="152360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27" name="AutoShape 127"/>
          <p:cNvSpPr>
            <a:spLocks/>
          </p:cNvSpPr>
          <p:nvPr/>
        </p:nvSpPr>
        <p:spPr bwMode="auto">
          <a:xfrm rot="5400000">
            <a:off x="7986210" y="5270606"/>
            <a:ext cx="76200" cy="812588"/>
          </a:xfrm>
          <a:prstGeom prst="rightBrace">
            <a:avLst>
              <a:gd name="adj1" fmla="val 66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4888217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19"/>
          <p:cNvSpPr>
            <a:spLocks noChangeArrowheads="1"/>
          </p:cNvSpPr>
          <p:nvPr/>
        </p:nvSpPr>
        <p:spPr bwMode="auto">
          <a:xfrm>
            <a:off x="8735324" y="3657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73" name="Line 89"/>
          <p:cNvSpPr>
            <a:spLocks noChangeShapeType="1"/>
          </p:cNvSpPr>
          <p:nvPr/>
        </p:nvSpPr>
        <p:spPr bwMode="auto">
          <a:xfrm flipH="1">
            <a:off x="8532178" y="39624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Line 75"/>
          <p:cNvSpPr>
            <a:spLocks noChangeShapeType="1"/>
          </p:cNvSpPr>
          <p:nvPr/>
        </p:nvSpPr>
        <p:spPr bwMode="auto">
          <a:xfrm flipH="1">
            <a:off x="8532178" y="32004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FortiGate/FortiWiFi 60C Schematic</a:t>
            </a:r>
          </a:p>
        </p:txBody>
      </p:sp>
      <p:sp>
        <p:nvSpPr>
          <p:cNvPr id="75" name="AutoShape 19"/>
          <p:cNvSpPr>
            <a:spLocks noChangeArrowheads="1"/>
          </p:cNvSpPr>
          <p:nvPr/>
        </p:nvSpPr>
        <p:spPr bwMode="auto">
          <a:xfrm>
            <a:off x="2234618" y="2209800"/>
            <a:ext cx="1422030" cy="6858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Express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Card slot</a:t>
            </a:r>
          </a:p>
        </p:txBody>
      </p:sp>
      <p:sp>
        <p:nvSpPr>
          <p:cNvPr id="76" name="Rounded Rectangle 75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8740036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AutoShape 33"/>
          <p:cNvSpPr>
            <a:spLocks noChangeArrowheads="1"/>
          </p:cNvSpPr>
          <p:nvPr/>
        </p:nvSpPr>
        <p:spPr bwMode="auto">
          <a:xfrm>
            <a:off x="256003" y="1676400"/>
            <a:ext cx="11729675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274" name="Line 609"/>
          <p:cNvSpPr>
            <a:spLocks noChangeShapeType="1"/>
          </p:cNvSpPr>
          <p:nvPr/>
        </p:nvSpPr>
        <p:spPr bwMode="auto">
          <a:xfrm flipV="1">
            <a:off x="3541464" y="327764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3" name="Line 639"/>
          <p:cNvSpPr>
            <a:spLocks noChangeShapeType="1"/>
          </p:cNvSpPr>
          <p:nvPr/>
        </p:nvSpPr>
        <p:spPr bwMode="auto">
          <a:xfrm flipH="1">
            <a:off x="3661955" y="2898557"/>
            <a:ext cx="899023" cy="86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322582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 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272887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510771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437765" y="5486400"/>
            <a:ext cx="964949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1047093" name="Rectangle 67"/>
          <p:cNvSpPr>
            <a:spLocks noChangeArrowheads="1"/>
          </p:cNvSpPr>
          <p:nvPr/>
        </p:nvSpPr>
        <p:spPr bwMode="auto">
          <a:xfrm>
            <a:off x="6907003" y="5562600"/>
            <a:ext cx="3160098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20 x </a:t>
            </a:r>
            <a:r>
              <a:rPr lang="en-US" sz="1100" b="1" dirty="0" err="1"/>
              <a:t>PoE</a:t>
            </a:r>
            <a:r>
              <a:rPr lang="en-US" sz="1100" b="1" dirty="0"/>
              <a:t> + 4 x </a:t>
            </a:r>
            <a:r>
              <a:rPr lang="en-US" sz="1100" b="1" dirty="0" err="1"/>
              <a:t>PoE</a:t>
            </a:r>
            <a:r>
              <a:rPr lang="en-US" sz="1100" b="1" dirty="0"/>
              <a:t>+</a:t>
            </a:r>
          </a:p>
          <a:p>
            <a:pPr algn="ctr" eaLnBrk="0" hangingPunct="0"/>
            <a:r>
              <a:rPr lang="en-US" sz="1100" b="1" dirty="0"/>
              <a:t>Switched ports</a:t>
            </a:r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0" y="5518151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218882" y="1828800"/>
            <a:ext cx="1002126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 GB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181471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380309" y="1231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4342209" y="165102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4" name="Line 639"/>
          <p:cNvSpPr>
            <a:spLocks noChangeShapeType="1"/>
          </p:cNvSpPr>
          <p:nvPr/>
        </p:nvSpPr>
        <p:spPr bwMode="auto">
          <a:xfrm flipH="1" flipV="1">
            <a:off x="4570812" y="1981201"/>
            <a:ext cx="1" cy="9144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649486" y="15240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66045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3"/>
          <p:cNvSpPr>
            <a:spLocks noChangeArrowheads="1"/>
          </p:cNvSpPr>
          <p:nvPr/>
        </p:nvSpPr>
        <p:spPr bwMode="auto">
          <a:xfrm rot="16200000">
            <a:off x="6566421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4" name="Line 639"/>
          <p:cNvSpPr>
            <a:spLocks noChangeShapeType="1"/>
          </p:cNvSpPr>
          <p:nvPr/>
        </p:nvSpPr>
        <p:spPr bwMode="auto">
          <a:xfrm flipV="1">
            <a:off x="679502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690924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6871141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9" name="Line 639"/>
          <p:cNvSpPr>
            <a:spLocks noChangeShapeType="1"/>
          </p:cNvSpPr>
          <p:nvPr/>
        </p:nvSpPr>
        <p:spPr bwMode="auto">
          <a:xfrm flipV="1">
            <a:off x="709974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720580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3"/>
          <p:cNvSpPr>
            <a:spLocks noChangeArrowheads="1"/>
          </p:cNvSpPr>
          <p:nvPr/>
        </p:nvSpPr>
        <p:spPr bwMode="auto">
          <a:xfrm rot="16200000">
            <a:off x="7167701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3" name="Line 639"/>
          <p:cNvSpPr>
            <a:spLocks noChangeShapeType="1"/>
          </p:cNvSpPr>
          <p:nvPr/>
        </p:nvSpPr>
        <p:spPr bwMode="auto">
          <a:xfrm flipV="1">
            <a:off x="739630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75105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7472422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Line 639"/>
          <p:cNvSpPr>
            <a:spLocks noChangeShapeType="1"/>
          </p:cNvSpPr>
          <p:nvPr/>
        </p:nvSpPr>
        <p:spPr bwMode="auto">
          <a:xfrm flipV="1">
            <a:off x="77010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782340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7785303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2" name="Line 639"/>
          <p:cNvSpPr>
            <a:spLocks noChangeShapeType="1"/>
          </p:cNvSpPr>
          <p:nvPr/>
        </p:nvSpPr>
        <p:spPr bwMode="auto">
          <a:xfrm flipV="1">
            <a:off x="801390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81281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8090024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83186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41259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8374492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1" name="Line 639"/>
          <p:cNvSpPr>
            <a:spLocks noChangeShapeType="1"/>
          </p:cNvSpPr>
          <p:nvPr/>
        </p:nvSpPr>
        <p:spPr bwMode="auto">
          <a:xfrm flipV="1">
            <a:off x="860309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871731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8679213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6" name="Line 639"/>
          <p:cNvSpPr>
            <a:spLocks noChangeShapeType="1"/>
          </p:cNvSpPr>
          <p:nvPr/>
        </p:nvSpPr>
        <p:spPr bwMode="auto">
          <a:xfrm flipV="1">
            <a:off x="890781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900510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8967001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0" name="Line 639"/>
          <p:cNvSpPr>
            <a:spLocks noChangeShapeType="1"/>
          </p:cNvSpPr>
          <p:nvPr/>
        </p:nvSpPr>
        <p:spPr bwMode="auto">
          <a:xfrm flipV="1">
            <a:off x="919560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93098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9271721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Line 639"/>
          <p:cNvSpPr>
            <a:spLocks noChangeShapeType="1"/>
          </p:cNvSpPr>
          <p:nvPr/>
        </p:nvSpPr>
        <p:spPr bwMode="auto">
          <a:xfrm flipV="1">
            <a:off x="950032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96145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9576442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9" name="Line 639"/>
          <p:cNvSpPr>
            <a:spLocks noChangeShapeType="1"/>
          </p:cNvSpPr>
          <p:nvPr/>
        </p:nvSpPr>
        <p:spPr bwMode="auto">
          <a:xfrm flipV="1">
            <a:off x="98050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99192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9881163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4" name="Line 639"/>
          <p:cNvSpPr>
            <a:spLocks noChangeShapeType="1"/>
          </p:cNvSpPr>
          <p:nvPr/>
        </p:nvSpPr>
        <p:spPr bwMode="auto">
          <a:xfrm flipV="1">
            <a:off x="101097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1023607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10197975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8" name="Line 639"/>
          <p:cNvSpPr>
            <a:spLocks noChangeShapeType="1"/>
          </p:cNvSpPr>
          <p:nvPr/>
        </p:nvSpPr>
        <p:spPr bwMode="auto">
          <a:xfrm flipV="1">
            <a:off x="1042657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1054079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10502695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3" name="Line 639"/>
          <p:cNvSpPr>
            <a:spLocks noChangeShapeType="1"/>
          </p:cNvSpPr>
          <p:nvPr/>
        </p:nvSpPr>
        <p:spPr bwMode="auto">
          <a:xfrm flipV="1">
            <a:off x="1073129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5" name="AutoShape 79"/>
          <p:cNvSpPr>
            <a:spLocks noChangeArrowheads="1"/>
          </p:cNvSpPr>
          <p:nvPr/>
        </p:nvSpPr>
        <p:spPr bwMode="auto">
          <a:xfrm rot="5400000">
            <a:off x="108706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6" name="AutoShape 3"/>
          <p:cNvSpPr>
            <a:spLocks noChangeArrowheads="1"/>
          </p:cNvSpPr>
          <p:nvPr/>
        </p:nvSpPr>
        <p:spPr bwMode="auto">
          <a:xfrm rot="16200000">
            <a:off x="10832509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7" name="Line 639"/>
          <p:cNvSpPr>
            <a:spLocks noChangeShapeType="1"/>
          </p:cNvSpPr>
          <p:nvPr/>
        </p:nvSpPr>
        <p:spPr bwMode="auto">
          <a:xfrm flipV="1">
            <a:off x="110611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111753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11137230" y="46990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2" name="Line 639"/>
          <p:cNvSpPr>
            <a:spLocks noChangeShapeType="1"/>
          </p:cNvSpPr>
          <p:nvPr/>
        </p:nvSpPr>
        <p:spPr bwMode="auto">
          <a:xfrm flipV="1">
            <a:off x="113658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3" name="AutoShape 79"/>
          <p:cNvSpPr>
            <a:spLocks noChangeArrowheads="1"/>
          </p:cNvSpPr>
          <p:nvPr/>
        </p:nvSpPr>
        <p:spPr bwMode="auto">
          <a:xfrm rot="5400000">
            <a:off x="6026311" y="51076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5988211" y="468858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5" name="Line 639"/>
          <p:cNvSpPr>
            <a:spLocks noChangeShapeType="1"/>
          </p:cNvSpPr>
          <p:nvPr/>
        </p:nvSpPr>
        <p:spPr bwMode="auto">
          <a:xfrm flipV="1">
            <a:off x="6216811" y="41043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8" name="AutoShape 79"/>
          <p:cNvSpPr>
            <a:spLocks noChangeArrowheads="1"/>
          </p:cNvSpPr>
          <p:nvPr/>
        </p:nvSpPr>
        <p:spPr bwMode="auto">
          <a:xfrm rot="5400000">
            <a:off x="6331032" y="51076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9" name="AutoShape 3"/>
          <p:cNvSpPr>
            <a:spLocks noChangeArrowheads="1"/>
          </p:cNvSpPr>
          <p:nvPr/>
        </p:nvSpPr>
        <p:spPr bwMode="auto">
          <a:xfrm rot="16200000">
            <a:off x="6292932" y="468858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0" name="Line 639"/>
          <p:cNvSpPr>
            <a:spLocks noChangeShapeType="1"/>
          </p:cNvSpPr>
          <p:nvPr/>
        </p:nvSpPr>
        <p:spPr bwMode="auto">
          <a:xfrm flipV="1">
            <a:off x="6521532" y="41043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5462571" y="51189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5424471" y="469985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1" name="Line 639"/>
          <p:cNvSpPr>
            <a:spLocks noChangeShapeType="1"/>
          </p:cNvSpPr>
          <p:nvPr/>
        </p:nvSpPr>
        <p:spPr bwMode="auto">
          <a:xfrm flipV="1">
            <a:off x="5653071" y="41156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5767292" y="51189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5729192" y="469985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6" name="Line 639"/>
          <p:cNvSpPr>
            <a:spLocks noChangeShapeType="1"/>
          </p:cNvSpPr>
          <p:nvPr/>
        </p:nvSpPr>
        <p:spPr bwMode="auto">
          <a:xfrm flipV="1">
            <a:off x="5957792" y="41156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4898832" y="51085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7" name="AutoShape 3"/>
          <p:cNvSpPr>
            <a:spLocks noChangeArrowheads="1"/>
          </p:cNvSpPr>
          <p:nvPr/>
        </p:nvSpPr>
        <p:spPr bwMode="auto">
          <a:xfrm rot="16200000">
            <a:off x="4860732" y="468941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8" name="Line 639"/>
          <p:cNvSpPr>
            <a:spLocks noChangeShapeType="1"/>
          </p:cNvSpPr>
          <p:nvPr/>
        </p:nvSpPr>
        <p:spPr bwMode="auto">
          <a:xfrm flipV="1">
            <a:off x="5089332" y="41051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1" name="AutoShape 79"/>
          <p:cNvSpPr>
            <a:spLocks noChangeArrowheads="1"/>
          </p:cNvSpPr>
          <p:nvPr/>
        </p:nvSpPr>
        <p:spPr bwMode="auto">
          <a:xfrm rot="5400000">
            <a:off x="5203552" y="510851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2" name="AutoShape 3"/>
          <p:cNvSpPr>
            <a:spLocks noChangeArrowheads="1"/>
          </p:cNvSpPr>
          <p:nvPr/>
        </p:nvSpPr>
        <p:spPr bwMode="auto">
          <a:xfrm rot="16200000">
            <a:off x="5165452" y="468941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3" name="Line 639"/>
          <p:cNvSpPr>
            <a:spLocks noChangeShapeType="1"/>
          </p:cNvSpPr>
          <p:nvPr/>
        </p:nvSpPr>
        <p:spPr bwMode="auto">
          <a:xfrm flipV="1">
            <a:off x="5394052" y="410519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2" name="AutoShape 19"/>
          <p:cNvSpPr>
            <a:spLocks noChangeArrowheads="1"/>
          </p:cNvSpPr>
          <p:nvPr/>
        </p:nvSpPr>
        <p:spPr bwMode="auto">
          <a:xfrm>
            <a:off x="540944" y="2438400"/>
            <a:ext cx="3163273" cy="1676400"/>
          </a:xfrm>
          <a:prstGeom prst="flowChartAlternateProcess">
            <a:avLst/>
          </a:prstGeom>
          <a:solidFill>
            <a:srgbClr val="792222"/>
          </a:solidFill>
          <a:ln>
            <a:noFill/>
            <a:headEnd/>
            <a:tailEnd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cs typeface="Arial" pitchFamily="34" charset="0"/>
              </a:rPr>
              <a:t>SoC</a:t>
            </a:r>
            <a:r>
              <a:rPr lang="en-US" sz="1200" b="1" dirty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8" name="AutoShape 570"/>
          <p:cNvSpPr>
            <a:spLocks/>
          </p:cNvSpPr>
          <p:nvPr/>
        </p:nvSpPr>
        <p:spPr bwMode="auto">
          <a:xfrm rot="5400000">
            <a:off x="8173181" y="2257973"/>
            <a:ext cx="152399" cy="6456859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kern="0" dirty="0">
                <a:solidFill>
                  <a:srgbClr val="1B232A"/>
                </a:solidFill>
                <a:cs typeface="Arial"/>
              </a:rPr>
              <a:t>FortiGate 60C-POE</a:t>
            </a:r>
            <a:endParaRPr lang="en-US" b="1" dirty="0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773957" y="2895600"/>
            <a:ext cx="6835226" cy="1219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857071067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2133045" y="1981200"/>
            <a:ext cx="832903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4418449" y="2133600"/>
            <a:ext cx="4266089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</a:t>
            </a:r>
            <a:endParaRPr lang="en-US" sz="14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5586545" y="3505200"/>
            <a:ext cx="1828324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585106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7" name="Line 47"/>
          <p:cNvSpPr>
            <a:spLocks noChangeShapeType="1"/>
          </p:cNvSpPr>
          <p:nvPr/>
        </p:nvSpPr>
        <p:spPr bwMode="auto">
          <a:xfrm>
            <a:off x="646050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454535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4773956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458345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1" name="Rectangle 67"/>
          <p:cNvSpPr>
            <a:spLocks noChangeArrowheads="1"/>
          </p:cNvSpPr>
          <p:nvPr/>
        </p:nvSpPr>
        <p:spPr bwMode="auto">
          <a:xfrm>
            <a:off x="4936898" y="5740400"/>
            <a:ext cx="91416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537652" name="Rectangle 67"/>
          <p:cNvSpPr>
            <a:spLocks noChangeArrowheads="1"/>
          </p:cNvSpPr>
          <p:nvPr/>
        </p:nvSpPr>
        <p:spPr bwMode="auto">
          <a:xfrm>
            <a:off x="5738905" y="5740400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5 x GE RJ45</a:t>
            </a:r>
          </a:p>
        </p:txBody>
      </p:sp>
      <p:sp>
        <p:nvSpPr>
          <p:cNvPr id="537653" name="Rectangle 67"/>
          <p:cNvSpPr>
            <a:spLocks noChangeArrowheads="1"/>
          </p:cNvSpPr>
          <p:nvPr/>
        </p:nvSpPr>
        <p:spPr bwMode="auto">
          <a:xfrm>
            <a:off x="7618016" y="5667129"/>
            <a:ext cx="60944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GE WAN</a:t>
            </a:r>
          </a:p>
        </p:txBody>
      </p:sp>
      <p:sp>
        <p:nvSpPr>
          <p:cNvPr id="537654" name="Line 54"/>
          <p:cNvSpPr>
            <a:spLocks noChangeShapeType="1"/>
          </p:cNvSpPr>
          <p:nvPr/>
        </p:nvSpPr>
        <p:spPr bwMode="auto">
          <a:xfrm>
            <a:off x="615578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562246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6" name="AutoShape 3"/>
          <p:cNvSpPr>
            <a:spLocks noChangeArrowheads="1"/>
          </p:cNvSpPr>
          <p:nvPr/>
        </p:nvSpPr>
        <p:spPr bwMode="auto">
          <a:xfrm rot="16200000">
            <a:off x="592718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7" name="AutoShape 3"/>
          <p:cNvSpPr>
            <a:spLocks noChangeArrowheads="1"/>
          </p:cNvSpPr>
          <p:nvPr/>
        </p:nvSpPr>
        <p:spPr bwMode="auto">
          <a:xfrm rot="16200000">
            <a:off x="623190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566056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9" name="AutoShape 79"/>
          <p:cNvSpPr>
            <a:spLocks noChangeArrowheads="1"/>
          </p:cNvSpPr>
          <p:nvPr/>
        </p:nvSpPr>
        <p:spPr bwMode="auto">
          <a:xfrm rot="5400000">
            <a:off x="596528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0" name="AutoShape 79"/>
          <p:cNvSpPr>
            <a:spLocks noChangeArrowheads="1"/>
          </p:cNvSpPr>
          <p:nvPr/>
        </p:nvSpPr>
        <p:spPr bwMode="auto">
          <a:xfrm rot="5400000">
            <a:off x="627000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6500707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5" name="AutoShape 3"/>
          <p:cNvSpPr>
            <a:spLocks noChangeArrowheads="1"/>
          </p:cNvSpPr>
          <p:nvPr/>
        </p:nvSpPr>
        <p:spPr bwMode="auto">
          <a:xfrm rot="16200000">
            <a:off x="515479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5078677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488817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4367662" y="5730876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69" name="Line 69"/>
          <p:cNvSpPr>
            <a:spLocks noChangeShapeType="1"/>
          </p:cNvSpPr>
          <p:nvPr/>
        </p:nvSpPr>
        <p:spPr bwMode="auto">
          <a:xfrm>
            <a:off x="705936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0" name="AutoShape 3"/>
          <p:cNvSpPr>
            <a:spLocks noChangeArrowheads="1"/>
          </p:cNvSpPr>
          <p:nvPr/>
        </p:nvSpPr>
        <p:spPr bwMode="auto">
          <a:xfrm rot="16200000">
            <a:off x="683076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1" name="AutoShape 79"/>
          <p:cNvSpPr>
            <a:spLocks noChangeArrowheads="1"/>
          </p:cNvSpPr>
          <p:nvPr/>
        </p:nvSpPr>
        <p:spPr bwMode="auto">
          <a:xfrm rot="5400000">
            <a:off x="686886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7719589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024310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6" name="AutoShape 3"/>
          <p:cNvSpPr>
            <a:spLocks noChangeArrowheads="1"/>
          </p:cNvSpPr>
          <p:nvPr/>
        </p:nvSpPr>
        <p:spPr bwMode="auto">
          <a:xfrm rot="16200000">
            <a:off x="749098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7" name="AutoShape 3"/>
          <p:cNvSpPr>
            <a:spLocks noChangeArrowheads="1"/>
          </p:cNvSpPr>
          <p:nvPr/>
        </p:nvSpPr>
        <p:spPr bwMode="auto">
          <a:xfrm rot="16200000">
            <a:off x="779571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8" name="AutoShape 79"/>
          <p:cNvSpPr>
            <a:spLocks noChangeArrowheads="1"/>
          </p:cNvSpPr>
          <p:nvPr/>
        </p:nvSpPr>
        <p:spPr bwMode="auto">
          <a:xfrm rot="5400000">
            <a:off x="752908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79" name="AutoShape 79"/>
          <p:cNvSpPr>
            <a:spLocks noChangeArrowheads="1"/>
          </p:cNvSpPr>
          <p:nvPr/>
        </p:nvSpPr>
        <p:spPr bwMode="auto">
          <a:xfrm rot="5400000">
            <a:off x="783381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80" name="Line 80"/>
          <p:cNvSpPr>
            <a:spLocks noChangeShapeType="1"/>
          </p:cNvSpPr>
          <p:nvPr/>
        </p:nvSpPr>
        <p:spPr bwMode="auto">
          <a:xfrm>
            <a:off x="8329030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1" name="AutoShape 3"/>
          <p:cNvSpPr>
            <a:spLocks noChangeArrowheads="1"/>
          </p:cNvSpPr>
          <p:nvPr/>
        </p:nvSpPr>
        <p:spPr bwMode="auto">
          <a:xfrm rot="16200000">
            <a:off x="810043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de-DE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  <a:endParaRPr lang="en-US" sz="8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537682" name="AutoShape 79"/>
          <p:cNvSpPr>
            <a:spLocks noChangeArrowheads="1"/>
          </p:cNvSpPr>
          <p:nvPr/>
        </p:nvSpPr>
        <p:spPr bwMode="auto">
          <a:xfrm rot="5400000">
            <a:off x="813853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85" name="Line 85"/>
          <p:cNvSpPr>
            <a:spLocks noChangeShapeType="1"/>
          </p:cNvSpPr>
          <p:nvPr/>
        </p:nvSpPr>
        <p:spPr bwMode="auto">
          <a:xfrm flipH="1">
            <a:off x="3656647" y="2362200"/>
            <a:ext cx="76180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8684538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8684538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485007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</a:t>
            </a:r>
          </a:p>
        </p:txBody>
      </p:sp>
      <p:sp>
        <p:nvSpPr>
          <p:cNvPr id="537694" name="Line 94"/>
          <p:cNvSpPr>
            <a:spLocks noChangeShapeType="1"/>
          </p:cNvSpPr>
          <p:nvPr/>
        </p:nvSpPr>
        <p:spPr bwMode="auto">
          <a:xfrm flipH="1" flipV="1">
            <a:off x="5383398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5" name="AutoShape 79"/>
          <p:cNvSpPr>
            <a:spLocks noChangeArrowheads="1"/>
          </p:cNvSpPr>
          <p:nvPr/>
        </p:nvSpPr>
        <p:spPr bwMode="auto">
          <a:xfrm rot="5400000">
            <a:off x="519289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04" name="AutoShape 3"/>
          <p:cNvSpPr>
            <a:spLocks noChangeArrowheads="1"/>
          </p:cNvSpPr>
          <p:nvPr/>
        </p:nvSpPr>
        <p:spPr bwMode="auto">
          <a:xfrm rot="16200000">
            <a:off x="1866344" y="24511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243193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243193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8GB</a:t>
            </a:r>
          </a:p>
        </p:txBody>
      </p:sp>
      <p:sp>
        <p:nvSpPr>
          <p:cNvPr id="537708" name="Line 108"/>
          <p:cNvSpPr>
            <a:spLocks noChangeShapeType="1"/>
          </p:cNvSpPr>
          <p:nvPr/>
        </p:nvSpPr>
        <p:spPr bwMode="auto">
          <a:xfrm>
            <a:off x="676522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9" name="AutoShape 3"/>
          <p:cNvSpPr>
            <a:spLocks noChangeArrowheads="1"/>
          </p:cNvSpPr>
          <p:nvPr/>
        </p:nvSpPr>
        <p:spPr bwMode="auto">
          <a:xfrm rot="16200000">
            <a:off x="653662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710" name="AutoShape 79"/>
          <p:cNvSpPr>
            <a:spLocks noChangeArrowheads="1"/>
          </p:cNvSpPr>
          <p:nvPr/>
        </p:nvSpPr>
        <p:spPr bwMode="auto">
          <a:xfrm rot="5400000">
            <a:off x="657472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26" name="AutoShape 126"/>
          <p:cNvSpPr>
            <a:spLocks/>
          </p:cNvSpPr>
          <p:nvPr/>
        </p:nvSpPr>
        <p:spPr bwMode="auto">
          <a:xfrm rot="5400000">
            <a:off x="6411820" y="4915099"/>
            <a:ext cx="76200" cy="152360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537727" name="AutoShape 127"/>
          <p:cNvSpPr>
            <a:spLocks/>
          </p:cNvSpPr>
          <p:nvPr/>
        </p:nvSpPr>
        <p:spPr bwMode="auto">
          <a:xfrm rot="5400000">
            <a:off x="7833849" y="5422966"/>
            <a:ext cx="76200" cy="507868"/>
          </a:xfrm>
          <a:prstGeom prst="rightBrace">
            <a:avLst>
              <a:gd name="adj1" fmla="val 66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4888217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69" name="AutoShape 19"/>
          <p:cNvSpPr>
            <a:spLocks noChangeArrowheads="1"/>
          </p:cNvSpPr>
          <p:nvPr/>
        </p:nvSpPr>
        <p:spPr bwMode="auto">
          <a:xfrm>
            <a:off x="8735324" y="3657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73" name="Line 89"/>
          <p:cNvSpPr>
            <a:spLocks noChangeShapeType="1"/>
          </p:cNvSpPr>
          <p:nvPr/>
        </p:nvSpPr>
        <p:spPr bwMode="auto">
          <a:xfrm flipH="1">
            <a:off x="8532178" y="39624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Line 75"/>
          <p:cNvSpPr>
            <a:spLocks noChangeShapeType="1"/>
          </p:cNvSpPr>
          <p:nvPr/>
        </p:nvSpPr>
        <p:spPr bwMode="auto">
          <a:xfrm flipH="1">
            <a:off x="8532178" y="32004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60C-SFP Schematic</a:t>
            </a:r>
          </a:p>
        </p:txBody>
      </p:sp>
      <p:sp>
        <p:nvSpPr>
          <p:cNvPr id="75" name="AutoShape 19"/>
          <p:cNvSpPr>
            <a:spLocks noChangeArrowheads="1"/>
          </p:cNvSpPr>
          <p:nvPr/>
        </p:nvSpPr>
        <p:spPr bwMode="auto">
          <a:xfrm>
            <a:off x="2234618" y="2209800"/>
            <a:ext cx="1422030" cy="6858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Express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Card slot</a:t>
            </a:r>
          </a:p>
        </p:txBody>
      </p:sp>
      <p:sp>
        <p:nvSpPr>
          <p:cNvPr id="76" name="Rounded Rectangle 75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8050986" y="5671596"/>
            <a:ext cx="60944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 x GE </a:t>
            </a:r>
          </a:p>
        </p:txBody>
      </p:sp>
    </p:spTree>
    <p:extLst>
      <p:ext uri="{BB962C8B-B14F-4D97-AF65-F5344CB8AC3E}">
        <p14:creationId xmlns:p14="http://schemas.microsoft.com/office/powerpoint/2010/main" val="4181121817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FortiGate/FortiWiFi 60D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2437765" y="1905000"/>
            <a:ext cx="6043626" cy="10668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5383398" y="3276600"/>
            <a:ext cx="2742486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>
            <a:off x="656207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47"/>
          <p:cNvSpPr>
            <a:spLocks noChangeShapeType="1"/>
          </p:cNvSpPr>
          <p:nvPr/>
        </p:nvSpPr>
        <p:spPr bwMode="auto">
          <a:xfrm>
            <a:off x="717151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274240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047206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285670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6449920" y="5461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7x GE RJ45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8" name="Line 54"/>
          <p:cNvSpPr>
            <a:spLocks noChangeShapeType="1"/>
          </p:cNvSpPr>
          <p:nvPr/>
        </p:nvSpPr>
        <p:spPr bwMode="auto">
          <a:xfrm>
            <a:off x="686679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633347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663819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694291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637157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67629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698101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8" name="Line 64"/>
          <p:cNvSpPr>
            <a:spLocks noChangeShapeType="1"/>
          </p:cNvSpPr>
          <p:nvPr/>
        </p:nvSpPr>
        <p:spPr bwMode="auto">
          <a:xfrm>
            <a:off x="7211721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3351927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316142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2640912" y="54610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93" name="Line 69"/>
          <p:cNvSpPr>
            <a:spLocks noChangeShapeType="1"/>
          </p:cNvSpPr>
          <p:nvPr/>
        </p:nvSpPr>
        <p:spPr bwMode="auto">
          <a:xfrm>
            <a:off x="777037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54177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57987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2133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Line 89"/>
          <p:cNvSpPr>
            <a:spLocks noChangeShapeType="1"/>
          </p:cNvSpPr>
          <p:nvPr/>
        </p:nvSpPr>
        <p:spPr bwMode="auto">
          <a:xfrm flipH="1">
            <a:off x="8481391" y="2743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3047127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1905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9040045" y="2514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16GB</a:t>
            </a:r>
          </a:p>
        </p:txBody>
      </p:sp>
      <p:sp>
        <p:nvSpPr>
          <p:cNvPr id="111" name="AutoShape 126"/>
          <p:cNvSpPr>
            <a:spLocks/>
          </p:cNvSpPr>
          <p:nvPr/>
        </p:nvSpPr>
        <p:spPr bwMode="auto">
          <a:xfrm rot="5400000">
            <a:off x="7122835" y="4686499"/>
            <a:ext cx="76200" cy="152360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128"/>
          <p:cNvSpPr>
            <a:spLocks/>
          </p:cNvSpPr>
          <p:nvPr/>
        </p:nvSpPr>
        <p:spPr bwMode="auto">
          <a:xfrm rot="5400000">
            <a:off x="3163265" y="5128341"/>
            <a:ext cx="45719" cy="609441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TextBox 123"/>
          <p:cNvSpPr txBox="1"/>
          <p:nvPr/>
        </p:nvSpPr>
        <p:spPr>
          <a:xfrm>
            <a:off x="7232242" y="4458086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3961368" y="5461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 RJ45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4570809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43803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434220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4875530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46850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46469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128"/>
          <p:cNvSpPr>
            <a:spLocks/>
          </p:cNvSpPr>
          <p:nvPr/>
        </p:nvSpPr>
        <p:spPr bwMode="auto">
          <a:xfrm rot="5400000">
            <a:off x="4678215" y="5157035"/>
            <a:ext cx="45720" cy="55205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7338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9718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Line 94"/>
          <p:cNvSpPr>
            <a:spLocks noChangeShapeType="1"/>
          </p:cNvSpPr>
          <p:nvPr/>
        </p:nvSpPr>
        <p:spPr bwMode="auto">
          <a:xfrm flipH="1" flipV="1">
            <a:off x="578969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559919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556109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5078677" y="545187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 RJ45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1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276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</p:spTree>
    <p:extLst>
      <p:ext uri="{BB962C8B-B14F-4D97-AF65-F5344CB8AC3E}">
        <p14:creationId xmlns:p14="http://schemas.microsoft.com/office/powerpoint/2010/main" val="752272775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FortiGate/FortiWiFi 60D Gen2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117309" y="20574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5383398" y="3581400"/>
            <a:ext cx="2742486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>
            <a:off x="6562075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47"/>
          <p:cNvSpPr>
            <a:spLocks noChangeShapeType="1"/>
          </p:cNvSpPr>
          <p:nvPr/>
        </p:nvSpPr>
        <p:spPr bwMode="auto">
          <a:xfrm>
            <a:off x="7171516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2742406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047206" y="32766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2856706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6449920" y="57658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7x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8" name="Line 54"/>
          <p:cNvSpPr>
            <a:spLocks noChangeShapeType="1"/>
          </p:cNvSpPr>
          <p:nvPr/>
        </p:nvSpPr>
        <p:spPr bwMode="auto">
          <a:xfrm>
            <a:off x="6866795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633347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663819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6942916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637157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67629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6981016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8" name="Line 64"/>
          <p:cNvSpPr>
            <a:spLocks noChangeShapeType="1"/>
          </p:cNvSpPr>
          <p:nvPr/>
        </p:nvSpPr>
        <p:spPr bwMode="auto">
          <a:xfrm>
            <a:off x="7211721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3351927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3161427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2640912" y="57658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93" name="Line 69"/>
          <p:cNvSpPr>
            <a:spLocks noChangeShapeType="1"/>
          </p:cNvSpPr>
          <p:nvPr/>
        </p:nvSpPr>
        <p:spPr bwMode="auto">
          <a:xfrm>
            <a:off x="7770376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541776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579876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Line 89"/>
          <p:cNvSpPr>
            <a:spLocks noChangeShapeType="1"/>
          </p:cNvSpPr>
          <p:nvPr/>
        </p:nvSpPr>
        <p:spPr bwMode="auto">
          <a:xfrm flipH="1">
            <a:off x="8481391" y="3048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3047127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9040045" y="28194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11" name="AutoShape 126"/>
          <p:cNvSpPr>
            <a:spLocks/>
          </p:cNvSpPr>
          <p:nvPr/>
        </p:nvSpPr>
        <p:spPr bwMode="auto">
          <a:xfrm rot="5400000">
            <a:off x="7122835" y="4991299"/>
            <a:ext cx="76200" cy="152360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128"/>
          <p:cNvSpPr>
            <a:spLocks/>
          </p:cNvSpPr>
          <p:nvPr/>
        </p:nvSpPr>
        <p:spPr bwMode="auto">
          <a:xfrm rot="5400000">
            <a:off x="3163265" y="5433141"/>
            <a:ext cx="45719" cy="609441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5814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220919" y="4760832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3961368" y="57658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4570809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4380309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4342209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4875530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4685030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4646930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128"/>
          <p:cNvSpPr>
            <a:spLocks/>
          </p:cNvSpPr>
          <p:nvPr/>
        </p:nvSpPr>
        <p:spPr bwMode="auto">
          <a:xfrm rot="5400000">
            <a:off x="4678215" y="5461835"/>
            <a:ext cx="45720" cy="55205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40386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32766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Line 94"/>
          <p:cNvSpPr>
            <a:spLocks noChangeShapeType="1"/>
          </p:cNvSpPr>
          <p:nvPr/>
        </p:nvSpPr>
        <p:spPr bwMode="auto">
          <a:xfrm flipH="1" flipV="1">
            <a:off x="5789692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5599192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5561092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5180250" y="57658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61" name="Line 555"/>
          <p:cNvSpPr>
            <a:spLocks noChangeShapeType="1"/>
          </p:cNvSpPr>
          <p:nvPr/>
        </p:nvSpPr>
        <p:spPr bwMode="auto">
          <a:xfrm flipV="1">
            <a:off x="2844059" y="1981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62" name="AutoShape 3"/>
          <p:cNvSpPr>
            <a:spLocks noChangeArrowheads="1"/>
          </p:cNvSpPr>
          <p:nvPr/>
        </p:nvSpPr>
        <p:spPr bwMode="auto">
          <a:xfrm rot="16200000">
            <a:off x="2615459" y="1803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Serial</a:t>
            </a:r>
          </a:p>
        </p:txBody>
      </p:sp>
      <p:sp>
        <p:nvSpPr>
          <p:cNvPr id="63" name="AutoShape 79"/>
          <p:cNvSpPr>
            <a:spLocks noChangeArrowheads="1"/>
          </p:cNvSpPr>
          <p:nvPr/>
        </p:nvSpPr>
        <p:spPr bwMode="auto">
          <a:xfrm rot="5400000">
            <a:off x="2653559" y="138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2437765" y="2209800"/>
            <a:ext cx="6043626" cy="10668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>
            <a:off x="2336191" y="1066800"/>
            <a:ext cx="964949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Console</a:t>
            </a:r>
          </a:p>
        </p:txBody>
      </p:sp>
      <p:sp>
        <p:nvSpPr>
          <p:cNvPr id="65" name="Rounded Rectangle 64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403538390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b="0" i="0" dirty="0"/>
              <a:t>FortiGate/FortiWiFi 60D-POE Schematic</a:t>
            </a: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>
            <a:off x="1726750" y="1905000"/>
            <a:ext cx="6754641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>
            <a:off x="4570809" y="3276600"/>
            <a:ext cx="3656648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71" name="Line 46"/>
          <p:cNvSpPr>
            <a:spLocks noChangeShapeType="1"/>
          </p:cNvSpPr>
          <p:nvPr/>
        </p:nvSpPr>
        <p:spPr bwMode="auto">
          <a:xfrm>
            <a:off x="605420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47"/>
          <p:cNvSpPr>
            <a:spLocks noChangeShapeType="1"/>
          </p:cNvSpPr>
          <p:nvPr/>
        </p:nvSpPr>
        <p:spPr bwMode="auto">
          <a:xfrm>
            <a:off x="666364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2742406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4" name="Line 49"/>
          <p:cNvSpPr>
            <a:spLocks noChangeShapeType="1"/>
          </p:cNvSpPr>
          <p:nvPr/>
        </p:nvSpPr>
        <p:spPr bwMode="auto">
          <a:xfrm flipH="1" flipV="1">
            <a:off x="3047206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285670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7" name="Rectangle 67"/>
          <p:cNvSpPr>
            <a:spLocks noChangeArrowheads="1"/>
          </p:cNvSpPr>
          <p:nvPr/>
        </p:nvSpPr>
        <p:spPr bwMode="auto">
          <a:xfrm>
            <a:off x="5942052" y="5461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5x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8" name="Line 54"/>
          <p:cNvSpPr>
            <a:spLocks noChangeShapeType="1"/>
          </p:cNvSpPr>
          <p:nvPr/>
        </p:nvSpPr>
        <p:spPr bwMode="auto">
          <a:xfrm>
            <a:off x="635892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582560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 rot="16200000">
            <a:off x="613032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 rot="16200000">
            <a:off x="643504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586370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3" name="AutoShape 79"/>
          <p:cNvSpPr>
            <a:spLocks noChangeArrowheads="1"/>
          </p:cNvSpPr>
          <p:nvPr/>
        </p:nvSpPr>
        <p:spPr bwMode="auto">
          <a:xfrm rot="5400000">
            <a:off x="616842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647314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8" name="Line 64"/>
          <p:cNvSpPr>
            <a:spLocks noChangeShapeType="1"/>
          </p:cNvSpPr>
          <p:nvPr/>
        </p:nvSpPr>
        <p:spPr bwMode="auto">
          <a:xfrm>
            <a:off x="7211721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66"/>
          <p:cNvSpPr>
            <a:spLocks noChangeShapeType="1"/>
          </p:cNvSpPr>
          <p:nvPr/>
        </p:nvSpPr>
        <p:spPr bwMode="auto">
          <a:xfrm flipV="1">
            <a:off x="3351927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79"/>
          <p:cNvSpPr>
            <a:spLocks noChangeArrowheads="1"/>
          </p:cNvSpPr>
          <p:nvPr/>
        </p:nvSpPr>
        <p:spPr bwMode="auto">
          <a:xfrm rot="5400000">
            <a:off x="316142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Rectangle 67"/>
          <p:cNvSpPr>
            <a:spLocks noChangeArrowheads="1"/>
          </p:cNvSpPr>
          <p:nvPr/>
        </p:nvSpPr>
        <p:spPr bwMode="auto">
          <a:xfrm>
            <a:off x="2640912" y="54610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93" name="Line 69"/>
          <p:cNvSpPr>
            <a:spLocks noChangeShapeType="1"/>
          </p:cNvSpPr>
          <p:nvPr/>
        </p:nvSpPr>
        <p:spPr bwMode="auto">
          <a:xfrm>
            <a:off x="726250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03390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707200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 flipH="1">
            <a:off x="8481391" y="2133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3047127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040045" y="19050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11" name="AutoShape 126"/>
          <p:cNvSpPr>
            <a:spLocks/>
          </p:cNvSpPr>
          <p:nvPr/>
        </p:nvSpPr>
        <p:spPr bwMode="auto">
          <a:xfrm rot="5400000">
            <a:off x="6614967" y="4686499"/>
            <a:ext cx="76200" cy="152360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128"/>
          <p:cNvSpPr>
            <a:spLocks/>
          </p:cNvSpPr>
          <p:nvPr/>
        </p:nvSpPr>
        <p:spPr bwMode="auto">
          <a:xfrm rot="5400000">
            <a:off x="3163265" y="5128341"/>
            <a:ext cx="45719" cy="609441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8532177" y="3276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723311" y="4876801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3351927" y="5461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37" name="Line 66"/>
          <p:cNvSpPr>
            <a:spLocks noChangeShapeType="1"/>
          </p:cNvSpPr>
          <p:nvPr/>
        </p:nvSpPr>
        <p:spPr bwMode="auto">
          <a:xfrm flipV="1">
            <a:off x="3961368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377086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373276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0" name="Line 94"/>
          <p:cNvSpPr>
            <a:spLocks noChangeShapeType="1"/>
          </p:cNvSpPr>
          <p:nvPr/>
        </p:nvSpPr>
        <p:spPr bwMode="auto">
          <a:xfrm flipH="1" flipV="1">
            <a:off x="4266089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407558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403748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128"/>
          <p:cNvSpPr>
            <a:spLocks/>
          </p:cNvSpPr>
          <p:nvPr/>
        </p:nvSpPr>
        <p:spPr bwMode="auto">
          <a:xfrm rot="5400000">
            <a:off x="4068774" y="5157035"/>
            <a:ext cx="45720" cy="55205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89"/>
          <p:cNvSpPr>
            <a:spLocks noChangeShapeType="1"/>
          </p:cNvSpPr>
          <p:nvPr/>
        </p:nvSpPr>
        <p:spPr bwMode="auto">
          <a:xfrm flipH="1">
            <a:off x="8329030" y="3733800"/>
            <a:ext cx="20314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75"/>
          <p:cNvSpPr>
            <a:spLocks noChangeShapeType="1"/>
          </p:cNvSpPr>
          <p:nvPr/>
        </p:nvSpPr>
        <p:spPr bwMode="auto">
          <a:xfrm flipH="1">
            <a:off x="8329030" y="29718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Line 94"/>
          <p:cNvSpPr>
            <a:spLocks noChangeShapeType="1"/>
          </p:cNvSpPr>
          <p:nvPr/>
        </p:nvSpPr>
        <p:spPr bwMode="auto">
          <a:xfrm flipH="1" flipV="1">
            <a:off x="51802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49897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49516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4570809" y="5461000"/>
            <a:ext cx="1422030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66" name="Line 46"/>
          <p:cNvSpPr>
            <a:spLocks noChangeShapeType="1"/>
          </p:cNvSpPr>
          <p:nvPr/>
        </p:nvSpPr>
        <p:spPr bwMode="auto">
          <a:xfrm>
            <a:off x="7719589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7490989" y="4699028"/>
            <a:ext cx="457200" cy="203147"/>
          </a:xfrm>
          <a:prstGeom prst="flowChartAlternateProcess">
            <a:avLst/>
          </a:prstGeom>
          <a:solidFill>
            <a:srgbClr val="5C7474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9" name="AutoShape 79"/>
          <p:cNvSpPr>
            <a:spLocks noChangeArrowheads="1"/>
          </p:cNvSpPr>
          <p:nvPr/>
        </p:nvSpPr>
        <p:spPr bwMode="auto">
          <a:xfrm rot="5400000">
            <a:off x="7529089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7" name="Line 54"/>
          <p:cNvSpPr>
            <a:spLocks noChangeShapeType="1"/>
          </p:cNvSpPr>
          <p:nvPr/>
        </p:nvSpPr>
        <p:spPr bwMode="auto">
          <a:xfrm>
            <a:off x="802431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7795710" y="4699028"/>
            <a:ext cx="457200" cy="203147"/>
          </a:xfrm>
          <a:prstGeom prst="flowChartAlternateProcess">
            <a:avLst/>
          </a:prstGeom>
          <a:solidFill>
            <a:srgbClr val="5C7474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0" name="AutoShape 79"/>
          <p:cNvSpPr>
            <a:spLocks noChangeArrowheads="1"/>
          </p:cNvSpPr>
          <p:nvPr/>
        </p:nvSpPr>
        <p:spPr bwMode="auto">
          <a:xfrm rot="5400000">
            <a:off x="783381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>
            <a:off x="7110148" y="5553333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 PoE</a:t>
            </a:r>
          </a:p>
        </p:txBody>
      </p:sp>
      <p:sp>
        <p:nvSpPr>
          <p:cNvPr id="116" name="AutoShape 128"/>
          <p:cNvSpPr>
            <a:spLocks/>
          </p:cNvSpPr>
          <p:nvPr/>
        </p:nvSpPr>
        <p:spPr bwMode="auto">
          <a:xfrm rot="5400000">
            <a:off x="7826995" y="5157035"/>
            <a:ext cx="45720" cy="55205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2031391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1" name="Line 49"/>
          <p:cNvSpPr>
            <a:spLocks noChangeShapeType="1"/>
          </p:cNvSpPr>
          <p:nvPr/>
        </p:nvSpPr>
        <p:spPr bwMode="auto">
          <a:xfrm flipH="1" flipV="1">
            <a:off x="2336191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79"/>
          <p:cNvSpPr>
            <a:spLocks noChangeArrowheads="1"/>
          </p:cNvSpPr>
          <p:nvPr/>
        </p:nvSpPr>
        <p:spPr bwMode="auto">
          <a:xfrm rot="5400000">
            <a:off x="214569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>
            <a:off x="1828324" y="54610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5" name="Line 89"/>
          <p:cNvSpPr>
            <a:spLocks noChangeShapeType="1"/>
          </p:cNvSpPr>
          <p:nvPr/>
        </p:nvSpPr>
        <p:spPr bwMode="auto">
          <a:xfrm flipH="1">
            <a:off x="8481391" y="272143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9040045" y="249283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76" name="Rounded Rectangle 75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262957245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xfrm>
            <a:off x="609441" y="88150"/>
            <a:ext cx="10835325" cy="729997"/>
          </a:xfrm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60E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66802" y="2040672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598540" y="5820324"/>
            <a:ext cx="229896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7 x GE </a:t>
            </a:r>
          </a:p>
          <a:p>
            <a:pPr algn="ctr" eaLnBrk="0" hangingPunct="0"/>
            <a:r>
              <a:rPr lang="en-US" sz="1200" b="1" dirty="0"/>
              <a:t>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567525" y="4720742"/>
            <a:ext cx="162316" cy="212427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690657"/>
            <a:ext cx="812588" cy="1998807"/>
            <a:chOff x="3547187" y="3639994"/>
            <a:chExt cx="609600" cy="1998806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4075604"/>
              <a:ext cx="5774" cy="72499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80587" y="3639994"/>
              <a:ext cx="0" cy="116060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0551" y="4075604"/>
              <a:ext cx="1436" cy="724997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4126265"/>
            <a:ext cx="0" cy="73306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Rounded Rectangle 44"/>
          <p:cNvSpPr/>
          <p:nvPr/>
        </p:nvSpPr>
        <p:spPr bwMode="auto">
          <a:xfrm>
            <a:off x="10766796" y="1277928"/>
            <a:ext cx="812588" cy="457200"/>
          </a:xfrm>
          <a:prstGeom prst="roundRect">
            <a:avLst/>
          </a:prstGeom>
          <a:noFill/>
          <a:ln w="3810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0462075" y="1732896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Optional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952787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990887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157473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3636878" y="5821656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2 x GE </a:t>
            </a:r>
          </a:p>
          <a:p>
            <a:pPr algn="ctr" eaLnBrk="0" hangingPunct="0"/>
            <a:r>
              <a:rPr lang="en-US" sz="1200" b="1" dirty="0"/>
              <a:t>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29"/>
            <a:ext cx="148163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278142" y="5420732"/>
            <a:ext cx="142847" cy="73389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295944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334044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4500630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4126265"/>
            <a:ext cx="0" cy="7326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 GB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68728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9E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a/b/g/n/ac</a:t>
            </a:r>
          </a:p>
        </p:txBody>
      </p:sp>
      <p:sp>
        <p:nvSpPr>
          <p:cNvPr id="51" name="Line 89"/>
          <p:cNvSpPr>
            <a:spLocks noChangeShapeType="1"/>
          </p:cNvSpPr>
          <p:nvPr/>
        </p:nvSpPr>
        <p:spPr bwMode="auto">
          <a:xfrm>
            <a:off x="8286047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7791674" y="3901459"/>
            <a:ext cx="114987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solidFill>
              <a:schemeClr val="accent6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GB SSD</a:t>
            </a: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6989640" y="499207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7027740" y="541117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Line 47"/>
          <p:cNvSpPr>
            <a:spLocks noChangeShapeType="1"/>
          </p:cNvSpPr>
          <p:nvPr/>
        </p:nvSpPr>
        <p:spPr bwMode="auto">
          <a:xfrm>
            <a:off x="7194326" y="3965659"/>
            <a:ext cx="0" cy="89938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 rot="16200000">
            <a:off x="7294612" y="499170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5400000">
            <a:off x="7332712" y="54108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1" name="Line 47"/>
          <p:cNvSpPr>
            <a:spLocks noChangeShapeType="1"/>
          </p:cNvSpPr>
          <p:nvPr/>
        </p:nvSpPr>
        <p:spPr bwMode="auto">
          <a:xfrm>
            <a:off x="7499299" y="4126265"/>
            <a:ext cx="0" cy="73841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AutoShape 3"/>
          <p:cNvSpPr>
            <a:spLocks noChangeArrowheads="1"/>
          </p:cNvSpPr>
          <p:nvPr/>
        </p:nvSpPr>
        <p:spPr bwMode="auto">
          <a:xfrm rot="16200000">
            <a:off x="4932856" y="49606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3" name="AutoShape 79"/>
          <p:cNvSpPr>
            <a:spLocks noChangeArrowheads="1"/>
          </p:cNvSpPr>
          <p:nvPr/>
        </p:nvSpPr>
        <p:spPr bwMode="auto">
          <a:xfrm rot="5400000">
            <a:off x="4970956" y="53797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4" name="Line 47"/>
          <p:cNvSpPr>
            <a:spLocks noChangeShapeType="1"/>
          </p:cNvSpPr>
          <p:nvPr/>
        </p:nvSpPr>
        <p:spPr bwMode="auto">
          <a:xfrm>
            <a:off x="5137542" y="3965658"/>
            <a:ext cx="0" cy="86799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4510416" y="5805059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GE RJ45 </a:t>
            </a:r>
          </a:p>
          <a:p>
            <a:pPr algn="ctr" eaLnBrk="0" hangingPunct="0"/>
            <a:r>
              <a:rPr lang="en-US" sz="1200" b="1" dirty="0"/>
              <a:t>DMZ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Arial" pitchFamily="34" charset="0"/>
              </a:rPr>
              <a:t>SoC3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6" name="AutoShape 19"/>
          <p:cNvSpPr>
            <a:spLocks noChangeArrowheads="1"/>
          </p:cNvSpPr>
          <p:nvPr/>
        </p:nvSpPr>
        <p:spPr bwMode="auto">
          <a:xfrm>
            <a:off x="4971189" y="3965659"/>
            <a:ext cx="2653597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1522730112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61E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598540" y="5820324"/>
            <a:ext cx="229896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7 x GE </a:t>
            </a:r>
          </a:p>
          <a:p>
            <a:pPr algn="ctr" eaLnBrk="0" hangingPunct="0"/>
            <a:r>
              <a:rPr lang="en-US" sz="1200" b="1" dirty="0"/>
              <a:t>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567525" y="4720742"/>
            <a:ext cx="162316" cy="212427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637612" y="3262721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3997480"/>
              <a:ext cx="0" cy="80312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3212060"/>
              <a:ext cx="8646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1987" y="3997480"/>
              <a:ext cx="0" cy="80312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5"/>
            <a:ext cx="106652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8635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4048139"/>
            <a:ext cx="0" cy="81118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Rounded Rectangle 44"/>
          <p:cNvSpPr/>
          <p:nvPr/>
        </p:nvSpPr>
        <p:spPr bwMode="auto">
          <a:xfrm>
            <a:off x="10766796" y="1277928"/>
            <a:ext cx="812588" cy="457200"/>
          </a:xfrm>
          <a:prstGeom prst="roundRect">
            <a:avLst/>
          </a:prstGeom>
          <a:noFill/>
          <a:ln w="3810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0462075" y="1732896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Optional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952787" y="4986355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990887" y="540545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157473" y="3259128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3636878" y="5821656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2 x GE </a:t>
            </a:r>
          </a:p>
          <a:p>
            <a:pPr algn="ctr" eaLnBrk="0" hangingPunct="0"/>
            <a:r>
              <a:rPr lang="en-US" sz="1200" b="1" dirty="0"/>
              <a:t>RJ45 WAN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9243192" y="4325928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9243192" y="3563928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39" y="5795129"/>
            <a:ext cx="148163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4278142" y="5420732"/>
            <a:ext cx="142847" cy="73389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4295944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4334044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4500630" y="3277855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702567" y="498598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740667" y="540508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907253" y="3965658"/>
            <a:ext cx="0" cy="8932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 GB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751060" y="3868728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9E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a/b/g/n/ac</a:t>
            </a:r>
          </a:p>
        </p:txBody>
      </p:sp>
      <p:sp>
        <p:nvSpPr>
          <p:cNvPr id="51" name="Line 89"/>
          <p:cNvSpPr>
            <a:spLocks noChangeShapeType="1"/>
          </p:cNvSpPr>
          <p:nvPr/>
        </p:nvSpPr>
        <p:spPr bwMode="auto">
          <a:xfrm>
            <a:off x="8286047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7791674" y="3901459"/>
            <a:ext cx="114987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GB SSD</a:t>
            </a: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6989640" y="499207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7027740" y="541117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Line 47"/>
          <p:cNvSpPr>
            <a:spLocks noChangeShapeType="1"/>
          </p:cNvSpPr>
          <p:nvPr/>
        </p:nvSpPr>
        <p:spPr bwMode="auto">
          <a:xfrm>
            <a:off x="7194326" y="4048139"/>
            <a:ext cx="0" cy="81690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 rot="16200000">
            <a:off x="7294612" y="499170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5400000">
            <a:off x="7332712" y="54108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1" name="Line 47"/>
          <p:cNvSpPr>
            <a:spLocks noChangeShapeType="1"/>
          </p:cNvSpPr>
          <p:nvPr/>
        </p:nvSpPr>
        <p:spPr bwMode="auto">
          <a:xfrm>
            <a:off x="7499299" y="4048138"/>
            <a:ext cx="0" cy="81653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AutoShape 3"/>
          <p:cNvSpPr>
            <a:spLocks noChangeArrowheads="1"/>
          </p:cNvSpPr>
          <p:nvPr/>
        </p:nvSpPr>
        <p:spPr bwMode="auto">
          <a:xfrm rot="16200000">
            <a:off x="4932856" y="49606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3" name="AutoShape 79"/>
          <p:cNvSpPr>
            <a:spLocks noChangeArrowheads="1"/>
          </p:cNvSpPr>
          <p:nvPr/>
        </p:nvSpPr>
        <p:spPr bwMode="auto">
          <a:xfrm rot="5400000">
            <a:off x="4970956" y="53797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4" name="Line 47"/>
          <p:cNvSpPr>
            <a:spLocks noChangeShapeType="1"/>
          </p:cNvSpPr>
          <p:nvPr/>
        </p:nvSpPr>
        <p:spPr bwMode="auto">
          <a:xfrm>
            <a:off x="5137542" y="4126266"/>
            <a:ext cx="0" cy="70738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4510416" y="5805059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GE RJ45 </a:t>
            </a:r>
          </a:p>
          <a:p>
            <a:pPr algn="ctr" eaLnBrk="0" hangingPunct="0"/>
            <a:r>
              <a:rPr lang="en-US" sz="1200" b="1" dirty="0"/>
              <a:t>DMZ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Arial" pitchFamily="34" charset="0"/>
              </a:rPr>
              <a:t>SoC3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4971189" y="3965659"/>
            <a:ext cx="2653597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2242336958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Rugged-60D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4469236" y="3276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7" name="Line 47"/>
          <p:cNvSpPr>
            <a:spLocks noChangeShapeType="1"/>
          </p:cNvSpPr>
          <p:nvPr/>
        </p:nvSpPr>
        <p:spPr bwMode="auto">
          <a:xfrm>
            <a:off x="534319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2" name="Rectangle 67"/>
          <p:cNvSpPr>
            <a:spLocks noChangeArrowheads="1"/>
          </p:cNvSpPr>
          <p:nvPr/>
        </p:nvSpPr>
        <p:spPr bwMode="auto">
          <a:xfrm>
            <a:off x="4469236" y="5632967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4x GE RJ45</a:t>
            </a:r>
          </a:p>
        </p:txBody>
      </p:sp>
      <p:sp>
        <p:nvSpPr>
          <p:cNvPr id="537654" name="Line 54"/>
          <p:cNvSpPr>
            <a:spLocks noChangeShapeType="1"/>
          </p:cNvSpPr>
          <p:nvPr/>
        </p:nvSpPr>
        <p:spPr bwMode="auto">
          <a:xfrm>
            <a:off x="503847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6" name="AutoShape 3"/>
          <p:cNvSpPr>
            <a:spLocks noChangeArrowheads="1"/>
          </p:cNvSpPr>
          <p:nvPr/>
        </p:nvSpPr>
        <p:spPr bwMode="auto">
          <a:xfrm rot="16200000">
            <a:off x="480987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7" name="AutoShape 3"/>
          <p:cNvSpPr>
            <a:spLocks noChangeArrowheads="1"/>
          </p:cNvSpPr>
          <p:nvPr/>
        </p:nvSpPr>
        <p:spPr bwMode="auto">
          <a:xfrm rot="16200000">
            <a:off x="511459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9" name="AutoShape 79"/>
          <p:cNvSpPr>
            <a:spLocks noChangeArrowheads="1"/>
          </p:cNvSpPr>
          <p:nvPr/>
        </p:nvSpPr>
        <p:spPr bwMode="auto">
          <a:xfrm rot="5400000">
            <a:off x="484797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0" name="AutoShape 79"/>
          <p:cNvSpPr>
            <a:spLocks noChangeArrowheads="1"/>
          </p:cNvSpPr>
          <p:nvPr/>
        </p:nvSpPr>
        <p:spPr bwMode="auto">
          <a:xfrm rot="5400000">
            <a:off x="515269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5180251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9" name="Line 69"/>
          <p:cNvSpPr>
            <a:spLocks noChangeShapeType="1"/>
          </p:cNvSpPr>
          <p:nvPr/>
        </p:nvSpPr>
        <p:spPr bwMode="auto">
          <a:xfrm>
            <a:off x="568811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0" name="AutoShape 3"/>
          <p:cNvSpPr>
            <a:spLocks noChangeArrowheads="1"/>
          </p:cNvSpPr>
          <p:nvPr/>
        </p:nvSpPr>
        <p:spPr bwMode="auto">
          <a:xfrm rot="16200000">
            <a:off x="545951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1" name="AutoShape 79"/>
          <p:cNvSpPr>
            <a:spLocks noChangeArrowheads="1"/>
          </p:cNvSpPr>
          <p:nvPr/>
        </p:nvSpPr>
        <p:spPr bwMode="auto">
          <a:xfrm rot="5400000">
            <a:off x="549761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26" name="AutoShape 126"/>
          <p:cNvSpPr>
            <a:spLocks/>
          </p:cNvSpPr>
          <p:nvPr/>
        </p:nvSpPr>
        <p:spPr bwMode="auto">
          <a:xfrm rot="5400000">
            <a:off x="5192937" y="4889646"/>
            <a:ext cx="76200" cy="111730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9"/>
          <p:cNvSpPr>
            <a:spLocks noChangeArrowheads="1"/>
          </p:cNvSpPr>
          <p:nvPr/>
        </p:nvSpPr>
        <p:spPr bwMode="auto">
          <a:xfrm>
            <a:off x="1523603" y="1981200"/>
            <a:ext cx="7008574" cy="9906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SoC2</a:t>
            </a:r>
            <a:endParaRPr lang="en-US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6500707" y="5448302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</a:t>
            </a:r>
          </a:p>
        </p:txBody>
      </p:sp>
      <p:sp>
        <p:nvSpPr>
          <p:cNvPr id="66" name="AutoShape 123"/>
          <p:cNvSpPr>
            <a:spLocks/>
          </p:cNvSpPr>
          <p:nvPr/>
        </p:nvSpPr>
        <p:spPr bwMode="auto">
          <a:xfrm rot="5400000">
            <a:off x="7486807" y="5152045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67" name="AutoShape 3"/>
          <p:cNvSpPr>
            <a:spLocks noChangeArrowheads="1"/>
          </p:cNvSpPr>
          <p:nvPr/>
        </p:nvSpPr>
        <p:spPr bwMode="auto">
          <a:xfrm rot="16200000">
            <a:off x="7135482" y="4673614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7224369" y="50419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69" name="Line 87"/>
          <p:cNvSpPr>
            <a:spLocks noChangeShapeType="1"/>
          </p:cNvSpPr>
          <p:nvPr/>
        </p:nvSpPr>
        <p:spPr bwMode="auto">
          <a:xfrm>
            <a:off x="7414869" y="2971801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0" name="AutoShape 3"/>
          <p:cNvSpPr>
            <a:spLocks noChangeArrowheads="1"/>
          </p:cNvSpPr>
          <p:nvPr/>
        </p:nvSpPr>
        <p:spPr bwMode="auto">
          <a:xfrm rot="16200000">
            <a:off x="7237055" y="4673614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16200000">
            <a:off x="7440202" y="4673614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72" name="AutoShape 79"/>
          <p:cNvSpPr>
            <a:spLocks noChangeArrowheads="1"/>
          </p:cNvSpPr>
          <p:nvPr/>
        </p:nvSpPr>
        <p:spPr bwMode="auto">
          <a:xfrm rot="5400000">
            <a:off x="7529089" y="50419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6" name="Line 106"/>
          <p:cNvSpPr>
            <a:spLocks noChangeShapeType="1"/>
          </p:cNvSpPr>
          <p:nvPr/>
        </p:nvSpPr>
        <p:spPr bwMode="auto">
          <a:xfrm>
            <a:off x="7719589" y="2971801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7541776" y="4673614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auto">
          <a:xfrm rot="16200000">
            <a:off x="3148700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79" name="Line 49"/>
          <p:cNvSpPr>
            <a:spLocks noChangeShapeType="1"/>
          </p:cNvSpPr>
          <p:nvPr/>
        </p:nvSpPr>
        <p:spPr bwMode="auto">
          <a:xfrm flipH="1" flipV="1">
            <a:off x="3453500" y="29718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AutoShape 79"/>
          <p:cNvSpPr>
            <a:spLocks noChangeArrowheads="1"/>
          </p:cNvSpPr>
          <p:nvPr/>
        </p:nvSpPr>
        <p:spPr bwMode="auto">
          <a:xfrm rot="5400000">
            <a:off x="326300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9" name="Line 66"/>
          <p:cNvSpPr>
            <a:spLocks noChangeShapeType="1"/>
          </p:cNvSpPr>
          <p:nvPr/>
        </p:nvSpPr>
        <p:spPr bwMode="auto">
          <a:xfrm flipV="1">
            <a:off x="3758221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AutoShape 79"/>
          <p:cNvSpPr>
            <a:spLocks noChangeArrowheads="1"/>
          </p:cNvSpPr>
          <p:nvPr/>
        </p:nvSpPr>
        <p:spPr bwMode="auto">
          <a:xfrm rot="5400000">
            <a:off x="35677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3453421" y="46228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B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3569558" y="5128341"/>
            <a:ext cx="45719" cy="609441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>
            <a:off x="3047206" y="5540634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251388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49" name="Line 92"/>
          <p:cNvSpPr>
            <a:spLocks noChangeShapeType="1"/>
          </p:cNvSpPr>
          <p:nvPr/>
        </p:nvSpPr>
        <p:spPr bwMode="auto">
          <a:xfrm flipH="1" flipV="1">
            <a:off x="2742486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0" name="AutoShape 79"/>
          <p:cNvSpPr>
            <a:spLocks noChangeArrowheads="1"/>
          </p:cNvSpPr>
          <p:nvPr/>
        </p:nvSpPr>
        <p:spPr bwMode="auto">
          <a:xfrm rot="5400000">
            <a:off x="255198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51" name="Rectangle 67"/>
          <p:cNvSpPr>
            <a:spLocks noChangeArrowheads="1"/>
          </p:cNvSpPr>
          <p:nvPr/>
        </p:nvSpPr>
        <p:spPr bwMode="auto">
          <a:xfrm>
            <a:off x="2336191" y="5632967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 rot="162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DB9</a:t>
            </a:r>
          </a:p>
        </p:txBody>
      </p:sp>
      <p:sp>
        <p:nvSpPr>
          <p:cNvPr id="53" name="Line 92"/>
          <p:cNvSpPr>
            <a:spLocks noChangeShapeType="1"/>
          </p:cNvSpPr>
          <p:nvPr/>
        </p:nvSpPr>
        <p:spPr bwMode="auto">
          <a:xfrm flipH="1" flipV="1">
            <a:off x="2133044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55" name="Rectangle 67"/>
          <p:cNvSpPr>
            <a:spLocks noChangeArrowheads="1"/>
          </p:cNvSpPr>
          <p:nvPr/>
        </p:nvSpPr>
        <p:spPr bwMode="auto">
          <a:xfrm>
            <a:off x="1625176" y="5540634"/>
            <a:ext cx="964949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Interface</a:t>
            </a:r>
          </a:p>
        </p:txBody>
      </p:sp>
      <p:sp>
        <p:nvSpPr>
          <p:cNvPr id="56" name="Line 88"/>
          <p:cNvSpPr>
            <a:spLocks noChangeShapeType="1"/>
          </p:cNvSpPr>
          <p:nvPr/>
        </p:nvSpPr>
        <p:spPr bwMode="auto">
          <a:xfrm flipH="1">
            <a:off x="8524922" y="219286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AutoShape 19"/>
          <p:cNvSpPr>
            <a:spLocks noChangeArrowheads="1"/>
          </p:cNvSpPr>
          <p:nvPr/>
        </p:nvSpPr>
        <p:spPr bwMode="auto">
          <a:xfrm>
            <a:off x="9083577" y="1964267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8" name="Line 89"/>
          <p:cNvSpPr>
            <a:spLocks noChangeShapeType="1"/>
          </p:cNvSpPr>
          <p:nvPr/>
        </p:nvSpPr>
        <p:spPr bwMode="auto">
          <a:xfrm flipH="1">
            <a:off x="8545863" y="2818192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AutoShape 19"/>
          <p:cNvSpPr>
            <a:spLocks noChangeArrowheads="1"/>
          </p:cNvSpPr>
          <p:nvPr/>
        </p:nvSpPr>
        <p:spPr bwMode="auto">
          <a:xfrm>
            <a:off x="9104518" y="2589592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</p:spTree>
    <p:extLst>
      <p:ext uri="{BB962C8B-B14F-4D97-AF65-F5344CB8AC3E}">
        <p14:creationId xmlns:p14="http://schemas.microsoft.com/office/powerpoint/2010/main" val="1176194099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70D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19812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253925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84405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265355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341329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32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133044" y="574505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430604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73532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3070395" y="48133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2653600" y="53213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82401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854482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83855" y="5745050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8544864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223453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234883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53933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20953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850672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2844059" y="5827123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843359" y="5745050"/>
            <a:ext cx="229896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2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850260" y="3628119"/>
            <a:ext cx="112627" cy="413398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46"/>
          <p:cNvSpPr>
            <a:spLocks noChangeShapeType="1"/>
          </p:cNvSpPr>
          <p:nvPr/>
        </p:nvSpPr>
        <p:spPr bwMode="auto">
          <a:xfrm>
            <a:off x="754687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54"/>
          <p:cNvSpPr>
            <a:spLocks noChangeShapeType="1"/>
          </p:cNvSpPr>
          <p:nvPr/>
        </p:nvSpPr>
        <p:spPr bwMode="auto">
          <a:xfrm>
            <a:off x="785159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AutoShape 79"/>
          <p:cNvSpPr>
            <a:spLocks noChangeArrowheads="1"/>
          </p:cNvSpPr>
          <p:nvPr/>
        </p:nvSpPr>
        <p:spPr bwMode="auto">
          <a:xfrm rot="5400000">
            <a:off x="735637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766109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7318275" y="4927627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7622996" y="4927627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 flipH="1" flipV="1">
            <a:off x="5891266" y="3962400"/>
            <a:ext cx="434513" cy="70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3656650" y="3491959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20" name="Line 46"/>
          <p:cNvSpPr>
            <a:spLocks noChangeShapeType="1"/>
          </p:cNvSpPr>
          <p:nvPr/>
        </p:nvSpPr>
        <p:spPr bwMode="auto">
          <a:xfrm>
            <a:off x="482452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Line 47"/>
          <p:cNvSpPr>
            <a:spLocks noChangeShapeType="1"/>
          </p:cNvSpPr>
          <p:nvPr/>
        </p:nvSpPr>
        <p:spPr bwMode="auto">
          <a:xfrm>
            <a:off x="5433966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Line 54"/>
          <p:cNvSpPr>
            <a:spLocks noChangeShapeType="1"/>
          </p:cNvSpPr>
          <p:nvPr/>
        </p:nvSpPr>
        <p:spPr bwMode="auto">
          <a:xfrm>
            <a:off x="512924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459592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490064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5205366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463402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493874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79"/>
          <p:cNvSpPr>
            <a:spLocks noChangeArrowheads="1"/>
          </p:cNvSpPr>
          <p:nvPr/>
        </p:nvSpPr>
        <p:spPr bwMode="auto">
          <a:xfrm rot="5400000">
            <a:off x="5243466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5739185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34862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604390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5510585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81530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12002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5548685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85340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615812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0" name="Line 46"/>
          <p:cNvSpPr>
            <a:spLocks noChangeShapeType="1"/>
          </p:cNvSpPr>
          <p:nvPr/>
        </p:nvSpPr>
        <p:spPr bwMode="auto">
          <a:xfrm>
            <a:off x="6617043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Line 47"/>
          <p:cNvSpPr>
            <a:spLocks noChangeShapeType="1"/>
          </p:cNvSpPr>
          <p:nvPr/>
        </p:nvSpPr>
        <p:spPr bwMode="auto">
          <a:xfrm>
            <a:off x="722648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Line 54"/>
          <p:cNvSpPr>
            <a:spLocks noChangeShapeType="1"/>
          </p:cNvSpPr>
          <p:nvPr/>
        </p:nvSpPr>
        <p:spPr bwMode="auto">
          <a:xfrm>
            <a:off x="692176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6388443" y="4915525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6693164" y="4915525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6997884" y="4915525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6426543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73126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703598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3" name="Line 46"/>
          <p:cNvSpPr>
            <a:spLocks noChangeShapeType="1"/>
          </p:cNvSpPr>
          <p:nvPr/>
        </p:nvSpPr>
        <p:spPr bwMode="auto">
          <a:xfrm>
            <a:off x="392213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47"/>
          <p:cNvSpPr>
            <a:spLocks noChangeShapeType="1"/>
          </p:cNvSpPr>
          <p:nvPr/>
        </p:nvSpPr>
        <p:spPr bwMode="auto">
          <a:xfrm>
            <a:off x="453157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54"/>
          <p:cNvSpPr>
            <a:spLocks noChangeShapeType="1"/>
          </p:cNvSpPr>
          <p:nvPr/>
        </p:nvSpPr>
        <p:spPr bwMode="auto">
          <a:xfrm>
            <a:off x="422685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369353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9825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30297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373163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403635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434107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6" name="AutoShape 19"/>
          <p:cNvSpPr>
            <a:spLocks noChangeArrowheads="1"/>
          </p:cNvSpPr>
          <p:nvPr/>
        </p:nvSpPr>
        <p:spPr bwMode="auto">
          <a:xfrm>
            <a:off x="5992841" y="3505200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1523524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828324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6378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320456" y="574505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Line 89"/>
          <p:cNvSpPr>
            <a:spLocks noChangeShapeType="1"/>
          </p:cNvSpPr>
          <p:nvPr/>
        </p:nvSpPr>
        <p:spPr bwMode="auto">
          <a:xfrm flipH="1">
            <a:off x="9416494" y="298752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AutoShape 19"/>
          <p:cNvSpPr>
            <a:spLocks noChangeArrowheads="1"/>
          </p:cNvSpPr>
          <p:nvPr/>
        </p:nvSpPr>
        <p:spPr bwMode="auto">
          <a:xfrm>
            <a:off x="9975149" y="275892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1422029" y="2133600"/>
            <a:ext cx="8024310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2403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FortiASIC NP6 Overview </a:t>
            </a:r>
          </a:p>
        </p:txBody>
      </p:sp>
      <p:sp>
        <p:nvSpPr>
          <p:cNvPr id="22" name="Text Placeholder 18"/>
          <p:cNvSpPr txBox="1">
            <a:spLocks/>
          </p:cNvSpPr>
          <p:nvPr/>
        </p:nvSpPr>
        <p:spPr>
          <a:xfrm>
            <a:off x="6848628" y="2139758"/>
            <a:ext cx="5109966" cy="3732724"/>
          </a:xfrm>
          <a:prstGeom prst="rect">
            <a:avLst/>
          </a:prstGeom>
        </p:spPr>
        <p:txBody>
          <a:bodyPr lIns="121899" tIns="60949" rIns="121899" bIns="60949"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/>
              <a:t>Provides up to 40Gbps IPv4 &amp; IPv6 firewall performance per unit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/>
              <a:t>Doubles I/O bandwidth and connectivity to CPU to achieve better CPS Direct support for latest Intel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/>
              <a:t>Supports Latest Multicore-CPU developments which aids in higher flow UTM and SSL inspection performance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dirty="0"/>
              <a:t>Adds stronger IPSEC Crypto support </a:t>
            </a:r>
          </a:p>
          <a:p>
            <a:endParaRPr lang="en-US" dirty="0"/>
          </a:p>
        </p:txBody>
      </p:sp>
      <p:sp>
        <p:nvSpPr>
          <p:cNvPr id="23" name="Rounded Rectangle 22"/>
          <p:cNvSpPr/>
          <p:nvPr/>
        </p:nvSpPr>
        <p:spPr bwMode="auto">
          <a:xfrm>
            <a:off x="827636" y="1848557"/>
            <a:ext cx="5370281" cy="4205111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2100" dirty="0"/>
          </a:p>
        </p:txBody>
      </p:sp>
      <p:sp>
        <p:nvSpPr>
          <p:cNvPr id="20" name="Text Placeholder 18"/>
          <p:cNvSpPr txBox="1">
            <a:spLocks/>
          </p:cNvSpPr>
          <p:nvPr/>
        </p:nvSpPr>
        <p:spPr>
          <a:xfrm>
            <a:off x="917549" y="2283182"/>
            <a:ext cx="5092220" cy="2647805"/>
          </a:xfrm>
          <a:prstGeom prst="rect">
            <a:avLst/>
          </a:prstGeom>
        </p:spPr>
        <p:txBody>
          <a:bodyPr lIns="121899" tIns="60949" rIns="121899" bIns="60949"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/>
              <a:t>Fastpath</a:t>
            </a:r>
            <a:r>
              <a:rPr lang="en-US" b="1" dirty="0"/>
              <a:t> support:</a:t>
            </a:r>
            <a:endParaRPr lang="en-US" dirty="0"/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IPv4 FW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VPN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grayscl/>
            <a:alphaModFix amt="10000"/>
          </a:blip>
          <a:stretch>
            <a:fillRect/>
          </a:stretch>
        </p:blipFill>
        <p:spPr>
          <a:xfrm rot="20541969">
            <a:off x="3424239" y="3961750"/>
            <a:ext cx="2685578" cy="2014708"/>
          </a:xfrm>
          <a:prstGeom prst="rect">
            <a:avLst/>
          </a:prstGeom>
        </p:spPr>
      </p:pic>
      <p:sp>
        <p:nvSpPr>
          <p:cNvPr id="12" name="Text Placeholder 18"/>
          <p:cNvSpPr txBox="1">
            <a:spLocks/>
          </p:cNvSpPr>
          <p:nvPr/>
        </p:nvSpPr>
        <p:spPr>
          <a:xfrm>
            <a:off x="3246489" y="2372082"/>
            <a:ext cx="2620597" cy="2647805"/>
          </a:xfrm>
          <a:prstGeom prst="rect">
            <a:avLst/>
          </a:prstGeom>
        </p:spPr>
        <p:txBody>
          <a:bodyPr lIns="121899" tIns="60949" rIns="121899" bIns="60949"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endParaRPr lang="en-US" sz="2700" dirty="0"/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IPv6 FW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CAPWAP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Multicast FW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 err="1"/>
              <a:t>Vdom</a:t>
            </a:r>
            <a:r>
              <a:rPr lang="en-US" sz="2700" dirty="0"/>
              <a:t> link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IP Tunnel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SCTP		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3040808"/>
            <a:ext cx="455787" cy="2699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3383708"/>
            <a:ext cx="455787" cy="2699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3752008"/>
            <a:ext cx="455787" cy="26997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4120308"/>
            <a:ext cx="455787" cy="26997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4475908"/>
            <a:ext cx="455787" cy="26997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44" l="10000" r="100000">
                        <a14:foregroundMark x1="41667" y1="46154" x2="43333" y2="67949"/>
                      </a14:backgroundRemoval>
                    </a14:imgEffect>
                  </a14:imgLayer>
                </a14:imgProps>
              </a:ext>
            </a:extLst>
          </a:blip>
          <a:srcRect l="22130" t="1" r="15928" b="24757"/>
          <a:stretch/>
        </p:blipFill>
        <p:spPr>
          <a:xfrm>
            <a:off x="5414654" y="4844208"/>
            <a:ext cx="455787" cy="269973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 bwMode="invGray">
          <a:xfrm>
            <a:off x="597514" y="1133143"/>
            <a:ext cx="11038895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marL="1218987" lvl="4" defTabSz="457092"/>
            <a:r>
              <a:rPr lang="en-US" sz="2700" b="1" dirty="0">
                <a:solidFill>
                  <a:schemeClr val="bg1"/>
                </a:solidFill>
                <a:cs typeface="Arial Narrow"/>
              </a:rPr>
              <a:t>Harmonizes IPv4 and IPv6 Performance.</a:t>
            </a:r>
          </a:p>
          <a:p>
            <a:pPr marL="1218987" lvl="4" defTabSz="457092"/>
            <a:r>
              <a:rPr lang="en-US" sz="2700" b="1" dirty="0">
                <a:solidFill>
                  <a:schemeClr val="bg1"/>
                </a:solidFill>
                <a:cs typeface="Arial Narrow"/>
              </a:rPr>
              <a:t>Double the capacity of previous generation (NP4) 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854917" y="1152086"/>
            <a:ext cx="823191" cy="825191"/>
            <a:chOff x="2284186" y="1295400"/>
            <a:chExt cx="687613" cy="689104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4186" y="1295400"/>
              <a:ext cx="687613" cy="68910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2372519" y="1696820"/>
              <a:ext cx="514523" cy="14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Helvetica 55 Roman"/>
                  <a:cs typeface="Helvetica 55 Roman"/>
                </a:rPr>
                <a:t>NP6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310223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70D-POE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306334" y="1981200"/>
            <a:ext cx="11273050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253925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84405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265355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341329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32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133044" y="5714962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430604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73532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3070395" y="48133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2653600" y="53213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82401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854482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83855" y="5714962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 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8544864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223453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234883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53933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20953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850672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2844059" y="5797035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235206" y="5714962"/>
            <a:ext cx="229896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10 x GE</a:t>
            </a:r>
          </a:p>
          <a:p>
            <a:pPr algn="ctr" eaLnBrk="0" hangingPunct="0"/>
            <a:r>
              <a:rPr lang="en-US" sz="1100" b="1" dirty="0"/>
              <a:t>Internal</a:t>
            </a:r>
          </a:p>
        </p:txBody>
      </p:sp>
      <p:sp>
        <p:nvSpPr>
          <p:cNvPr id="72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230815" y="4278600"/>
            <a:ext cx="81591" cy="2864062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75" name="Line 46"/>
          <p:cNvSpPr>
            <a:spLocks noChangeShapeType="1"/>
          </p:cNvSpPr>
          <p:nvPr/>
        </p:nvSpPr>
        <p:spPr bwMode="auto">
          <a:xfrm>
            <a:off x="754687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54"/>
          <p:cNvSpPr>
            <a:spLocks noChangeShapeType="1"/>
          </p:cNvSpPr>
          <p:nvPr/>
        </p:nvSpPr>
        <p:spPr bwMode="auto">
          <a:xfrm>
            <a:off x="785159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AutoShape 79"/>
          <p:cNvSpPr>
            <a:spLocks noChangeArrowheads="1"/>
          </p:cNvSpPr>
          <p:nvPr/>
        </p:nvSpPr>
        <p:spPr bwMode="auto">
          <a:xfrm rot="5400000">
            <a:off x="735637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766109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7318275" y="49276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7622996" y="49276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 flipH="1" flipV="1">
            <a:off x="5891266" y="3962400"/>
            <a:ext cx="434513" cy="70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3656650" y="3491959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20" name="Line 46"/>
          <p:cNvSpPr>
            <a:spLocks noChangeShapeType="1"/>
          </p:cNvSpPr>
          <p:nvPr/>
        </p:nvSpPr>
        <p:spPr bwMode="auto">
          <a:xfrm>
            <a:off x="482452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Line 47"/>
          <p:cNvSpPr>
            <a:spLocks noChangeShapeType="1"/>
          </p:cNvSpPr>
          <p:nvPr/>
        </p:nvSpPr>
        <p:spPr bwMode="auto">
          <a:xfrm>
            <a:off x="5433966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Line 54"/>
          <p:cNvSpPr>
            <a:spLocks noChangeShapeType="1"/>
          </p:cNvSpPr>
          <p:nvPr/>
        </p:nvSpPr>
        <p:spPr bwMode="auto">
          <a:xfrm>
            <a:off x="512924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459592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490064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5205366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463402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493874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79"/>
          <p:cNvSpPr>
            <a:spLocks noChangeArrowheads="1"/>
          </p:cNvSpPr>
          <p:nvPr/>
        </p:nvSpPr>
        <p:spPr bwMode="auto">
          <a:xfrm rot="5400000">
            <a:off x="5243466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5739185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34862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604390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5510585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81530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12002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5548685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85340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615812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0" name="Line 46"/>
          <p:cNvSpPr>
            <a:spLocks noChangeShapeType="1"/>
          </p:cNvSpPr>
          <p:nvPr/>
        </p:nvSpPr>
        <p:spPr bwMode="auto">
          <a:xfrm>
            <a:off x="6617043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Line 47"/>
          <p:cNvSpPr>
            <a:spLocks noChangeShapeType="1"/>
          </p:cNvSpPr>
          <p:nvPr/>
        </p:nvSpPr>
        <p:spPr bwMode="auto">
          <a:xfrm>
            <a:off x="722648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Line 54"/>
          <p:cNvSpPr>
            <a:spLocks noChangeShapeType="1"/>
          </p:cNvSpPr>
          <p:nvPr/>
        </p:nvSpPr>
        <p:spPr bwMode="auto">
          <a:xfrm>
            <a:off x="692176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6388443" y="4915525"/>
            <a:ext cx="457200" cy="203147"/>
          </a:xfrm>
          <a:prstGeom prst="flowChartAlternateProcess">
            <a:avLst/>
          </a:prstGeom>
          <a:solidFill>
            <a:srgbClr val="323232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6693164" y="4915525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6997884" y="4915525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6426543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73126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703598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3" name="Line 46"/>
          <p:cNvSpPr>
            <a:spLocks noChangeShapeType="1"/>
          </p:cNvSpPr>
          <p:nvPr/>
        </p:nvSpPr>
        <p:spPr bwMode="auto">
          <a:xfrm>
            <a:off x="392213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47"/>
          <p:cNvSpPr>
            <a:spLocks noChangeShapeType="1"/>
          </p:cNvSpPr>
          <p:nvPr/>
        </p:nvSpPr>
        <p:spPr bwMode="auto">
          <a:xfrm>
            <a:off x="453157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54"/>
          <p:cNvSpPr>
            <a:spLocks noChangeShapeType="1"/>
          </p:cNvSpPr>
          <p:nvPr/>
        </p:nvSpPr>
        <p:spPr bwMode="auto">
          <a:xfrm>
            <a:off x="422685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369353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9825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30297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373163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403635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434107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6" name="AutoShape 19"/>
          <p:cNvSpPr>
            <a:spLocks noChangeArrowheads="1"/>
          </p:cNvSpPr>
          <p:nvPr/>
        </p:nvSpPr>
        <p:spPr bwMode="auto">
          <a:xfrm>
            <a:off x="5992841" y="3505200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1523524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828324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6378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320456" y="5714962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AutoShape 126"/>
          <p:cNvSpPr>
            <a:spLocks/>
          </p:cNvSpPr>
          <p:nvPr/>
        </p:nvSpPr>
        <p:spPr bwMode="auto">
          <a:xfrm rot="5400000">
            <a:off x="7331848" y="5108344"/>
            <a:ext cx="118537" cy="119021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>
            <a:off x="6131364" y="5797035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GE PoE </a:t>
            </a:r>
          </a:p>
        </p:txBody>
      </p:sp>
      <p:sp>
        <p:nvSpPr>
          <p:cNvPr id="107" name="Line 89"/>
          <p:cNvSpPr>
            <a:spLocks noChangeShapeType="1"/>
          </p:cNvSpPr>
          <p:nvPr/>
        </p:nvSpPr>
        <p:spPr bwMode="auto">
          <a:xfrm flipH="1">
            <a:off x="9416494" y="2975431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9975149" y="2746831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1422029" y="2133600"/>
            <a:ext cx="8024310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6334" y="1981200"/>
            <a:ext cx="920208" cy="92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07826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80C/CM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419193" y="1957009"/>
            <a:ext cx="11318194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1841142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145942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1955442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755384" y="56563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GE WAN</a:t>
            </a: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8799009" y="2871409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357664" y="264280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512MB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1536422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1650722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1841222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778596" y="5738424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6 x FE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827963" y="4776647"/>
            <a:ext cx="152400" cy="1828324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 flipH="1">
            <a:off x="5142642" y="3179802"/>
            <a:ext cx="7697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5740558" y="3179802"/>
            <a:ext cx="11525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5445448" y="3156501"/>
            <a:ext cx="1914" cy="161184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4914042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218762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523483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4952142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256862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561583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825407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130207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939707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622339" y="56563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5801051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5839151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005737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10550749" y="2109409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753896" y="18808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1058617" y="2033209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auto">
          <a:xfrm rot="16200000">
            <a:off x="7223080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RJ11</a:t>
            </a:r>
          </a:p>
        </p:txBody>
      </p:sp>
      <p:sp>
        <p:nvSpPr>
          <p:cNvPr id="48" name="AutoShape 79"/>
          <p:cNvSpPr>
            <a:spLocks noChangeArrowheads="1"/>
          </p:cNvSpPr>
          <p:nvPr/>
        </p:nvSpPr>
        <p:spPr bwMode="auto">
          <a:xfrm rot="5400000">
            <a:off x="7261180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7427767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Line 47"/>
          <p:cNvSpPr>
            <a:spLocks noChangeShapeType="1"/>
          </p:cNvSpPr>
          <p:nvPr/>
        </p:nvSpPr>
        <p:spPr bwMode="auto">
          <a:xfrm>
            <a:off x="8341928" y="32524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7935634" y="4852609"/>
            <a:ext cx="2133044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ExpressCard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expansion slot</a:t>
            </a: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 rot="16200000">
            <a:off x="6105771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6143871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5" name="Line 47"/>
          <p:cNvSpPr>
            <a:spLocks noChangeShapeType="1"/>
          </p:cNvSpPr>
          <p:nvPr/>
        </p:nvSpPr>
        <p:spPr bwMode="auto">
          <a:xfrm>
            <a:off x="631045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641049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644859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Line 47"/>
          <p:cNvSpPr>
            <a:spLocks noChangeShapeType="1"/>
          </p:cNvSpPr>
          <p:nvPr/>
        </p:nvSpPr>
        <p:spPr bwMode="auto">
          <a:xfrm>
            <a:off x="661517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 rot="16200000">
            <a:off x="295699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6" name="AutoShape 79"/>
          <p:cNvSpPr>
            <a:spLocks noChangeArrowheads="1"/>
          </p:cNvSpPr>
          <p:nvPr/>
        </p:nvSpPr>
        <p:spPr bwMode="auto">
          <a:xfrm rot="5400000">
            <a:off x="299509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7" name="Line 47"/>
          <p:cNvSpPr>
            <a:spLocks noChangeShapeType="1"/>
          </p:cNvSpPr>
          <p:nvPr/>
        </p:nvSpPr>
        <p:spPr bwMode="auto">
          <a:xfrm>
            <a:off x="316167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 rot="16200000">
            <a:off x="326171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329981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0" name="Line 47"/>
          <p:cNvSpPr>
            <a:spLocks noChangeShapeType="1"/>
          </p:cNvSpPr>
          <p:nvPr/>
        </p:nvSpPr>
        <p:spPr bwMode="auto">
          <a:xfrm>
            <a:off x="346639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972727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010827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177413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AutoShape 128"/>
          <p:cNvSpPr>
            <a:spLocks/>
          </p:cNvSpPr>
          <p:nvPr/>
        </p:nvSpPr>
        <p:spPr bwMode="auto">
          <a:xfrm rot="5400000">
            <a:off x="3275939" y="5297203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3669546" y="56563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 x </a:t>
            </a:r>
          </a:p>
          <a:p>
            <a:pPr algn="ctr" eaLnBrk="0" hangingPunct="0"/>
            <a:r>
              <a:rPr lang="en-US" sz="1100" b="1" dirty="0"/>
              <a:t>GE DMZ</a:t>
            </a:r>
          </a:p>
        </p:txBody>
      </p:sp>
      <p:sp>
        <p:nvSpPr>
          <p:cNvPr id="79" name="Rectangle 67"/>
          <p:cNvSpPr>
            <a:spLocks noChangeArrowheads="1"/>
          </p:cNvSpPr>
          <p:nvPr/>
        </p:nvSpPr>
        <p:spPr bwMode="auto">
          <a:xfrm>
            <a:off x="6310460" y="5738424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Analog Modem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154517" y="3785809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8646649" y="4243009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8646649" y="3481009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>
            <a:off x="9357664" y="3176209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4" name="Line 588"/>
          <p:cNvSpPr>
            <a:spLocks noChangeShapeType="1"/>
          </p:cNvSpPr>
          <p:nvPr/>
        </p:nvSpPr>
        <p:spPr bwMode="auto">
          <a:xfrm>
            <a:off x="8849796" y="3404809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1485714" y="56563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USB Server</a:t>
            </a:r>
          </a:p>
        </p:txBody>
      </p:sp>
      <p:sp>
        <p:nvSpPr>
          <p:cNvPr id="86" name="AutoShape 128"/>
          <p:cNvSpPr>
            <a:spLocks/>
          </p:cNvSpPr>
          <p:nvPr/>
        </p:nvSpPr>
        <p:spPr bwMode="auto">
          <a:xfrm rot="5400000">
            <a:off x="1955483" y="5297203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6980843" y="4014409"/>
            <a:ext cx="914162" cy="457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V.9x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Modem</a:t>
            </a:r>
          </a:p>
        </p:txBody>
      </p:sp>
      <p:sp>
        <p:nvSpPr>
          <p:cNvPr id="80" name="Line 88"/>
          <p:cNvSpPr>
            <a:spLocks noChangeShapeType="1"/>
          </p:cNvSpPr>
          <p:nvPr/>
        </p:nvSpPr>
        <p:spPr bwMode="auto">
          <a:xfrm flipH="1">
            <a:off x="8808683" y="2346476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19"/>
          <p:cNvSpPr>
            <a:spLocks noChangeArrowheads="1"/>
          </p:cNvSpPr>
          <p:nvPr/>
        </p:nvSpPr>
        <p:spPr bwMode="auto">
          <a:xfrm>
            <a:off x="9367337" y="2117876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512MB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825486" y="2109409"/>
            <a:ext cx="8024310" cy="1524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0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506499486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80C/CM-Gen2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419193" y="1957009"/>
            <a:ext cx="11318194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1841142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145942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1955442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755384" y="5620444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GE WAN</a:t>
            </a: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8799009" y="2871409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357664" y="264280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1536422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1650722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1841222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786857" y="5692259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6 x FE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827963" y="4776647"/>
            <a:ext cx="152400" cy="1828324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 flipH="1">
            <a:off x="5142642" y="3179802"/>
            <a:ext cx="7697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5740558" y="3179802"/>
            <a:ext cx="11525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5445448" y="3156501"/>
            <a:ext cx="1914" cy="161184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4914042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218762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523483" y="489536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4952142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256862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561583" y="531446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825407" y="4751036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130207" y="310000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939707" y="52463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622339" y="5692259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5801051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5839151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005737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10550749" y="2109409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753896" y="188080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1058617" y="2033209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auto">
          <a:xfrm rot="16200000">
            <a:off x="7223080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RJ11</a:t>
            </a:r>
          </a:p>
        </p:txBody>
      </p:sp>
      <p:sp>
        <p:nvSpPr>
          <p:cNvPr id="48" name="AutoShape 79"/>
          <p:cNvSpPr>
            <a:spLocks noChangeArrowheads="1"/>
          </p:cNvSpPr>
          <p:nvPr/>
        </p:nvSpPr>
        <p:spPr bwMode="auto">
          <a:xfrm rot="5400000">
            <a:off x="7261180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7427767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Line 47"/>
          <p:cNvSpPr>
            <a:spLocks noChangeShapeType="1"/>
          </p:cNvSpPr>
          <p:nvPr/>
        </p:nvSpPr>
        <p:spPr bwMode="auto">
          <a:xfrm>
            <a:off x="8341928" y="32524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7935634" y="4852609"/>
            <a:ext cx="2133044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 err="1">
                <a:solidFill>
                  <a:schemeClr val="bg1"/>
                </a:solidFill>
                <a:cs typeface="Arial" pitchFamily="34" charset="0"/>
              </a:rPr>
              <a:t>ExpressCard</a:t>
            </a: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 expansion slot</a:t>
            </a: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 rot="16200000">
            <a:off x="6105771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6143871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5" name="Line 47"/>
          <p:cNvSpPr>
            <a:spLocks noChangeShapeType="1"/>
          </p:cNvSpPr>
          <p:nvPr/>
        </p:nvSpPr>
        <p:spPr bwMode="auto">
          <a:xfrm>
            <a:off x="631045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641049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644859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Line 47"/>
          <p:cNvSpPr>
            <a:spLocks noChangeShapeType="1"/>
          </p:cNvSpPr>
          <p:nvPr/>
        </p:nvSpPr>
        <p:spPr bwMode="auto">
          <a:xfrm>
            <a:off x="661517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 rot="16200000">
            <a:off x="295699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6" name="AutoShape 79"/>
          <p:cNvSpPr>
            <a:spLocks noChangeArrowheads="1"/>
          </p:cNvSpPr>
          <p:nvPr/>
        </p:nvSpPr>
        <p:spPr bwMode="auto">
          <a:xfrm rot="5400000">
            <a:off x="299509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7" name="Line 47"/>
          <p:cNvSpPr>
            <a:spLocks noChangeShapeType="1"/>
          </p:cNvSpPr>
          <p:nvPr/>
        </p:nvSpPr>
        <p:spPr bwMode="auto">
          <a:xfrm>
            <a:off x="316167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 rot="16200000">
            <a:off x="3261712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3299812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0" name="Line 47"/>
          <p:cNvSpPr>
            <a:spLocks noChangeShapeType="1"/>
          </p:cNvSpPr>
          <p:nvPr/>
        </p:nvSpPr>
        <p:spPr bwMode="auto">
          <a:xfrm>
            <a:off x="3466398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972727" y="490343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4010827" y="532253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4177413" y="3176209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AutoShape 128"/>
          <p:cNvSpPr>
            <a:spLocks/>
          </p:cNvSpPr>
          <p:nvPr/>
        </p:nvSpPr>
        <p:spPr bwMode="auto">
          <a:xfrm rot="5400000">
            <a:off x="3275939" y="5297203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3669546" y="5620444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 x </a:t>
            </a:r>
          </a:p>
          <a:p>
            <a:pPr algn="ctr" eaLnBrk="0" hangingPunct="0"/>
            <a:r>
              <a:rPr lang="en-US" sz="1100" b="1" dirty="0"/>
              <a:t>GE DMZ</a:t>
            </a:r>
          </a:p>
        </p:txBody>
      </p:sp>
      <p:sp>
        <p:nvSpPr>
          <p:cNvPr id="79" name="Rectangle 67"/>
          <p:cNvSpPr>
            <a:spLocks noChangeArrowheads="1"/>
          </p:cNvSpPr>
          <p:nvPr/>
        </p:nvSpPr>
        <p:spPr bwMode="auto">
          <a:xfrm>
            <a:off x="6310460" y="5692259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Analog Modem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9154517" y="3785809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82" name="Line 89"/>
          <p:cNvSpPr>
            <a:spLocks noChangeShapeType="1"/>
          </p:cNvSpPr>
          <p:nvPr/>
        </p:nvSpPr>
        <p:spPr bwMode="auto">
          <a:xfrm flipH="1">
            <a:off x="8646649" y="4243009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Line 75"/>
          <p:cNvSpPr>
            <a:spLocks noChangeShapeType="1"/>
          </p:cNvSpPr>
          <p:nvPr/>
        </p:nvSpPr>
        <p:spPr bwMode="auto">
          <a:xfrm flipH="1">
            <a:off x="8646649" y="3481009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>
            <a:off x="9357664" y="3176209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4" name="Line 588"/>
          <p:cNvSpPr>
            <a:spLocks noChangeShapeType="1"/>
          </p:cNvSpPr>
          <p:nvPr/>
        </p:nvSpPr>
        <p:spPr bwMode="auto">
          <a:xfrm>
            <a:off x="8849796" y="3404809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1485714" y="5620444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USB Server</a:t>
            </a:r>
          </a:p>
        </p:txBody>
      </p:sp>
      <p:sp>
        <p:nvSpPr>
          <p:cNvPr id="86" name="AutoShape 128"/>
          <p:cNvSpPr>
            <a:spLocks/>
          </p:cNvSpPr>
          <p:nvPr/>
        </p:nvSpPr>
        <p:spPr bwMode="auto">
          <a:xfrm rot="5400000">
            <a:off x="1955483" y="5297203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6980843" y="4014409"/>
            <a:ext cx="914162" cy="457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V.9x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Modem</a:t>
            </a:r>
          </a:p>
        </p:txBody>
      </p:sp>
      <p:sp>
        <p:nvSpPr>
          <p:cNvPr id="80" name="Line 88"/>
          <p:cNvSpPr>
            <a:spLocks noChangeShapeType="1"/>
          </p:cNvSpPr>
          <p:nvPr/>
        </p:nvSpPr>
        <p:spPr bwMode="auto">
          <a:xfrm flipH="1">
            <a:off x="8808683" y="2346476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19"/>
          <p:cNvSpPr>
            <a:spLocks noChangeArrowheads="1"/>
          </p:cNvSpPr>
          <p:nvPr/>
        </p:nvSpPr>
        <p:spPr bwMode="auto">
          <a:xfrm>
            <a:off x="9367337" y="2117876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8MB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825486" y="2109409"/>
            <a:ext cx="8024310" cy="1524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Dual Core CPU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0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59119857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80D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19812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4012076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4316876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412637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3605861" y="5763607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8956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667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4126416" y="53213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707355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82165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4012155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987655" y="5845680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4 x GE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139673" y="5085672"/>
            <a:ext cx="112627" cy="121888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 flipH="1">
            <a:off x="5739185" y="3203994"/>
            <a:ext cx="7697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337101" y="3203994"/>
            <a:ext cx="11525" cy="15885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6041992" y="3180693"/>
            <a:ext cx="1914" cy="161184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5510585" y="491956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815306" y="491956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120026" y="491956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5548685" y="533866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853406" y="533866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6158126" y="533866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996340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3301140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311064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793272" y="5763607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39759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4356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602280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33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19V 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05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057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89"/>
          <p:cNvSpPr>
            <a:spLocks noChangeShapeType="1"/>
          </p:cNvSpPr>
          <p:nvPr/>
        </p:nvSpPr>
        <p:spPr bwMode="auto">
          <a:xfrm flipH="1">
            <a:off x="9395553" y="3505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19"/>
          <p:cNvSpPr>
            <a:spLocks noChangeArrowheads="1"/>
          </p:cNvSpPr>
          <p:nvPr/>
        </p:nvSpPr>
        <p:spPr bwMode="auto">
          <a:xfrm>
            <a:off x="9954207" y="32766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16GB </a:t>
            </a:r>
          </a:p>
        </p:txBody>
      </p:sp>
      <p:sp>
        <p:nvSpPr>
          <p:cNvPr id="45" name="Line 89"/>
          <p:cNvSpPr>
            <a:spLocks noChangeShapeType="1"/>
          </p:cNvSpPr>
          <p:nvPr/>
        </p:nvSpPr>
        <p:spPr bwMode="auto">
          <a:xfrm flipH="1" flipV="1">
            <a:off x="9040045" y="4038600"/>
            <a:ext cx="939958" cy="121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Line 75"/>
          <p:cNvSpPr>
            <a:spLocks noChangeShapeType="1"/>
          </p:cNvSpPr>
          <p:nvPr/>
        </p:nvSpPr>
        <p:spPr bwMode="auto">
          <a:xfrm flipH="1">
            <a:off x="9040045" y="32766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auto">
          <a:xfrm>
            <a:off x="9968718" y="3834191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1GB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2386172" y="2133600"/>
            <a:ext cx="7060168" cy="1524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2C , 4T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15736" y="1981200"/>
            <a:ext cx="920208" cy="92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07675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xfrm>
            <a:off x="609441" y="77990"/>
            <a:ext cx="10835325" cy="729997"/>
          </a:xfrm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80/81E-POE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39928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4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3227601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3341901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3532401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6698228" y="5820325"/>
            <a:ext cx="229896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12 x GE </a:t>
            </a:r>
          </a:p>
          <a:p>
            <a:pPr algn="ctr" eaLnBrk="0" hangingPunct="0"/>
            <a:r>
              <a:rPr lang="en-US" sz="1100" b="1" dirty="0"/>
              <a:t>RJ45 PoE/+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7667213" y="4720743"/>
            <a:ext cx="162316" cy="212427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 flipH="1">
            <a:off x="6838873" y="4126266"/>
            <a:ext cx="0" cy="7249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7448313" y="4126266"/>
            <a:ext cx="0" cy="7249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7141678" y="4079605"/>
            <a:ext cx="1914" cy="7716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6610272" y="4978289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6914993" y="4978289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7219713" y="4978289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6648372" y="53973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6953093" y="53973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7257813" y="539738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2223827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2528627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2338127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2020759" y="5773917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7497281" y="498635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7535381" y="540545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7701967" y="3716331"/>
            <a:ext cx="0" cy="114299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2795042" y="5795131"/>
            <a:ext cx="1481631" cy="29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USB A</a:t>
            </a:r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7802253" y="4985985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7840353" y="54050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8006940" y="4126265"/>
            <a:ext cx="0" cy="7326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 GB</a:t>
            </a:r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 rot="16200000">
            <a:off x="8394299" y="4991705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5400000">
            <a:off x="8432399" y="54108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1" name="Line 47"/>
          <p:cNvSpPr>
            <a:spLocks noChangeShapeType="1"/>
          </p:cNvSpPr>
          <p:nvPr/>
        </p:nvSpPr>
        <p:spPr bwMode="auto">
          <a:xfrm>
            <a:off x="8598985" y="4079605"/>
            <a:ext cx="0" cy="78507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8095889" y="4706928"/>
            <a:ext cx="449324" cy="246221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/>
            <a:r>
              <a:rPr lang="en-US" sz="8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68" name="AutoShape 123"/>
          <p:cNvSpPr>
            <a:spLocks/>
          </p:cNvSpPr>
          <p:nvPr/>
        </p:nvSpPr>
        <p:spPr bwMode="auto">
          <a:xfrm rot="5400000">
            <a:off x="4993356" y="549679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/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 rot="16200000">
            <a:off x="4642031" y="50183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88" tIns="47988" rIns="47988" bIns="47988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70" name="AutoShape 79"/>
          <p:cNvSpPr>
            <a:spLocks noChangeArrowheads="1"/>
          </p:cNvSpPr>
          <p:nvPr/>
        </p:nvSpPr>
        <p:spPr bwMode="auto">
          <a:xfrm rot="5400000">
            <a:off x="4730918" y="53866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6" name="Line 87"/>
          <p:cNvSpPr>
            <a:spLocks noChangeShapeType="1"/>
          </p:cNvSpPr>
          <p:nvPr/>
        </p:nvSpPr>
        <p:spPr bwMode="auto">
          <a:xfrm>
            <a:off x="4921418" y="3716329"/>
            <a:ext cx="0" cy="112422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/>
          </a:p>
        </p:txBody>
      </p:sp>
      <p:sp>
        <p:nvSpPr>
          <p:cNvPr id="77" name="AutoShape 3"/>
          <p:cNvSpPr>
            <a:spLocks noChangeArrowheads="1"/>
          </p:cNvSpPr>
          <p:nvPr/>
        </p:nvSpPr>
        <p:spPr bwMode="auto">
          <a:xfrm rot="16200000">
            <a:off x="4743605" y="50183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47988" rIns="47988" bIns="47988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4946752" y="50183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88" tIns="47988" rIns="47988" bIns="47988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80" name="AutoShape 79"/>
          <p:cNvSpPr>
            <a:spLocks noChangeArrowheads="1"/>
          </p:cNvSpPr>
          <p:nvPr/>
        </p:nvSpPr>
        <p:spPr bwMode="auto">
          <a:xfrm rot="5400000">
            <a:off x="5035639" y="53866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4" name="Line 106"/>
          <p:cNvSpPr>
            <a:spLocks noChangeShapeType="1"/>
          </p:cNvSpPr>
          <p:nvPr/>
        </p:nvSpPr>
        <p:spPr bwMode="auto">
          <a:xfrm>
            <a:off x="5226139" y="3690657"/>
            <a:ext cx="0" cy="11498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/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 rot="16200000">
            <a:off x="5048325" y="50183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47988" rIns="47988" bIns="47988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87" name="Rectangle 67"/>
          <p:cNvSpPr>
            <a:spLocks noChangeArrowheads="1"/>
          </p:cNvSpPr>
          <p:nvPr/>
        </p:nvSpPr>
        <p:spPr bwMode="auto">
          <a:xfrm>
            <a:off x="4007257" y="5829224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 pairs</a:t>
            </a:r>
          </a:p>
        </p:txBody>
      </p:sp>
      <p:sp>
        <p:nvSpPr>
          <p:cNvPr id="53" name="Line 46"/>
          <p:cNvSpPr>
            <a:spLocks noChangeShapeType="1"/>
          </p:cNvSpPr>
          <p:nvPr/>
        </p:nvSpPr>
        <p:spPr bwMode="auto">
          <a:xfrm flipH="1">
            <a:off x="5937156" y="4126266"/>
            <a:ext cx="7697" cy="73268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>
            <a:off x="6239961" y="4126266"/>
            <a:ext cx="1914" cy="7326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auto">
          <a:xfrm rot="16200000">
            <a:off x="5708555" y="498598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8" name="AutoShape 3"/>
          <p:cNvSpPr>
            <a:spLocks noChangeArrowheads="1"/>
          </p:cNvSpPr>
          <p:nvPr/>
        </p:nvSpPr>
        <p:spPr bwMode="auto">
          <a:xfrm rot="16200000">
            <a:off x="6013275" y="498598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2" name="AutoShape 79"/>
          <p:cNvSpPr>
            <a:spLocks noChangeArrowheads="1"/>
          </p:cNvSpPr>
          <p:nvPr/>
        </p:nvSpPr>
        <p:spPr bwMode="auto">
          <a:xfrm rot="5400000">
            <a:off x="5746655" y="54050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3" name="AutoShape 79"/>
          <p:cNvSpPr>
            <a:spLocks noChangeArrowheads="1"/>
          </p:cNvSpPr>
          <p:nvPr/>
        </p:nvSpPr>
        <p:spPr bwMode="auto">
          <a:xfrm rot="5400000">
            <a:off x="6051375" y="54050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Arial" pitchFamily="34" charset="0"/>
              </a:rPr>
              <a:t>SoC3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4" name="AutoShape 123"/>
          <p:cNvSpPr>
            <a:spLocks/>
          </p:cNvSpPr>
          <p:nvPr/>
        </p:nvSpPr>
        <p:spPr bwMode="auto">
          <a:xfrm rot="5400000">
            <a:off x="6053079" y="5498728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/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5066980" y="5831155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RJ45</a:t>
            </a:r>
            <a:br>
              <a:rPr lang="en-US" sz="1100" b="1" dirty="0"/>
            </a:br>
            <a:r>
              <a:rPr lang="en-US" sz="1100" b="1" dirty="0"/>
              <a:t>DMZ/HA</a:t>
            </a:r>
          </a:p>
        </p:txBody>
      </p:sp>
      <p:sp>
        <p:nvSpPr>
          <p:cNvPr id="67" name="Rounded Rectangle 66"/>
          <p:cNvSpPr/>
          <p:nvPr/>
        </p:nvSpPr>
        <p:spPr bwMode="auto">
          <a:xfrm>
            <a:off x="10766796" y="1277928"/>
            <a:ext cx="812588" cy="457200"/>
          </a:xfrm>
          <a:prstGeom prst="roundRect">
            <a:avLst/>
          </a:prstGeom>
          <a:noFill/>
          <a:ln w="3810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t" anchorCtr="0" compatLnSpc="1">
            <a:prstTxWarp prst="textNoShape">
              <a:avLst/>
            </a:prstTxWarp>
          </a:bodyPr>
          <a:lstStyle/>
          <a:p>
            <a:pPr defTabSz="1218885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>
            <a:off x="10462075" y="1732896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Optional</a:t>
            </a:r>
          </a:p>
        </p:txBody>
      </p:sp>
      <p:sp>
        <p:nvSpPr>
          <p:cNvPr id="73" name="Line 89"/>
          <p:cNvSpPr>
            <a:spLocks noChangeShapeType="1"/>
          </p:cNvSpPr>
          <p:nvPr/>
        </p:nvSpPr>
        <p:spPr bwMode="auto">
          <a:xfrm>
            <a:off x="9218845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AutoShape 19"/>
          <p:cNvSpPr>
            <a:spLocks noChangeArrowheads="1"/>
          </p:cNvSpPr>
          <p:nvPr/>
        </p:nvSpPr>
        <p:spPr bwMode="auto">
          <a:xfrm>
            <a:off x="8908205" y="390145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solidFill>
              <a:schemeClr val="accent6"/>
            </a:solidFill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GB</a:t>
            </a:r>
          </a:p>
        </p:txBody>
      </p:sp>
      <p:sp>
        <p:nvSpPr>
          <p:cNvPr id="78" name="Rectangle 77"/>
          <p:cNvSpPr/>
          <p:nvPr/>
        </p:nvSpPr>
        <p:spPr>
          <a:xfrm>
            <a:off x="8521327" y="5929779"/>
            <a:ext cx="1636027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121899" tIns="60949" rIns="121899" bIns="60949">
            <a:spAutoFit/>
          </a:bodyPr>
          <a:lstStyle/>
          <a:p>
            <a:pPr algn="ctr"/>
            <a:r>
              <a:rPr lang="en-US" sz="800" dirty="0">
                <a:latin typeface="Arial"/>
                <a:cs typeface="Arial"/>
              </a:rPr>
              <a:t>Total Power Budget = 110W</a:t>
            </a:r>
          </a:p>
        </p:txBody>
      </p:sp>
      <p:sp>
        <p:nvSpPr>
          <p:cNvPr id="81" name="AutoShape 19"/>
          <p:cNvSpPr>
            <a:spLocks noChangeArrowheads="1"/>
          </p:cNvSpPr>
          <p:nvPr/>
        </p:nvSpPr>
        <p:spPr bwMode="auto">
          <a:xfrm>
            <a:off x="5548379" y="4079605"/>
            <a:ext cx="3176094" cy="558107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735805610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90D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574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2539259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844059" y="32766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2653559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008574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3413295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322279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133044" y="5827107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430604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735325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9395553" y="3048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3070395" y="48895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209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954207" y="28194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2653600" y="53975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8240104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854482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2" name="AutoShape 19"/>
          <p:cNvSpPr>
            <a:spLocks noChangeArrowheads="1"/>
          </p:cNvSpPr>
          <p:nvPr/>
        </p:nvSpPr>
        <p:spPr bwMode="auto">
          <a:xfrm>
            <a:off x="9446339" y="3581400"/>
            <a:ext cx="1422030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3" name="Rectangle 2"/>
          <p:cNvSpPr/>
          <p:nvPr/>
        </p:nvSpPr>
        <p:spPr>
          <a:xfrm>
            <a:off x="7283855" y="5827107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8544864" y="54991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2234539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2348839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539339" y="32766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Line 89"/>
          <p:cNvSpPr>
            <a:spLocks noChangeShapeType="1"/>
          </p:cNvSpPr>
          <p:nvPr/>
        </p:nvSpPr>
        <p:spPr bwMode="auto">
          <a:xfrm flipH="1">
            <a:off x="9040045" y="40386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75"/>
          <p:cNvSpPr>
            <a:spLocks noChangeShapeType="1"/>
          </p:cNvSpPr>
          <p:nvPr/>
        </p:nvSpPr>
        <p:spPr bwMode="auto">
          <a:xfrm flipH="1">
            <a:off x="9040045" y="32766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64"/>
          <p:cNvSpPr>
            <a:spLocks noChangeShapeType="1"/>
          </p:cNvSpPr>
          <p:nvPr/>
        </p:nvSpPr>
        <p:spPr bwMode="auto">
          <a:xfrm>
            <a:off x="5180251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209531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850672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2844059" y="5909180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987655" y="5909180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</p:txBody>
      </p:sp>
      <p:sp>
        <p:nvSpPr>
          <p:cNvPr id="72" name="Line 64"/>
          <p:cNvSpPr>
            <a:spLocks noChangeShapeType="1"/>
          </p:cNvSpPr>
          <p:nvPr/>
        </p:nvSpPr>
        <p:spPr bwMode="auto">
          <a:xfrm>
            <a:off x="7008574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850260" y="3704319"/>
            <a:ext cx="112627" cy="413398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46"/>
          <p:cNvSpPr>
            <a:spLocks noChangeShapeType="1"/>
          </p:cNvSpPr>
          <p:nvPr/>
        </p:nvSpPr>
        <p:spPr bwMode="auto">
          <a:xfrm>
            <a:off x="7546875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54"/>
          <p:cNvSpPr>
            <a:spLocks noChangeShapeType="1"/>
          </p:cNvSpPr>
          <p:nvPr/>
        </p:nvSpPr>
        <p:spPr bwMode="auto">
          <a:xfrm>
            <a:off x="7851596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AutoShape 79"/>
          <p:cNvSpPr>
            <a:spLocks noChangeArrowheads="1"/>
          </p:cNvSpPr>
          <p:nvPr/>
        </p:nvSpPr>
        <p:spPr bwMode="auto">
          <a:xfrm rot="5400000">
            <a:off x="735637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7661096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180251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731827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7622996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 flipH="1" flipV="1">
            <a:off x="5789692" y="4038600"/>
            <a:ext cx="434513" cy="70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3656650" y="3568159"/>
            <a:ext cx="2227802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4" name="Line 46"/>
          <p:cNvSpPr>
            <a:spLocks noChangeShapeType="1"/>
          </p:cNvSpPr>
          <p:nvPr/>
        </p:nvSpPr>
        <p:spPr bwMode="auto">
          <a:xfrm>
            <a:off x="4824525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Line 47"/>
          <p:cNvSpPr>
            <a:spLocks noChangeShapeType="1"/>
          </p:cNvSpPr>
          <p:nvPr/>
        </p:nvSpPr>
        <p:spPr bwMode="auto">
          <a:xfrm>
            <a:off x="5433966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Line 54"/>
          <p:cNvSpPr>
            <a:spLocks noChangeShapeType="1"/>
          </p:cNvSpPr>
          <p:nvPr/>
        </p:nvSpPr>
        <p:spPr bwMode="auto">
          <a:xfrm>
            <a:off x="5129245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4595925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4900645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 rot="16200000">
            <a:off x="5205366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4634025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4938745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0" name="AutoShape 79"/>
          <p:cNvSpPr>
            <a:spLocks noChangeArrowheads="1"/>
          </p:cNvSpPr>
          <p:nvPr/>
        </p:nvSpPr>
        <p:spPr bwMode="auto">
          <a:xfrm rot="5400000">
            <a:off x="5243466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8" name="Line 46"/>
          <p:cNvSpPr>
            <a:spLocks noChangeShapeType="1"/>
          </p:cNvSpPr>
          <p:nvPr/>
        </p:nvSpPr>
        <p:spPr bwMode="auto">
          <a:xfrm>
            <a:off x="5739185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Line 47"/>
          <p:cNvSpPr>
            <a:spLocks noChangeShapeType="1"/>
          </p:cNvSpPr>
          <p:nvPr/>
        </p:nvSpPr>
        <p:spPr bwMode="auto">
          <a:xfrm>
            <a:off x="6348626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Line 54"/>
          <p:cNvSpPr>
            <a:spLocks noChangeShapeType="1"/>
          </p:cNvSpPr>
          <p:nvPr/>
        </p:nvSpPr>
        <p:spPr bwMode="auto">
          <a:xfrm>
            <a:off x="6043906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5510585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5815306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6" name="AutoShape 3"/>
          <p:cNvSpPr>
            <a:spLocks noChangeArrowheads="1"/>
          </p:cNvSpPr>
          <p:nvPr/>
        </p:nvSpPr>
        <p:spPr bwMode="auto">
          <a:xfrm rot="16200000">
            <a:off x="6120026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5548685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8" name="AutoShape 79"/>
          <p:cNvSpPr>
            <a:spLocks noChangeArrowheads="1"/>
          </p:cNvSpPr>
          <p:nvPr/>
        </p:nvSpPr>
        <p:spPr bwMode="auto">
          <a:xfrm rot="5400000">
            <a:off x="5853406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6158126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4" name="Line 46"/>
          <p:cNvSpPr>
            <a:spLocks noChangeShapeType="1"/>
          </p:cNvSpPr>
          <p:nvPr/>
        </p:nvSpPr>
        <p:spPr bwMode="auto">
          <a:xfrm>
            <a:off x="6617043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Line 47"/>
          <p:cNvSpPr>
            <a:spLocks noChangeShapeType="1"/>
          </p:cNvSpPr>
          <p:nvPr/>
        </p:nvSpPr>
        <p:spPr bwMode="auto">
          <a:xfrm>
            <a:off x="7226484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Line 54"/>
          <p:cNvSpPr>
            <a:spLocks noChangeShapeType="1"/>
          </p:cNvSpPr>
          <p:nvPr/>
        </p:nvSpPr>
        <p:spPr bwMode="auto">
          <a:xfrm>
            <a:off x="6921764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AutoShape 3"/>
          <p:cNvSpPr>
            <a:spLocks noChangeArrowheads="1"/>
          </p:cNvSpPr>
          <p:nvPr/>
        </p:nvSpPr>
        <p:spPr bwMode="auto">
          <a:xfrm rot="16200000">
            <a:off x="6388443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6693164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9" name="AutoShape 3"/>
          <p:cNvSpPr>
            <a:spLocks noChangeArrowheads="1"/>
          </p:cNvSpPr>
          <p:nvPr/>
        </p:nvSpPr>
        <p:spPr bwMode="auto">
          <a:xfrm rot="16200000">
            <a:off x="6997884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6426543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6731264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7035984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6" name="AutoShape 19"/>
          <p:cNvSpPr>
            <a:spLocks noChangeArrowheads="1"/>
          </p:cNvSpPr>
          <p:nvPr/>
        </p:nvSpPr>
        <p:spPr bwMode="auto">
          <a:xfrm>
            <a:off x="5999657" y="3581400"/>
            <a:ext cx="2227802" cy="838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213" name="Line 46"/>
          <p:cNvSpPr>
            <a:spLocks noChangeShapeType="1"/>
          </p:cNvSpPr>
          <p:nvPr/>
        </p:nvSpPr>
        <p:spPr bwMode="auto">
          <a:xfrm>
            <a:off x="3922132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Line 47"/>
          <p:cNvSpPr>
            <a:spLocks noChangeShapeType="1"/>
          </p:cNvSpPr>
          <p:nvPr/>
        </p:nvSpPr>
        <p:spPr bwMode="auto">
          <a:xfrm>
            <a:off x="4531573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Line 54"/>
          <p:cNvSpPr>
            <a:spLocks noChangeShapeType="1"/>
          </p:cNvSpPr>
          <p:nvPr/>
        </p:nvSpPr>
        <p:spPr bwMode="auto">
          <a:xfrm>
            <a:off x="4226852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3693532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3998252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4302973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9" name="AutoShape 79"/>
          <p:cNvSpPr>
            <a:spLocks noChangeArrowheads="1"/>
          </p:cNvSpPr>
          <p:nvPr/>
        </p:nvSpPr>
        <p:spPr bwMode="auto">
          <a:xfrm rot="5400000">
            <a:off x="3731632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4036352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4341073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0" name="Line 38"/>
          <p:cNvSpPr>
            <a:spLocks noChangeShapeType="1"/>
          </p:cNvSpPr>
          <p:nvPr/>
        </p:nvSpPr>
        <p:spPr bwMode="auto">
          <a:xfrm>
            <a:off x="2031471" y="24384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1117309" y="22860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2336191" y="2209800"/>
            <a:ext cx="7110148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09" name="Rounded Rectangle 108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155550217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90D Gen2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015736" y="2057400"/>
            <a:ext cx="1056364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844059" y="32766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008574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3413295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430604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735325" y="32766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9395553" y="3048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954207" y="28194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82" name="AutoShape 19"/>
          <p:cNvSpPr>
            <a:spLocks noChangeArrowheads="1"/>
          </p:cNvSpPr>
          <p:nvPr/>
        </p:nvSpPr>
        <p:spPr bwMode="auto">
          <a:xfrm>
            <a:off x="9446339" y="35814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539339" y="32766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Line 89"/>
          <p:cNvSpPr>
            <a:spLocks noChangeShapeType="1"/>
          </p:cNvSpPr>
          <p:nvPr/>
        </p:nvSpPr>
        <p:spPr bwMode="auto">
          <a:xfrm flipH="1">
            <a:off x="9040045" y="40386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75"/>
          <p:cNvSpPr>
            <a:spLocks noChangeShapeType="1"/>
          </p:cNvSpPr>
          <p:nvPr/>
        </p:nvSpPr>
        <p:spPr bwMode="auto">
          <a:xfrm flipH="1">
            <a:off x="9040045" y="32766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64"/>
          <p:cNvSpPr>
            <a:spLocks noChangeShapeType="1"/>
          </p:cNvSpPr>
          <p:nvPr/>
        </p:nvSpPr>
        <p:spPr bwMode="auto">
          <a:xfrm>
            <a:off x="5180251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Line 64"/>
          <p:cNvSpPr>
            <a:spLocks noChangeShapeType="1"/>
          </p:cNvSpPr>
          <p:nvPr/>
        </p:nvSpPr>
        <p:spPr bwMode="auto">
          <a:xfrm>
            <a:off x="7008574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180251" y="3276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 flipH="1" flipV="1">
            <a:off x="5789692" y="4038600"/>
            <a:ext cx="434513" cy="70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3656650" y="3568159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56" name="AutoShape 19"/>
          <p:cNvSpPr>
            <a:spLocks noChangeArrowheads="1"/>
          </p:cNvSpPr>
          <p:nvPr/>
        </p:nvSpPr>
        <p:spPr bwMode="auto">
          <a:xfrm>
            <a:off x="5999657" y="3581400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20" name="Line 38"/>
          <p:cNvSpPr>
            <a:spLocks noChangeShapeType="1"/>
          </p:cNvSpPr>
          <p:nvPr/>
        </p:nvSpPr>
        <p:spPr bwMode="auto">
          <a:xfrm>
            <a:off x="2031471" y="24384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1117309" y="22860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123" name="Line 555"/>
          <p:cNvSpPr>
            <a:spLocks noChangeShapeType="1"/>
          </p:cNvSpPr>
          <p:nvPr/>
        </p:nvSpPr>
        <p:spPr bwMode="auto">
          <a:xfrm flipV="1">
            <a:off x="2844059" y="1981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2336191" y="2209800"/>
            <a:ext cx="7110148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21" name="AutoShape 3"/>
          <p:cNvSpPr>
            <a:spLocks noChangeArrowheads="1"/>
          </p:cNvSpPr>
          <p:nvPr/>
        </p:nvSpPr>
        <p:spPr bwMode="auto">
          <a:xfrm rot="16200000">
            <a:off x="2615459" y="1803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24" name="AutoShape 79"/>
          <p:cNvSpPr>
            <a:spLocks noChangeArrowheads="1"/>
          </p:cNvSpPr>
          <p:nvPr/>
        </p:nvSpPr>
        <p:spPr bwMode="auto">
          <a:xfrm rot="5400000">
            <a:off x="2653559" y="138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25" name="Rectangle 67"/>
          <p:cNvSpPr>
            <a:spLocks noChangeArrowheads="1"/>
          </p:cNvSpPr>
          <p:nvPr/>
        </p:nvSpPr>
        <p:spPr bwMode="auto">
          <a:xfrm>
            <a:off x="2336191" y="1066800"/>
            <a:ext cx="964949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Console</a:t>
            </a:r>
          </a:p>
        </p:txBody>
      </p:sp>
      <p:sp>
        <p:nvSpPr>
          <p:cNvPr id="117" name="Rounded Rectangle 116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2539259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2653559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322279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3070395" y="48895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198" name="AutoShape 128"/>
          <p:cNvSpPr>
            <a:spLocks/>
          </p:cNvSpPr>
          <p:nvPr/>
        </p:nvSpPr>
        <p:spPr bwMode="auto">
          <a:xfrm rot="5400000">
            <a:off x="2653600" y="53975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8240104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854482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7283855" y="5827107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202" name="AutoShape 128"/>
          <p:cNvSpPr>
            <a:spLocks/>
          </p:cNvSpPr>
          <p:nvPr/>
        </p:nvSpPr>
        <p:spPr bwMode="auto">
          <a:xfrm rot="5400000">
            <a:off x="8544864" y="54991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2234539" y="49276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204" name="AutoShape 79"/>
          <p:cNvSpPr>
            <a:spLocks noChangeArrowheads="1"/>
          </p:cNvSpPr>
          <p:nvPr/>
        </p:nvSpPr>
        <p:spPr bwMode="auto">
          <a:xfrm rot="5400000">
            <a:off x="2348839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 rot="16200000">
            <a:off x="8209531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850672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7" name="Rectangle 67"/>
          <p:cNvSpPr>
            <a:spLocks noChangeArrowheads="1"/>
          </p:cNvSpPr>
          <p:nvPr/>
        </p:nvSpPr>
        <p:spPr bwMode="auto">
          <a:xfrm>
            <a:off x="2844059" y="5909180"/>
            <a:ext cx="106652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FEXP</a:t>
            </a:r>
          </a:p>
        </p:txBody>
      </p:sp>
      <p:sp>
        <p:nvSpPr>
          <p:cNvPr id="208" name="Rectangle 67"/>
          <p:cNvSpPr>
            <a:spLocks noChangeArrowheads="1"/>
          </p:cNvSpPr>
          <p:nvPr/>
        </p:nvSpPr>
        <p:spPr bwMode="auto">
          <a:xfrm>
            <a:off x="4987655" y="5909180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</p:txBody>
      </p:sp>
      <p:sp>
        <p:nvSpPr>
          <p:cNvPr id="209" name="AutoShape 126"/>
          <p:cNvSpPr>
            <a:spLocks/>
          </p:cNvSpPr>
          <p:nvPr/>
        </p:nvSpPr>
        <p:spPr bwMode="auto">
          <a:xfrm rot="5400000">
            <a:off x="5850260" y="3704319"/>
            <a:ext cx="112627" cy="413398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Line 46"/>
          <p:cNvSpPr>
            <a:spLocks noChangeShapeType="1"/>
          </p:cNvSpPr>
          <p:nvPr/>
        </p:nvSpPr>
        <p:spPr bwMode="auto">
          <a:xfrm>
            <a:off x="7546875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Line 54"/>
          <p:cNvSpPr>
            <a:spLocks noChangeShapeType="1"/>
          </p:cNvSpPr>
          <p:nvPr/>
        </p:nvSpPr>
        <p:spPr bwMode="auto">
          <a:xfrm>
            <a:off x="7851596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7356375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5" name="AutoShape 79"/>
          <p:cNvSpPr>
            <a:spLocks noChangeArrowheads="1"/>
          </p:cNvSpPr>
          <p:nvPr/>
        </p:nvSpPr>
        <p:spPr bwMode="auto">
          <a:xfrm rot="5400000">
            <a:off x="7661096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6" name="AutoShape 3"/>
          <p:cNvSpPr>
            <a:spLocks noChangeArrowheads="1"/>
          </p:cNvSpPr>
          <p:nvPr/>
        </p:nvSpPr>
        <p:spPr bwMode="auto">
          <a:xfrm rot="16200000">
            <a:off x="7318275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7622996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28" name="Line 46"/>
          <p:cNvSpPr>
            <a:spLocks noChangeShapeType="1"/>
          </p:cNvSpPr>
          <p:nvPr/>
        </p:nvSpPr>
        <p:spPr bwMode="auto">
          <a:xfrm>
            <a:off x="4824525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Line 47"/>
          <p:cNvSpPr>
            <a:spLocks noChangeShapeType="1"/>
          </p:cNvSpPr>
          <p:nvPr/>
        </p:nvSpPr>
        <p:spPr bwMode="auto">
          <a:xfrm>
            <a:off x="5433966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Line 54"/>
          <p:cNvSpPr>
            <a:spLocks noChangeShapeType="1"/>
          </p:cNvSpPr>
          <p:nvPr/>
        </p:nvSpPr>
        <p:spPr bwMode="auto">
          <a:xfrm>
            <a:off x="5129245" y="441556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AutoShape 3"/>
          <p:cNvSpPr>
            <a:spLocks noChangeArrowheads="1"/>
          </p:cNvSpPr>
          <p:nvPr/>
        </p:nvSpPr>
        <p:spPr bwMode="auto">
          <a:xfrm rot="16200000">
            <a:off x="4595925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2" name="AutoShape 3"/>
          <p:cNvSpPr>
            <a:spLocks noChangeArrowheads="1"/>
          </p:cNvSpPr>
          <p:nvPr/>
        </p:nvSpPr>
        <p:spPr bwMode="auto">
          <a:xfrm rot="16200000">
            <a:off x="4900645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5205366" y="499979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4" name="AutoShape 79"/>
          <p:cNvSpPr>
            <a:spLocks noChangeArrowheads="1"/>
          </p:cNvSpPr>
          <p:nvPr/>
        </p:nvSpPr>
        <p:spPr bwMode="auto">
          <a:xfrm rot="5400000">
            <a:off x="4634025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35" name="AutoShape 79"/>
          <p:cNvSpPr>
            <a:spLocks noChangeArrowheads="1"/>
          </p:cNvSpPr>
          <p:nvPr/>
        </p:nvSpPr>
        <p:spPr bwMode="auto">
          <a:xfrm rot="5400000">
            <a:off x="4938745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5243466" y="541889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37" name="Line 46"/>
          <p:cNvSpPr>
            <a:spLocks noChangeShapeType="1"/>
          </p:cNvSpPr>
          <p:nvPr/>
        </p:nvSpPr>
        <p:spPr bwMode="auto">
          <a:xfrm>
            <a:off x="5739185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Line 47"/>
          <p:cNvSpPr>
            <a:spLocks noChangeShapeType="1"/>
          </p:cNvSpPr>
          <p:nvPr/>
        </p:nvSpPr>
        <p:spPr bwMode="auto">
          <a:xfrm>
            <a:off x="6348626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Line 54"/>
          <p:cNvSpPr>
            <a:spLocks noChangeShapeType="1"/>
          </p:cNvSpPr>
          <p:nvPr/>
        </p:nvSpPr>
        <p:spPr bwMode="auto">
          <a:xfrm>
            <a:off x="6043906" y="44115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 rot="16200000">
            <a:off x="5510585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5815306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6120026" y="49957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5548685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5853406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5" name="AutoShape 79"/>
          <p:cNvSpPr>
            <a:spLocks noChangeArrowheads="1"/>
          </p:cNvSpPr>
          <p:nvPr/>
        </p:nvSpPr>
        <p:spPr bwMode="auto">
          <a:xfrm rot="5400000">
            <a:off x="6158126" y="54148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6" name="Line 46"/>
          <p:cNvSpPr>
            <a:spLocks noChangeShapeType="1"/>
          </p:cNvSpPr>
          <p:nvPr/>
        </p:nvSpPr>
        <p:spPr bwMode="auto">
          <a:xfrm>
            <a:off x="6617043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Line 47"/>
          <p:cNvSpPr>
            <a:spLocks noChangeShapeType="1"/>
          </p:cNvSpPr>
          <p:nvPr/>
        </p:nvSpPr>
        <p:spPr bwMode="auto">
          <a:xfrm>
            <a:off x="7226484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Line 54"/>
          <p:cNvSpPr>
            <a:spLocks noChangeShapeType="1"/>
          </p:cNvSpPr>
          <p:nvPr/>
        </p:nvSpPr>
        <p:spPr bwMode="auto">
          <a:xfrm>
            <a:off x="6921764" y="44074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AutoShape 3"/>
          <p:cNvSpPr>
            <a:spLocks noChangeArrowheads="1"/>
          </p:cNvSpPr>
          <p:nvPr/>
        </p:nvSpPr>
        <p:spPr bwMode="auto">
          <a:xfrm rot="16200000">
            <a:off x="6388443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6693164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6997884" y="49917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6426543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6731264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4" name="AutoShape 79"/>
          <p:cNvSpPr>
            <a:spLocks noChangeArrowheads="1"/>
          </p:cNvSpPr>
          <p:nvPr/>
        </p:nvSpPr>
        <p:spPr bwMode="auto">
          <a:xfrm rot="5400000">
            <a:off x="7035984" y="54108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5" name="Line 46"/>
          <p:cNvSpPr>
            <a:spLocks noChangeShapeType="1"/>
          </p:cNvSpPr>
          <p:nvPr/>
        </p:nvSpPr>
        <p:spPr bwMode="auto">
          <a:xfrm>
            <a:off x="3922132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Line 47"/>
          <p:cNvSpPr>
            <a:spLocks noChangeShapeType="1"/>
          </p:cNvSpPr>
          <p:nvPr/>
        </p:nvSpPr>
        <p:spPr bwMode="auto">
          <a:xfrm>
            <a:off x="4531573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Line 54"/>
          <p:cNvSpPr>
            <a:spLocks noChangeShapeType="1"/>
          </p:cNvSpPr>
          <p:nvPr/>
        </p:nvSpPr>
        <p:spPr bwMode="auto">
          <a:xfrm>
            <a:off x="4226852" y="44196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AutoShape 3"/>
          <p:cNvSpPr>
            <a:spLocks noChangeArrowheads="1"/>
          </p:cNvSpPr>
          <p:nvPr/>
        </p:nvSpPr>
        <p:spPr bwMode="auto">
          <a:xfrm rot="16200000">
            <a:off x="3693532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 rot="16200000">
            <a:off x="3998252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 rot="16200000">
            <a:off x="4302973" y="50038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1" name="AutoShape 79"/>
          <p:cNvSpPr>
            <a:spLocks noChangeArrowheads="1"/>
          </p:cNvSpPr>
          <p:nvPr/>
        </p:nvSpPr>
        <p:spPr bwMode="auto">
          <a:xfrm rot="5400000">
            <a:off x="3731632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2" name="AutoShape 79"/>
          <p:cNvSpPr>
            <a:spLocks noChangeArrowheads="1"/>
          </p:cNvSpPr>
          <p:nvPr/>
        </p:nvSpPr>
        <p:spPr bwMode="auto">
          <a:xfrm rot="5400000">
            <a:off x="4036352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3" name="AutoShape 79"/>
          <p:cNvSpPr>
            <a:spLocks noChangeArrowheads="1"/>
          </p:cNvSpPr>
          <p:nvPr/>
        </p:nvSpPr>
        <p:spPr bwMode="auto">
          <a:xfrm rot="5400000">
            <a:off x="4341073" y="54229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22" name="Rectangle 67"/>
          <p:cNvSpPr>
            <a:spLocks noChangeArrowheads="1"/>
          </p:cNvSpPr>
          <p:nvPr/>
        </p:nvSpPr>
        <p:spPr bwMode="auto">
          <a:xfrm>
            <a:off x="2133044" y="5827107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</p:spTree>
    <p:extLst>
      <p:ext uri="{BB962C8B-B14F-4D97-AF65-F5344CB8AC3E}">
        <p14:creationId xmlns:p14="http://schemas.microsoft.com/office/powerpoint/2010/main" val="2199357050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90D-POE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403072" y="1981200"/>
            <a:ext cx="11176314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253925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84405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265355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341329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32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2133044" y="5763609"/>
            <a:ext cx="106652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430604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8735325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3" y="23622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939555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3070395" y="48133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1336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954207" y="27432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2653600" y="53213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82401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854482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82" name="AutoShape 19"/>
          <p:cNvSpPr>
            <a:spLocks noChangeArrowheads="1"/>
          </p:cNvSpPr>
          <p:nvPr/>
        </p:nvSpPr>
        <p:spPr bwMode="auto">
          <a:xfrm>
            <a:off x="9446339" y="35052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3" name="Rectangle 2"/>
          <p:cNvSpPr/>
          <p:nvPr/>
        </p:nvSpPr>
        <p:spPr>
          <a:xfrm>
            <a:off x="7283855" y="5763609"/>
            <a:ext cx="2640912" cy="410369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2x GE</a:t>
            </a:r>
          </a:p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8544864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2234539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234883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539339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Line 89"/>
          <p:cNvSpPr>
            <a:spLocks noChangeShapeType="1"/>
          </p:cNvSpPr>
          <p:nvPr/>
        </p:nvSpPr>
        <p:spPr bwMode="auto">
          <a:xfrm flipH="1">
            <a:off x="9040045" y="39624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75"/>
          <p:cNvSpPr>
            <a:spLocks noChangeShapeType="1"/>
          </p:cNvSpPr>
          <p:nvPr/>
        </p:nvSpPr>
        <p:spPr bwMode="auto">
          <a:xfrm flipH="1">
            <a:off x="9040045" y="32004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20953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850672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2844059" y="5835423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FEXP</a:t>
            </a: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226853" y="5835423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10x GE</a:t>
            </a:r>
          </a:p>
        </p:txBody>
      </p:sp>
      <p:sp>
        <p:nvSpPr>
          <p:cNvPr id="72" name="Line 64"/>
          <p:cNvSpPr>
            <a:spLocks noChangeShapeType="1"/>
          </p:cNvSpPr>
          <p:nvPr/>
        </p:nvSpPr>
        <p:spPr bwMode="auto">
          <a:xfrm>
            <a:off x="7008574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5222787" y="4255596"/>
            <a:ext cx="112623" cy="2879037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Line 46"/>
          <p:cNvSpPr>
            <a:spLocks noChangeShapeType="1"/>
          </p:cNvSpPr>
          <p:nvPr/>
        </p:nvSpPr>
        <p:spPr bwMode="auto">
          <a:xfrm>
            <a:off x="754687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Line 54"/>
          <p:cNvSpPr>
            <a:spLocks noChangeShapeType="1"/>
          </p:cNvSpPr>
          <p:nvPr/>
        </p:nvSpPr>
        <p:spPr bwMode="auto">
          <a:xfrm>
            <a:off x="785159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AutoShape 79"/>
          <p:cNvSpPr>
            <a:spLocks noChangeArrowheads="1"/>
          </p:cNvSpPr>
          <p:nvPr/>
        </p:nvSpPr>
        <p:spPr bwMode="auto">
          <a:xfrm rot="5400000">
            <a:off x="735637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766109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180251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7318275" y="4927627"/>
            <a:ext cx="457200" cy="203147"/>
          </a:xfrm>
          <a:prstGeom prst="flowChartAlternateProcess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 rot="16200000">
            <a:off x="7622996" y="4927627"/>
            <a:ext cx="457200" cy="203147"/>
          </a:xfrm>
          <a:prstGeom prst="flowChartAlternateProcess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 flipH="1" flipV="1">
            <a:off x="5891266" y="3962400"/>
            <a:ext cx="434513" cy="702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3656650" y="3491959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20" name="Line 46"/>
          <p:cNvSpPr>
            <a:spLocks noChangeShapeType="1"/>
          </p:cNvSpPr>
          <p:nvPr/>
        </p:nvSpPr>
        <p:spPr bwMode="auto">
          <a:xfrm>
            <a:off x="482452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Line 47"/>
          <p:cNvSpPr>
            <a:spLocks noChangeShapeType="1"/>
          </p:cNvSpPr>
          <p:nvPr/>
        </p:nvSpPr>
        <p:spPr bwMode="auto">
          <a:xfrm>
            <a:off x="5433966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Line 54"/>
          <p:cNvSpPr>
            <a:spLocks noChangeShapeType="1"/>
          </p:cNvSpPr>
          <p:nvPr/>
        </p:nvSpPr>
        <p:spPr bwMode="auto">
          <a:xfrm>
            <a:off x="512924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3"/>
          <p:cNvSpPr>
            <a:spLocks noChangeArrowheads="1"/>
          </p:cNvSpPr>
          <p:nvPr/>
        </p:nvSpPr>
        <p:spPr bwMode="auto">
          <a:xfrm rot="16200000">
            <a:off x="459592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490064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5205366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463402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493874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8" name="AutoShape 79"/>
          <p:cNvSpPr>
            <a:spLocks noChangeArrowheads="1"/>
          </p:cNvSpPr>
          <p:nvPr/>
        </p:nvSpPr>
        <p:spPr bwMode="auto">
          <a:xfrm rot="5400000">
            <a:off x="5243466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5739185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34862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6043906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5510585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81530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120026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5548685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85340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6158126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0" name="Line 46"/>
          <p:cNvSpPr>
            <a:spLocks noChangeShapeType="1"/>
          </p:cNvSpPr>
          <p:nvPr/>
        </p:nvSpPr>
        <p:spPr bwMode="auto">
          <a:xfrm>
            <a:off x="6617043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Line 47"/>
          <p:cNvSpPr>
            <a:spLocks noChangeShapeType="1"/>
          </p:cNvSpPr>
          <p:nvPr/>
        </p:nvSpPr>
        <p:spPr bwMode="auto">
          <a:xfrm>
            <a:off x="722648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Line 54"/>
          <p:cNvSpPr>
            <a:spLocks noChangeShapeType="1"/>
          </p:cNvSpPr>
          <p:nvPr/>
        </p:nvSpPr>
        <p:spPr bwMode="auto">
          <a:xfrm>
            <a:off x="6921764" y="43312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6388443" y="49155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6693164" y="4915525"/>
            <a:ext cx="457200" cy="203147"/>
          </a:xfrm>
          <a:prstGeom prst="flowChartAlternateProcess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6997884" y="4915525"/>
            <a:ext cx="457200" cy="203147"/>
          </a:xfrm>
          <a:prstGeom prst="flowChartAlternateProcess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6426543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73126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7035984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3" name="Line 46"/>
          <p:cNvSpPr>
            <a:spLocks noChangeShapeType="1"/>
          </p:cNvSpPr>
          <p:nvPr/>
        </p:nvSpPr>
        <p:spPr bwMode="auto">
          <a:xfrm>
            <a:off x="392213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47"/>
          <p:cNvSpPr>
            <a:spLocks noChangeShapeType="1"/>
          </p:cNvSpPr>
          <p:nvPr/>
        </p:nvSpPr>
        <p:spPr bwMode="auto">
          <a:xfrm>
            <a:off x="453157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54"/>
          <p:cNvSpPr>
            <a:spLocks noChangeShapeType="1"/>
          </p:cNvSpPr>
          <p:nvPr/>
        </p:nvSpPr>
        <p:spPr bwMode="auto">
          <a:xfrm>
            <a:off x="422685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369353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9825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30297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373163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403635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434107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6" name="AutoShape 19"/>
          <p:cNvSpPr>
            <a:spLocks noChangeArrowheads="1"/>
          </p:cNvSpPr>
          <p:nvPr/>
        </p:nvSpPr>
        <p:spPr bwMode="auto">
          <a:xfrm>
            <a:off x="5992841" y="3505200"/>
            <a:ext cx="222780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1523524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828324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6378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320456" y="5835423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19" name="Line 38"/>
          <p:cNvSpPr>
            <a:spLocks noChangeShapeType="1"/>
          </p:cNvSpPr>
          <p:nvPr/>
        </p:nvSpPr>
        <p:spPr bwMode="auto">
          <a:xfrm>
            <a:off x="1451062" y="3079435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3" name="AutoShape 19"/>
          <p:cNvSpPr>
            <a:spLocks noChangeArrowheads="1"/>
          </p:cNvSpPr>
          <p:nvPr/>
        </p:nvSpPr>
        <p:spPr bwMode="auto">
          <a:xfrm>
            <a:off x="536900" y="292703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1615499" y="2133600"/>
            <a:ext cx="8024310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18" name="Rounded Rectangle 117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2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sp>
        <p:nvSpPr>
          <p:cNvPr id="135" name="AutoShape 126"/>
          <p:cNvSpPr>
            <a:spLocks/>
          </p:cNvSpPr>
          <p:nvPr/>
        </p:nvSpPr>
        <p:spPr bwMode="auto">
          <a:xfrm rot="5400000">
            <a:off x="7335341" y="5129563"/>
            <a:ext cx="108585" cy="1127072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6248081" y="5835423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GE PoE</a:t>
            </a: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3071" y="1981200"/>
            <a:ext cx="920208" cy="92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8033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90E/91E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488808" y="2039928"/>
            <a:ext cx="1109057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9395554" y="2954328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954207" y="2725728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 GB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2452069" y="54050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2635928" y="327785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5411863" y="5875225"/>
            <a:ext cx="229896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12 x GE </a:t>
            </a:r>
          </a:p>
          <a:p>
            <a:pPr algn="ctr" eaLnBrk="0" hangingPunct="0"/>
            <a:r>
              <a:rPr lang="en-US" sz="1200" b="1" dirty="0"/>
              <a:t>RJ45 LAN</a:t>
            </a:r>
          </a:p>
        </p:txBody>
      </p:sp>
      <p:sp>
        <p:nvSpPr>
          <p:cNvPr id="74" name="AutoShape 126"/>
          <p:cNvSpPr>
            <a:spLocks/>
          </p:cNvSpPr>
          <p:nvPr/>
        </p:nvSpPr>
        <p:spPr bwMode="auto">
          <a:xfrm rot="5400000">
            <a:off x="6456310" y="4565815"/>
            <a:ext cx="104067" cy="240495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2" name="Group 120"/>
          <p:cNvGrpSpPr/>
          <p:nvPr/>
        </p:nvGrpSpPr>
        <p:grpSpPr>
          <a:xfrm>
            <a:off x="5372801" y="3262723"/>
            <a:ext cx="812588" cy="2426740"/>
            <a:chOff x="3547187" y="3212060"/>
            <a:chExt cx="609600" cy="2426740"/>
          </a:xfrm>
        </p:grpSpPr>
        <p:sp>
          <p:nvSpPr>
            <p:cNvPr id="157" name="Line 46"/>
            <p:cNvSpPr>
              <a:spLocks noChangeShapeType="1"/>
            </p:cNvSpPr>
            <p:nvPr/>
          </p:nvSpPr>
          <p:spPr bwMode="auto">
            <a:xfrm flipH="1">
              <a:off x="3623387" y="3212060"/>
              <a:ext cx="5774" cy="158854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47"/>
            <p:cNvSpPr>
              <a:spLocks noChangeShapeType="1"/>
            </p:cNvSpPr>
            <p:nvPr/>
          </p:nvSpPr>
          <p:spPr bwMode="auto">
            <a:xfrm>
              <a:off x="4071941" y="4002369"/>
              <a:ext cx="8646" cy="798231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54"/>
            <p:cNvSpPr>
              <a:spLocks noChangeShapeType="1"/>
            </p:cNvSpPr>
            <p:nvPr/>
          </p:nvSpPr>
          <p:spPr bwMode="auto">
            <a:xfrm>
              <a:off x="3850551" y="4075602"/>
              <a:ext cx="1436" cy="724999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auto">
            <a:xfrm rot="16200000">
              <a:off x="33947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1" name="AutoShape 3"/>
            <p:cNvSpPr>
              <a:spLocks noChangeArrowheads="1"/>
            </p:cNvSpPr>
            <p:nvPr/>
          </p:nvSpPr>
          <p:spPr bwMode="auto">
            <a:xfrm rot="16200000">
              <a:off x="36233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2" name="AutoShape 3"/>
            <p:cNvSpPr>
              <a:spLocks noChangeArrowheads="1"/>
            </p:cNvSpPr>
            <p:nvPr/>
          </p:nvSpPr>
          <p:spPr bwMode="auto">
            <a:xfrm rot="16200000">
              <a:off x="3851987" y="4953000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ea typeface="Arial" pitchFamily="-84" charset="0"/>
                  <a:cs typeface="Arial" pitchFamily="-84" charset="0"/>
                </a:rPr>
                <a:t>RJ45</a:t>
              </a:r>
            </a:p>
          </p:txBody>
        </p:sp>
        <p:sp>
          <p:nvSpPr>
            <p:cNvPr id="163" name="AutoShape 79"/>
            <p:cNvSpPr>
              <a:spLocks noChangeArrowheads="1"/>
            </p:cNvSpPr>
            <p:nvPr/>
          </p:nvSpPr>
          <p:spPr bwMode="auto">
            <a:xfrm rot="5400000">
              <a:off x="34328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4" name="AutoShape 79"/>
            <p:cNvSpPr>
              <a:spLocks noChangeArrowheads="1"/>
            </p:cNvSpPr>
            <p:nvPr/>
          </p:nvSpPr>
          <p:spPr bwMode="auto">
            <a:xfrm rot="5400000">
              <a:off x="36614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  <p:sp>
          <p:nvSpPr>
            <p:cNvPr id="165" name="AutoShape 79"/>
            <p:cNvSpPr>
              <a:spLocks noChangeArrowheads="1"/>
            </p:cNvSpPr>
            <p:nvPr/>
          </p:nvSpPr>
          <p:spPr bwMode="auto">
            <a:xfrm rot="5400000">
              <a:off x="3890087" y="53721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700">
                <a:latin typeface="Arial" pitchFamily="-84" charset="0"/>
              </a:endParaRPr>
            </a:p>
          </p:txBody>
        </p:sp>
      </p:grp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1637459" y="4910341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5" name="Line 49"/>
          <p:cNvSpPr>
            <a:spLocks noChangeShapeType="1"/>
          </p:cNvSpPr>
          <p:nvPr/>
        </p:nvSpPr>
        <p:spPr bwMode="auto">
          <a:xfrm flipH="1" flipV="1">
            <a:off x="1942259" y="3259315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751759" y="54056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1422030" y="5768749"/>
            <a:ext cx="1066522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Serial Console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 rot="16200000">
            <a:off x="6132783" y="498635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5" name="AutoShape 79"/>
          <p:cNvSpPr>
            <a:spLocks noChangeArrowheads="1"/>
          </p:cNvSpPr>
          <p:nvPr/>
        </p:nvSpPr>
        <p:spPr bwMode="auto">
          <a:xfrm rot="5400000">
            <a:off x="6170883" y="540545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7" name="Line 47"/>
          <p:cNvSpPr>
            <a:spLocks noChangeShapeType="1"/>
          </p:cNvSpPr>
          <p:nvPr/>
        </p:nvSpPr>
        <p:spPr bwMode="auto">
          <a:xfrm>
            <a:off x="6337469" y="4053032"/>
            <a:ext cx="0" cy="80629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9954207" y="2192328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10157354" y="1963728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45"/>
          <p:cNvSpPr>
            <a:spLocks noChangeShapeType="1"/>
          </p:cNvSpPr>
          <p:nvPr/>
        </p:nvSpPr>
        <p:spPr bwMode="auto">
          <a:xfrm flipV="1">
            <a:off x="10462075" y="2116128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Rounded Rectangle 44"/>
          <p:cNvSpPr/>
          <p:nvPr/>
        </p:nvSpPr>
        <p:spPr bwMode="auto">
          <a:xfrm>
            <a:off x="10766796" y="1277928"/>
            <a:ext cx="812588" cy="457200"/>
          </a:xfrm>
          <a:prstGeom prst="roundRect">
            <a:avLst/>
          </a:prstGeom>
          <a:noFill/>
          <a:ln w="3810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t" anchorCtr="0" compatLnSpc="1">
            <a:prstTxWarp prst="textNoShape">
              <a:avLst/>
            </a:prstTxWarp>
          </a:bodyPr>
          <a:lstStyle/>
          <a:p>
            <a:pPr defTabSz="1218885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0462075" y="1732896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Optional</a:t>
            </a: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3163456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3201556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5" name="Line 47"/>
          <p:cNvSpPr>
            <a:spLocks noChangeShapeType="1"/>
          </p:cNvSpPr>
          <p:nvPr/>
        </p:nvSpPr>
        <p:spPr bwMode="auto">
          <a:xfrm>
            <a:off x="3368143" y="4126266"/>
            <a:ext cx="0" cy="75178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2966486" y="5875225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2 x GE </a:t>
            </a:r>
          </a:p>
          <a:p>
            <a:pPr algn="ctr" eaLnBrk="0" hangingPunct="0"/>
            <a:r>
              <a:rPr lang="en-US" sz="1200" b="1" dirty="0"/>
              <a:t>RJ45 WAN</a:t>
            </a:r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>
            <a:off x="1898569" y="5813669"/>
            <a:ext cx="148163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USB A</a:t>
            </a:r>
          </a:p>
        </p:txBody>
      </p:sp>
      <p:sp>
        <p:nvSpPr>
          <p:cNvPr id="42" name="AutoShape 126"/>
          <p:cNvSpPr>
            <a:spLocks/>
          </p:cNvSpPr>
          <p:nvPr/>
        </p:nvSpPr>
        <p:spPr bwMode="auto">
          <a:xfrm rot="5400000">
            <a:off x="3517565" y="5410708"/>
            <a:ext cx="85340" cy="73389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3544714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7" name="Line 47"/>
          <p:cNvSpPr>
            <a:spLocks noChangeShapeType="1"/>
          </p:cNvSpPr>
          <p:nvPr/>
        </p:nvSpPr>
        <p:spPr bwMode="auto">
          <a:xfrm>
            <a:off x="3711300" y="4126265"/>
            <a:ext cx="0" cy="77051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6437756" y="498598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6475856" y="540508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0" name="Line 47"/>
          <p:cNvSpPr>
            <a:spLocks noChangeShapeType="1"/>
          </p:cNvSpPr>
          <p:nvPr/>
        </p:nvSpPr>
        <p:spPr bwMode="auto">
          <a:xfrm>
            <a:off x="6642442" y="4053031"/>
            <a:ext cx="0" cy="80592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Line 89"/>
          <p:cNvSpPr>
            <a:spLocks noChangeShapeType="1"/>
          </p:cNvSpPr>
          <p:nvPr/>
        </p:nvSpPr>
        <p:spPr bwMode="auto">
          <a:xfrm flipV="1">
            <a:off x="9431585" y="3462055"/>
            <a:ext cx="740262" cy="53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AutoShape 19"/>
          <p:cNvSpPr>
            <a:spLocks noChangeArrowheads="1"/>
          </p:cNvSpPr>
          <p:nvPr/>
        </p:nvSpPr>
        <p:spPr bwMode="auto">
          <a:xfrm>
            <a:off x="9968698" y="3233455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 GB</a:t>
            </a:r>
          </a:p>
        </p:txBody>
      </p:sp>
      <p:sp>
        <p:nvSpPr>
          <p:cNvPr id="51" name="Line 89"/>
          <p:cNvSpPr>
            <a:spLocks noChangeShapeType="1"/>
          </p:cNvSpPr>
          <p:nvPr/>
        </p:nvSpPr>
        <p:spPr bwMode="auto">
          <a:xfrm>
            <a:off x="8286047" y="3715692"/>
            <a:ext cx="0" cy="41057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AutoShape 19"/>
          <p:cNvSpPr>
            <a:spLocks noChangeArrowheads="1"/>
          </p:cNvSpPr>
          <p:nvPr/>
        </p:nvSpPr>
        <p:spPr bwMode="auto">
          <a:xfrm>
            <a:off x="7791676" y="3901459"/>
            <a:ext cx="1015735" cy="457200"/>
          </a:xfrm>
          <a:prstGeom prst="flowChartAlternateProcess">
            <a:avLst/>
          </a:prstGeom>
          <a:solidFill>
            <a:srgbClr val="123048"/>
          </a:solidFill>
          <a:ln w="38100" cmpd="sng">
            <a:solidFill>
              <a:schemeClr val="accent6"/>
            </a:solidFill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 GB</a:t>
            </a: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6200000">
            <a:off x="6724829" y="499207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7" name="AutoShape 79"/>
          <p:cNvSpPr>
            <a:spLocks noChangeArrowheads="1"/>
          </p:cNvSpPr>
          <p:nvPr/>
        </p:nvSpPr>
        <p:spPr bwMode="auto">
          <a:xfrm rot="5400000">
            <a:off x="6762929" y="541117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8" name="Line 47"/>
          <p:cNvSpPr>
            <a:spLocks noChangeShapeType="1"/>
          </p:cNvSpPr>
          <p:nvPr/>
        </p:nvSpPr>
        <p:spPr bwMode="auto">
          <a:xfrm>
            <a:off x="6929515" y="4053032"/>
            <a:ext cx="0" cy="812016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 rot="16200000">
            <a:off x="7294612" y="499170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5400000">
            <a:off x="7332712" y="541080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1" name="Line 47"/>
          <p:cNvSpPr>
            <a:spLocks noChangeShapeType="1"/>
          </p:cNvSpPr>
          <p:nvPr/>
        </p:nvSpPr>
        <p:spPr bwMode="auto">
          <a:xfrm>
            <a:off x="7499299" y="4053031"/>
            <a:ext cx="0" cy="81164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3864404" y="5875225"/>
            <a:ext cx="1334311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2 x GE RJ45 </a:t>
            </a:r>
          </a:p>
          <a:p>
            <a:pPr algn="ctr" eaLnBrk="0" hangingPunct="0"/>
            <a:r>
              <a:rPr lang="en-US" sz="1200" b="1" dirty="0"/>
              <a:t>DMZ/HA</a:t>
            </a:r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2337769" y="4915877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3506614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6" name="AutoShape 3"/>
          <p:cNvSpPr>
            <a:spLocks noChangeArrowheads="1"/>
          </p:cNvSpPr>
          <p:nvPr/>
        </p:nvSpPr>
        <p:spPr bwMode="auto">
          <a:xfrm rot="16200000">
            <a:off x="4099393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77" name="AutoShape 79"/>
          <p:cNvSpPr>
            <a:spLocks noChangeArrowheads="1"/>
          </p:cNvSpPr>
          <p:nvPr/>
        </p:nvSpPr>
        <p:spPr bwMode="auto">
          <a:xfrm rot="5400000">
            <a:off x="4137493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9" name="Line 47"/>
          <p:cNvSpPr>
            <a:spLocks noChangeShapeType="1"/>
          </p:cNvSpPr>
          <p:nvPr/>
        </p:nvSpPr>
        <p:spPr bwMode="auto">
          <a:xfrm>
            <a:off x="4304079" y="4126263"/>
            <a:ext cx="0" cy="7517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AutoShape 126"/>
          <p:cNvSpPr>
            <a:spLocks/>
          </p:cNvSpPr>
          <p:nvPr/>
        </p:nvSpPr>
        <p:spPr bwMode="auto">
          <a:xfrm rot="5400000">
            <a:off x="4453500" y="5410708"/>
            <a:ext cx="85340" cy="73389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AutoShape 79"/>
          <p:cNvSpPr>
            <a:spLocks noChangeArrowheads="1"/>
          </p:cNvSpPr>
          <p:nvPr/>
        </p:nvSpPr>
        <p:spPr bwMode="auto">
          <a:xfrm rot="5400000">
            <a:off x="4480650" y="542418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6" name="Line 47"/>
          <p:cNvSpPr>
            <a:spLocks noChangeShapeType="1"/>
          </p:cNvSpPr>
          <p:nvPr/>
        </p:nvSpPr>
        <p:spPr bwMode="auto">
          <a:xfrm>
            <a:off x="4647236" y="4053033"/>
            <a:ext cx="0" cy="8437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AutoShape 3"/>
          <p:cNvSpPr>
            <a:spLocks noChangeArrowheads="1"/>
          </p:cNvSpPr>
          <p:nvPr/>
        </p:nvSpPr>
        <p:spPr bwMode="auto">
          <a:xfrm rot="16200000">
            <a:off x="4442550" y="5005081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1422029" y="2192328"/>
            <a:ext cx="8024310" cy="1524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2C, 2T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984632" y="4748059"/>
            <a:ext cx="449324" cy="415476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/>
            <a:r>
              <a:rPr lang="en-US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1821" y="1981200"/>
            <a:ext cx="920208" cy="920448"/>
          </a:xfrm>
          <a:prstGeom prst="rect">
            <a:avLst/>
          </a:prstGeom>
        </p:spPr>
      </p:pic>
      <p:sp>
        <p:nvSpPr>
          <p:cNvPr id="66" name="AutoShape 19"/>
          <p:cNvSpPr>
            <a:spLocks noChangeArrowheads="1"/>
          </p:cNvSpPr>
          <p:nvPr/>
        </p:nvSpPr>
        <p:spPr bwMode="auto">
          <a:xfrm>
            <a:off x="3074293" y="3965659"/>
            <a:ext cx="4550493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</p:spTree>
    <p:extLst>
      <p:ext uri="{BB962C8B-B14F-4D97-AF65-F5344CB8AC3E}">
        <p14:creationId xmlns:p14="http://schemas.microsoft.com/office/powerpoint/2010/main" val="804648653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Rugged-90D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1726750" y="1600200"/>
            <a:ext cx="9954207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5281824" y="3124200"/>
            <a:ext cx="4367662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6" name="Line 46"/>
          <p:cNvSpPr>
            <a:spLocks noChangeShapeType="1"/>
          </p:cNvSpPr>
          <p:nvPr/>
        </p:nvSpPr>
        <p:spPr bwMode="auto">
          <a:xfrm>
            <a:off x="5749486" y="3962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47"/>
          <p:cNvSpPr>
            <a:spLocks noChangeShapeType="1"/>
          </p:cNvSpPr>
          <p:nvPr/>
        </p:nvSpPr>
        <p:spPr bwMode="auto">
          <a:xfrm>
            <a:off x="6358928" y="3962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67"/>
          <p:cNvSpPr>
            <a:spLocks noChangeArrowheads="1"/>
          </p:cNvSpPr>
          <p:nvPr/>
        </p:nvSpPr>
        <p:spPr bwMode="auto">
          <a:xfrm>
            <a:off x="5383398" y="5367715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3x GE</a:t>
            </a:r>
          </a:p>
        </p:txBody>
      </p:sp>
      <p:sp>
        <p:nvSpPr>
          <p:cNvPr id="9" name="Line 54"/>
          <p:cNvSpPr>
            <a:spLocks noChangeShapeType="1"/>
          </p:cNvSpPr>
          <p:nvPr/>
        </p:nvSpPr>
        <p:spPr bwMode="auto">
          <a:xfrm>
            <a:off x="6054207" y="3962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 rot="16200000">
            <a:off x="5520886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 rot="16200000">
            <a:off x="5825607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 rot="16200000">
            <a:off x="6130328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" name="AutoShape 79"/>
          <p:cNvSpPr>
            <a:spLocks noChangeArrowheads="1"/>
          </p:cNvSpPr>
          <p:nvPr/>
        </p:nvSpPr>
        <p:spPr bwMode="auto">
          <a:xfrm rot="5400000">
            <a:off x="5558986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 rot="5400000">
            <a:off x="5863707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" name="AutoShape 79"/>
          <p:cNvSpPr>
            <a:spLocks noChangeArrowheads="1"/>
          </p:cNvSpPr>
          <p:nvPr/>
        </p:nvSpPr>
        <p:spPr bwMode="auto">
          <a:xfrm rot="5400000">
            <a:off x="6168428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" name="Line 64"/>
          <p:cNvSpPr>
            <a:spLocks noChangeShapeType="1"/>
          </p:cNvSpPr>
          <p:nvPr/>
        </p:nvSpPr>
        <p:spPr bwMode="auto">
          <a:xfrm>
            <a:off x="5992839" y="2819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88"/>
          <p:cNvSpPr>
            <a:spLocks noChangeShapeType="1"/>
          </p:cNvSpPr>
          <p:nvPr/>
        </p:nvSpPr>
        <p:spPr bwMode="auto">
          <a:xfrm flipH="1">
            <a:off x="9635782" y="2019904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19"/>
          <p:cNvSpPr>
            <a:spLocks noChangeArrowheads="1"/>
          </p:cNvSpPr>
          <p:nvPr/>
        </p:nvSpPr>
        <p:spPr bwMode="auto">
          <a:xfrm>
            <a:off x="10194437" y="1791304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9" name="AutoShape 126"/>
          <p:cNvSpPr>
            <a:spLocks/>
          </p:cNvSpPr>
          <p:nvPr/>
        </p:nvSpPr>
        <p:spPr bwMode="auto">
          <a:xfrm rot="5400000">
            <a:off x="6005526" y="4838819"/>
            <a:ext cx="76200" cy="914162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 rot="16200000">
            <a:off x="3961289" y="4470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21" name="Line 49"/>
          <p:cNvSpPr>
            <a:spLocks noChangeShapeType="1"/>
          </p:cNvSpPr>
          <p:nvPr/>
        </p:nvSpPr>
        <p:spPr bwMode="auto">
          <a:xfrm flipH="1" flipV="1">
            <a:off x="4266089" y="2819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79"/>
          <p:cNvSpPr>
            <a:spLocks noChangeArrowheads="1"/>
          </p:cNvSpPr>
          <p:nvPr/>
        </p:nvSpPr>
        <p:spPr bwMode="auto">
          <a:xfrm rot="5400000">
            <a:off x="4075589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3" name="Line 66"/>
          <p:cNvSpPr>
            <a:spLocks noChangeShapeType="1"/>
          </p:cNvSpPr>
          <p:nvPr/>
        </p:nvSpPr>
        <p:spPr bwMode="auto">
          <a:xfrm flipV="1">
            <a:off x="4570809" y="2819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79"/>
          <p:cNvSpPr>
            <a:spLocks noChangeArrowheads="1"/>
          </p:cNvSpPr>
          <p:nvPr/>
        </p:nvSpPr>
        <p:spPr bwMode="auto">
          <a:xfrm rot="5400000">
            <a:off x="4380309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4266009" y="4470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B</a:t>
            </a:r>
          </a:p>
        </p:txBody>
      </p:sp>
      <p:sp>
        <p:nvSpPr>
          <p:cNvPr id="28" name="AutoShape 128"/>
          <p:cNvSpPr>
            <a:spLocks/>
          </p:cNvSpPr>
          <p:nvPr/>
        </p:nvSpPr>
        <p:spPr bwMode="auto">
          <a:xfrm rot="5400000">
            <a:off x="4382148" y="4975941"/>
            <a:ext cx="45719" cy="609441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3859795" y="5295900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3148780" y="1752600"/>
            <a:ext cx="6500707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 rot="16200000">
            <a:off x="3275687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DB9</a:t>
            </a:r>
          </a:p>
        </p:txBody>
      </p:sp>
      <p:sp>
        <p:nvSpPr>
          <p:cNvPr id="32" name="Line 92"/>
          <p:cNvSpPr>
            <a:spLocks noChangeShapeType="1"/>
          </p:cNvSpPr>
          <p:nvPr/>
        </p:nvSpPr>
        <p:spPr bwMode="auto">
          <a:xfrm flipH="1" flipV="1">
            <a:off x="3504287" y="2819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3313787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2996419" y="5295900"/>
            <a:ext cx="964949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Interface</a:t>
            </a:r>
          </a:p>
        </p:txBody>
      </p:sp>
      <p:sp>
        <p:nvSpPr>
          <p:cNvPr id="35" name="Line 266"/>
          <p:cNvSpPr>
            <a:spLocks noChangeShapeType="1"/>
          </p:cNvSpPr>
          <p:nvPr/>
        </p:nvSpPr>
        <p:spPr bwMode="auto">
          <a:xfrm>
            <a:off x="7374663" y="3962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6" name="AutoShape 79"/>
          <p:cNvSpPr>
            <a:spLocks noChangeArrowheads="1"/>
          </p:cNvSpPr>
          <p:nvPr/>
        </p:nvSpPr>
        <p:spPr bwMode="auto">
          <a:xfrm rot="5400000">
            <a:off x="7184163" y="4965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8" name="AutoShape 79"/>
          <p:cNvSpPr>
            <a:spLocks noChangeArrowheads="1"/>
          </p:cNvSpPr>
          <p:nvPr/>
        </p:nvSpPr>
        <p:spPr bwMode="auto">
          <a:xfrm rot="5400000">
            <a:off x="7590457" y="4965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9" name="Line 270"/>
          <p:cNvSpPr>
            <a:spLocks noChangeShapeType="1"/>
          </p:cNvSpPr>
          <p:nvPr/>
        </p:nvSpPr>
        <p:spPr bwMode="auto">
          <a:xfrm flipH="1">
            <a:off x="7780957" y="3962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41" name="AutoShape 272"/>
          <p:cNvSpPr>
            <a:spLocks/>
          </p:cNvSpPr>
          <p:nvPr/>
        </p:nvSpPr>
        <p:spPr bwMode="auto">
          <a:xfrm rot="5400000">
            <a:off x="7531246" y="4999645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42" name="Line 70"/>
          <p:cNvSpPr>
            <a:spLocks noChangeShapeType="1"/>
          </p:cNvSpPr>
          <p:nvPr/>
        </p:nvSpPr>
        <p:spPr bwMode="auto">
          <a:xfrm flipH="1" flipV="1">
            <a:off x="7374663" y="4267201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 rot="16200000">
            <a:off x="7146063" y="4546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7298463" y="4165628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 rot="16200000">
            <a:off x="7704757" y="4165628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7201141" y="42926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auto">
          <a:xfrm rot="16200000">
            <a:off x="7552357" y="4546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48" name="Rectangle 67"/>
          <p:cNvSpPr>
            <a:spLocks noChangeArrowheads="1"/>
          </p:cNvSpPr>
          <p:nvPr/>
        </p:nvSpPr>
        <p:spPr bwMode="auto">
          <a:xfrm>
            <a:off x="6907001" y="5367715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 GE Bypass</a:t>
            </a:r>
          </a:p>
        </p:txBody>
      </p:sp>
      <p:sp>
        <p:nvSpPr>
          <p:cNvPr id="49" name="Line 47"/>
          <p:cNvSpPr>
            <a:spLocks noChangeShapeType="1"/>
          </p:cNvSpPr>
          <p:nvPr/>
        </p:nvSpPr>
        <p:spPr bwMode="auto">
          <a:xfrm>
            <a:off x="9243192" y="3962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Line 54"/>
          <p:cNvSpPr>
            <a:spLocks noChangeShapeType="1"/>
          </p:cNvSpPr>
          <p:nvPr/>
        </p:nvSpPr>
        <p:spPr bwMode="auto">
          <a:xfrm>
            <a:off x="8938472" y="3962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 rot="16200000">
            <a:off x="8709872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 rot="16200000">
            <a:off x="9014592" y="4546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53" name="AutoShape 79"/>
          <p:cNvSpPr>
            <a:spLocks noChangeArrowheads="1"/>
          </p:cNvSpPr>
          <p:nvPr/>
        </p:nvSpPr>
        <p:spPr bwMode="auto">
          <a:xfrm rot="5400000">
            <a:off x="8747972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4" name="AutoShape 79"/>
          <p:cNvSpPr>
            <a:spLocks noChangeArrowheads="1"/>
          </p:cNvSpPr>
          <p:nvPr/>
        </p:nvSpPr>
        <p:spPr bwMode="auto">
          <a:xfrm rot="5400000">
            <a:off x="9052692" y="4965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5" name="Rectangle 67"/>
          <p:cNvSpPr>
            <a:spLocks noChangeArrowheads="1"/>
          </p:cNvSpPr>
          <p:nvPr/>
        </p:nvSpPr>
        <p:spPr bwMode="auto">
          <a:xfrm>
            <a:off x="8430604" y="5367715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</p:txBody>
      </p:sp>
      <p:sp>
        <p:nvSpPr>
          <p:cNvPr id="56" name="AutoShape 126"/>
          <p:cNvSpPr>
            <a:spLocks/>
          </p:cNvSpPr>
          <p:nvPr/>
        </p:nvSpPr>
        <p:spPr bwMode="auto">
          <a:xfrm rot="5400000">
            <a:off x="9052732" y="4940393"/>
            <a:ext cx="76200" cy="711015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Line 249"/>
          <p:cNvSpPr>
            <a:spLocks noChangeShapeType="1"/>
          </p:cNvSpPr>
          <p:nvPr/>
        </p:nvSpPr>
        <p:spPr bwMode="auto">
          <a:xfrm flipH="1">
            <a:off x="1726750" y="4397123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8" name="AutoShape 3"/>
          <p:cNvSpPr>
            <a:spLocks noChangeArrowheads="1"/>
          </p:cNvSpPr>
          <p:nvPr/>
        </p:nvSpPr>
        <p:spPr bwMode="auto">
          <a:xfrm rot="16200000">
            <a:off x="1498150" y="4295549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9" name="AutoShape 19"/>
          <p:cNvSpPr>
            <a:spLocks noChangeArrowheads="1"/>
          </p:cNvSpPr>
          <p:nvPr/>
        </p:nvSpPr>
        <p:spPr bwMode="auto">
          <a:xfrm>
            <a:off x="1929897" y="41148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DC PSU</a:t>
            </a:r>
          </a:p>
        </p:txBody>
      </p:sp>
      <p:sp>
        <p:nvSpPr>
          <p:cNvPr id="60" name="AutoShape 79"/>
          <p:cNvSpPr>
            <a:spLocks noChangeArrowheads="1"/>
          </p:cNvSpPr>
          <p:nvPr/>
        </p:nvSpPr>
        <p:spPr bwMode="auto">
          <a:xfrm rot="10800000">
            <a:off x="1117309" y="41910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61" name="AutoShape 79"/>
          <p:cNvSpPr>
            <a:spLocks noChangeArrowheads="1"/>
          </p:cNvSpPr>
          <p:nvPr/>
        </p:nvSpPr>
        <p:spPr bwMode="auto">
          <a:xfrm rot="10800000">
            <a:off x="1117309" y="4495800"/>
            <a:ext cx="507868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91828" y="4108848"/>
            <a:ext cx="1035230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Dual (redundant) power input</a:t>
            </a:r>
          </a:p>
        </p:txBody>
      </p:sp>
      <p:sp>
        <p:nvSpPr>
          <p:cNvPr id="63" name="Line 89"/>
          <p:cNvSpPr>
            <a:spLocks noChangeShapeType="1"/>
          </p:cNvSpPr>
          <p:nvPr/>
        </p:nvSpPr>
        <p:spPr bwMode="auto">
          <a:xfrm flipH="1">
            <a:off x="9642212" y="2576287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AutoShape 19"/>
          <p:cNvSpPr>
            <a:spLocks noChangeArrowheads="1"/>
          </p:cNvSpPr>
          <p:nvPr/>
        </p:nvSpPr>
        <p:spPr bwMode="auto">
          <a:xfrm>
            <a:off x="10200867" y="2347687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1GB</a:t>
            </a:r>
          </a:p>
        </p:txBody>
      </p:sp>
    </p:spTree>
    <p:extLst>
      <p:ext uri="{BB962C8B-B14F-4D97-AF65-F5344CB8AC3E}">
        <p14:creationId xmlns:p14="http://schemas.microsoft.com/office/powerpoint/2010/main" val="40250332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FortiASIC NP6 Overview 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55887" y="1713306"/>
            <a:ext cx="9056974" cy="1600416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21899" tIns="60949" rIns="121899" bIns="60949" rtlCol="0">
            <a:spAutoFit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05101" y="3863839"/>
            <a:ext cx="9056974" cy="1600416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21899" tIns="60949" rIns="121899" bIns="60949" rtlCol="0">
            <a:spAutoFit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 flipH="1">
            <a:off x="10274192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 flipH="1">
            <a:off x="1156809" y="3948542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H="1">
            <a:off x="1602604" y="3948542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>
            <a:off x="2048398" y="3948542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flipH="1">
            <a:off x="2494194" y="3948542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flipH="1">
            <a:off x="10137036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H="1">
            <a:off x="10617082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flipH="1">
            <a:off x="10342770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flipH="1">
            <a:off x="10548504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 flipH="1">
            <a:off x="10891395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/>
          <p:cNvCxnSpPr/>
          <p:nvPr/>
        </p:nvCxnSpPr>
        <p:spPr bwMode="auto">
          <a:xfrm flipH="1">
            <a:off x="11097132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Straight Connector 71"/>
          <p:cNvCxnSpPr/>
          <p:nvPr/>
        </p:nvCxnSpPr>
        <p:spPr bwMode="auto">
          <a:xfrm flipH="1">
            <a:off x="10411348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 flipH="1">
            <a:off x="10205614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 flipH="1">
            <a:off x="10685661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/>
        </p:nvCxnSpPr>
        <p:spPr bwMode="auto">
          <a:xfrm flipH="1">
            <a:off x="10068457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/>
          <p:cNvCxnSpPr/>
          <p:nvPr/>
        </p:nvCxnSpPr>
        <p:spPr bwMode="auto">
          <a:xfrm flipH="1">
            <a:off x="10479926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/>
        </p:nvCxnSpPr>
        <p:spPr bwMode="auto">
          <a:xfrm flipH="1">
            <a:off x="10754239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Straight Connector 80"/>
          <p:cNvCxnSpPr/>
          <p:nvPr/>
        </p:nvCxnSpPr>
        <p:spPr bwMode="auto">
          <a:xfrm flipH="1">
            <a:off x="10959973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" name="Straight Connector 81"/>
          <p:cNvCxnSpPr/>
          <p:nvPr/>
        </p:nvCxnSpPr>
        <p:spPr bwMode="auto">
          <a:xfrm flipH="1">
            <a:off x="11028551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/>
          <p:cNvCxnSpPr/>
          <p:nvPr/>
        </p:nvCxnSpPr>
        <p:spPr bwMode="auto">
          <a:xfrm flipH="1">
            <a:off x="10822817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/>
          <p:cNvCxnSpPr/>
          <p:nvPr/>
        </p:nvCxnSpPr>
        <p:spPr bwMode="auto">
          <a:xfrm flipH="1">
            <a:off x="9790560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3158918" y="3995919"/>
            <a:ext cx="6991645" cy="1231084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lvl="1"/>
            <a:r>
              <a:rPr lang="en-US" b="1" dirty="0">
                <a:latin typeface="Helvetica 55 Roman"/>
                <a:cs typeface="Helvetica 55 Roman"/>
              </a:rPr>
              <a:t>2 I/O Configurations:</a:t>
            </a:r>
          </a:p>
          <a:p>
            <a:pPr lvl="1"/>
            <a:r>
              <a:rPr lang="en-US" sz="2700" dirty="0">
                <a:latin typeface="Arial" charset="0"/>
              </a:rPr>
              <a:t>- 4x 10G interfaces </a:t>
            </a:r>
          </a:p>
          <a:p>
            <a:pPr lvl="1"/>
            <a:r>
              <a:rPr lang="en-US" sz="2700" dirty="0">
                <a:latin typeface="Arial" charset="0"/>
              </a:rPr>
              <a:t>- 3x 10G + 16x 1G interfaces </a:t>
            </a:r>
            <a:endParaRPr lang="en-US" sz="27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cxnSp>
        <p:nvCxnSpPr>
          <p:cNvPr id="86" name="Straight Connector 85"/>
          <p:cNvCxnSpPr/>
          <p:nvPr/>
        </p:nvCxnSpPr>
        <p:spPr bwMode="auto">
          <a:xfrm flipH="1">
            <a:off x="9942921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 flipH="1">
            <a:off x="9638200" y="3962653"/>
            <a:ext cx="2138" cy="9708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Rectangle 87"/>
          <p:cNvSpPr/>
          <p:nvPr/>
        </p:nvSpPr>
        <p:spPr>
          <a:xfrm>
            <a:off x="2454694" y="2274315"/>
            <a:ext cx="7144006" cy="533480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609493" lvl="2"/>
            <a:r>
              <a:rPr lang="en-US" sz="2700" dirty="0">
                <a:latin typeface="Arial" charset="0"/>
              </a:rPr>
              <a:t>2 x High Speed Host Interfaces to CPU</a:t>
            </a:r>
            <a:endParaRPr lang="en-US" b="1" dirty="0">
              <a:solidFill>
                <a:schemeClr val="accent4"/>
              </a:solidFill>
              <a:latin typeface="Helvetica 55 Roman"/>
              <a:cs typeface="Helvetica 55 Roman"/>
            </a:endParaRPr>
          </a:p>
        </p:txBody>
      </p:sp>
      <p:sp>
        <p:nvSpPr>
          <p:cNvPr id="89" name="Up Arrow 88"/>
          <p:cNvSpPr/>
          <p:nvPr/>
        </p:nvSpPr>
        <p:spPr bwMode="auto">
          <a:xfrm>
            <a:off x="931091" y="2221305"/>
            <a:ext cx="761802" cy="762000"/>
          </a:xfrm>
          <a:prstGeom prst="upArrow">
            <a:avLst/>
          </a:prstGeom>
          <a:solidFill>
            <a:schemeClr val="bg1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0" name="Up Arrow 89"/>
          <p:cNvSpPr/>
          <p:nvPr/>
        </p:nvSpPr>
        <p:spPr bwMode="auto">
          <a:xfrm>
            <a:off x="1896039" y="2221305"/>
            <a:ext cx="761802" cy="762000"/>
          </a:xfrm>
          <a:prstGeom prst="upArrow">
            <a:avLst/>
          </a:prstGeom>
          <a:solidFill>
            <a:schemeClr val="bg1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934517" y="2763435"/>
            <a:ext cx="1773305" cy="1775884"/>
            <a:chOff x="3273425" y="2444750"/>
            <a:chExt cx="1330325" cy="13319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2" name="Picture 16" descr="FortiASIC-NP4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25" y="2444750"/>
              <a:ext cx="1330325" cy="13319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TextBox 92"/>
            <p:cNvSpPr txBox="1"/>
            <p:nvPr/>
          </p:nvSpPr>
          <p:spPr>
            <a:xfrm>
              <a:off x="3992506" y="2992608"/>
              <a:ext cx="217609" cy="207749"/>
            </a:xfrm>
            <a:prstGeom prst="rect">
              <a:avLst/>
            </a:prstGeom>
            <a:solidFill>
              <a:srgbClr val="948F76"/>
            </a:solidFill>
          </p:spPr>
          <p:txBody>
            <a:bodyPr wrap="square" rtlCol="0">
              <a:spAutoFit/>
            </a:bodyPr>
            <a:lstStyle/>
            <a:p>
              <a:endParaRPr lang="en-US" sz="1200" b="1" dirty="0">
                <a:solidFill>
                  <a:srgbClr val="404040"/>
                </a:solidFill>
                <a:latin typeface="Helvetica 55 Roman"/>
                <a:cs typeface="Helvetica 55 Roman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930109" y="2940215"/>
              <a:ext cx="43001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>
                      <a:lumMod val="10000"/>
                    </a:schemeClr>
                  </a:solidFill>
                  <a:latin typeface="Helvetica 55 Roman"/>
                  <a:cs typeface="Helvetica 55 Roman"/>
                </a:rPr>
                <a:t>NP6</a:t>
              </a:r>
            </a:p>
          </p:txBody>
        </p:sp>
      </p:grpSp>
      <p:sp>
        <p:nvSpPr>
          <p:cNvPr id="95" name="Up Arrow 94"/>
          <p:cNvSpPr/>
          <p:nvPr/>
        </p:nvSpPr>
        <p:spPr bwMode="auto">
          <a:xfrm>
            <a:off x="9522519" y="2204372"/>
            <a:ext cx="761802" cy="762000"/>
          </a:xfrm>
          <a:prstGeom prst="upArrow">
            <a:avLst/>
          </a:prstGeom>
          <a:solidFill>
            <a:schemeClr val="bg1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6" name="Up Arrow 95"/>
          <p:cNvSpPr/>
          <p:nvPr/>
        </p:nvSpPr>
        <p:spPr bwMode="auto">
          <a:xfrm>
            <a:off x="10419752" y="2204372"/>
            <a:ext cx="761802" cy="762000"/>
          </a:xfrm>
          <a:prstGeom prst="upArrow">
            <a:avLst/>
          </a:prstGeom>
          <a:solidFill>
            <a:schemeClr val="bg1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9463635" y="2776586"/>
            <a:ext cx="1773305" cy="1775884"/>
            <a:chOff x="3273425" y="2444750"/>
            <a:chExt cx="1330325" cy="13319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8" name="Picture 16" descr="FortiASIC-NP4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25" y="2444750"/>
              <a:ext cx="1330325" cy="13319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98"/>
            <p:cNvSpPr txBox="1"/>
            <p:nvPr/>
          </p:nvSpPr>
          <p:spPr>
            <a:xfrm>
              <a:off x="3992506" y="2992608"/>
              <a:ext cx="217609" cy="207749"/>
            </a:xfrm>
            <a:prstGeom prst="rect">
              <a:avLst/>
            </a:prstGeom>
            <a:solidFill>
              <a:srgbClr val="948F76"/>
            </a:solidFill>
          </p:spPr>
          <p:txBody>
            <a:bodyPr wrap="square" rtlCol="0">
              <a:spAutoFit/>
            </a:bodyPr>
            <a:lstStyle/>
            <a:p>
              <a:endParaRPr lang="en-US" sz="1200" b="1" dirty="0">
                <a:solidFill>
                  <a:srgbClr val="404040"/>
                </a:solidFill>
                <a:latin typeface="Helvetica 55 Roman"/>
                <a:cs typeface="Helvetica 55 Roman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930109" y="2940215"/>
              <a:ext cx="43001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2">
                      <a:lumMod val="10000"/>
                    </a:schemeClr>
                  </a:solidFill>
                  <a:latin typeface="Helvetica 55 Roman"/>
                  <a:cs typeface="Helvetica 55 Roman"/>
                </a:rPr>
                <a:t>NP6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082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oShape 33"/>
          <p:cNvSpPr>
            <a:spLocks noChangeArrowheads="1"/>
          </p:cNvSpPr>
          <p:nvPr/>
        </p:nvSpPr>
        <p:spPr bwMode="auto">
          <a:xfrm>
            <a:off x="411371" y="1638085"/>
            <a:ext cx="10832068" cy="3181211"/>
          </a:xfrm>
          <a:prstGeom prst="roundRect">
            <a:avLst>
              <a:gd name="adj" fmla="val 3864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6530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FortiGate/FortiWiFi 92D Schematic</a:t>
            </a:r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742486" y="1752600"/>
            <a:ext cx="812588" cy="381000"/>
          </a:xfrm>
          <a:prstGeom prst="flowChartAlternateProcess">
            <a:avLst/>
          </a:prstGeom>
          <a:solidFill>
            <a:srgbClr val="455A6B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148780" y="2133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604715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437765" y="5676529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1047093" name="Rectangle 67"/>
          <p:cNvSpPr>
            <a:spLocks noChangeArrowheads="1"/>
          </p:cNvSpPr>
          <p:nvPr/>
        </p:nvSpPr>
        <p:spPr bwMode="auto">
          <a:xfrm>
            <a:off x="8024310" y="5604715"/>
            <a:ext cx="227482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12 x GE</a:t>
            </a:r>
          </a:p>
          <a:p>
            <a:pPr algn="ctr" eaLnBrk="0" hangingPunct="0"/>
            <a:r>
              <a:rPr lang="en-US" sz="1100" b="1" dirty="0"/>
              <a:t>Switched ports</a:t>
            </a:r>
          </a:p>
        </p:txBody>
      </p:sp>
      <p:sp>
        <p:nvSpPr>
          <p:cNvPr id="1047098" name="AutoShape 570"/>
          <p:cNvSpPr>
            <a:spLocks/>
          </p:cNvSpPr>
          <p:nvPr/>
        </p:nvSpPr>
        <p:spPr bwMode="auto">
          <a:xfrm rot="5400000">
            <a:off x="8868254" y="3550520"/>
            <a:ext cx="160287" cy="3879645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0" y="5676529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625177" y="1752600"/>
            <a:ext cx="1015735" cy="381000"/>
          </a:xfrm>
          <a:prstGeom prst="flowChartAlternateProcess">
            <a:avLst/>
          </a:prstGeom>
          <a:solidFill>
            <a:srgbClr val="455A6B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STORAGE, FLASH</a:t>
            </a:r>
          </a:p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16 GB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133044" y="2133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62" name="Rectangle 67"/>
          <p:cNvSpPr>
            <a:spLocks noChangeArrowheads="1"/>
          </p:cNvSpPr>
          <p:nvPr/>
        </p:nvSpPr>
        <p:spPr bwMode="auto">
          <a:xfrm>
            <a:off x="3555074" y="5604715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5" y="2895600"/>
            <a:ext cx="6805427" cy="1219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2385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42004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4" name="Line 639"/>
          <p:cNvSpPr>
            <a:spLocks noChangeShapeType="1"/>
          </p:cNvSpPr>
          <p:nvPr/>
        </p:nvSpPr>
        <p:spPr bwMode="auto">
          <a:xfrm flipV="1">
            <a:off x="44290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3" name="Line 639"/>
          <p:cNvSpPr>
            <a:spLocks noChangeShapeType="1"/>
          </p:cNvSpPr>
          <p:nvPr/>
        </p:nvSpPr>
        <p:spPr bwMode="auto">
          <a:xfrm flipV="1"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3960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53579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8" name="Line 639"/>
          <p:cNvSpPr>
            <a:spLocks noChangeShapeType="1"/>
          </p:cNvSpPr>
          <p:nvPr/>
        </p:nvSpPr>
        <p:spPr bwMode="auto">
          <a:xfrm flipV="1">
            <a:off x="55865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Rectangle 67"/>
          <p:cNvSpPr>
            <a:spLocks noChangeArrowheads="1"/>
          </p:cNvSpPr>
          <p:nvPr/>
        </p:nvSpPr>
        <p:spPr bwMode="auto">
          <a:xfrm>
            <a:off x="4469236" y="5461086"/>
            <a:ext cx="2031471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 x  GE</a:t>
            </a:r>
          </a:p>
          <a:p>
            <a:pPr algn="ctr" eaLnBrk="0" hangingPunct="0"/>
            <a:r>
              <a:rPr lang="en-US" sz="1100" b="1" dirty="0"/>
              <a:t>DMZ</a:t>
            </a:r>
          </a:p>
          <a:p>
            <a:pPr algn="ctr" eaLnBrk="0" hangingPunct="0"/>
            <a:r>
              <a:rPr lang="en-US" sz="1100" b="1" dirty="0"/>
              <a:t>1 x GE</a:t>
            </a:r>
          </a:p>
          <a:p>
            <a:pPr algn="ctr" eaLnBrk="0" hangingPunct="0"/>
            <a:r>
              <a:rPr lang="en-US" sz="1100" b="1" dirty="0"/>
              <a:t>MGMT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46282" y="1736141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708258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3"/>
          <p:cNvSpPr>
            <a:spLocks noChangeArrowheads="1"/>
          </p:cNvSpPr>
          <p:nvPr/>
        </p:nvSpPr>
        <p:spPr bwMode="auto">
          <a:xfrm rot="16200000">
            <a:off x="704448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3" name="Line 639"/>
          <p:cNvSpPr>
            <a:spLocks noChangeShapeType="1"/>
          </p:cNvSpPr>
          <p:nvPr/>
        </p:nvSpPr>
        <p:spPr bwMode="auto">
          <a:xfrm flipV="1">
            <a:off x="727308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738731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734921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Line 639"/>
          <p:cNvSpPr>
            <a:spLocks noChangeShapeType="1"/>
          </p:cNvSpPr>
          <p:nvPr/>
        </p:nvSpPr>
        <p:spPr bwMode="auto">
          <a:xfrm flipV="1">
            <a:off x="757781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770019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766209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2" name="Line 639"/>
          <p:cNvSpPr>
            <a:spLocks noChangeShapeType="1"/>
          </p:cNvSpPr>
          <p:nvPr/>
        </p:nvSpPr>
        <p:spPr bwMode="auto">
          <a:xfrm flipV="1">
            <a:off x="789069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800491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796681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819541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2893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82512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1" name="Line 639"/>
          <p:cNvSpPr>
            <a:spLocks noChangeShapeType="1"/>
          </p:cNvSpPr>
          <p:nvPr/>
        </p:nvSpPr>
        <p:spPr bwMode="auto">
          <a:xfrm flipV="1">
            <a:off x="847988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859410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855600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6" name="Line 639"/>
          <p:cNvSpPr>
            <a:spLocks noChangeShapeType="1"/>
          </p:cNvSpPr>
          <p:nvPr/>
        </p:nvSpPr>
        <p:spPr bwMode="auto">
          <a:xfrm flipV="1">
            <a:off x="878460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888188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884378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0" name="Line 639"/>
          <p:cNvSpPr>
            <a:spLocks noChangeShapeType="1"/>
          </p:cNvSpPr>
          <p:nvPr/>
        </p:nvSpPr>
        <p:spPr bwMode="auto">
          <a:xfrm flipV="1">
            <a:off x="907238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91866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914850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Line 639"/>
          <p:cNvSpPr>
            <a:spLocks noChangeShapeType="1"/>
          </p:cNvSpPr>
          <p:nvPr/>
        </p:nvSpPr>
        <p:spPr bwMode="auto">
          <a:xfrm flipV="1">
            <a:off x="93771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94913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94532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9" name="Line 639"/>
          <p:cNvSpPr>
            <a:spLocks noChangeShapeType="1"/>
          </p:cNvSpPr>
          <p:nvPr/>
        </p:nvSpPr>
        <p:spPr bwMode="auto">
          <a:xfrm flipV="1">
            <a:off x="96818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97960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97579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4" name="Line 639"/>
          <p:cNvSpPr>
            <a:spLocks noChangeShapeType="1"/>
          </p:cNvSpPr>
          <p:nvPr/>
        </p:nvSpPr>
        <p:spPr bwMode="auto">
          <a:xfrm flipV="1">
            <a:off x="99865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101128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100747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8" name="Line 639"/>
          <p:cNvSpPr>
            <a:spLocks noChangeShapeType="1"/>
          </p:cNvSpPr>
          <p:nvPr/>
        </p:nvSpPr>
        <p:spPr bwMode="auto">
          <a:xfrm flipV="1">
            <a:off x="103033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1041758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1037948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3" name="Line 639"/>
          <p:cNvSpPr>
            <a:spLocks noChangeShapeType="1"/>
          </p:cNvSpPr>
          <p:nvPr/>
        </p:nvSpPr>
        <p:spPr bwMode="auto">
          <a:xfrm flipV="1">
            <a:off x="1060808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5" name="Line 89"/>
          <p:cNvSpPr>
            <a:spLocks noChangeShapeType="1"/>
          </p:cNvSpPr>
          <p:nvPr/>
        </p:nvSpPr>
        <p:spPr bwMode="auto">
          <a:xfrm flipH="1">
            <a:off x="3351927" y="2209800"/>
            <a:ext cx="518025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Line 75"/>
          <p:cNvSpPr>
            <a:spLocks noChangeShapeType="1"/>
          </p:cNvSpPr>
          <p:nvPr/>
        </p:nvSpPr>
        <p:spPr bwMode="auto">
          <a:xfrm flipH="1">
            <a:off x="3351927" y="22098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632878" y="2438400"/>
            <a:ext cx="3023770" cy="16764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27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8081364" y="1752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38100" cap="flat" cmpd="sng" algn="ctr">
            <a:solidFill>
              <a:srgbClr val="76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WiFi chipset</a:t>
            </a:r>
          </a:p>
        </p:txBody>
      </p:sp>
      <p:sp>
        <p:nvSpPr>
          <p:cNvPr id="101" name="Rounded Rectangle 100"/>
          <p:cNvSpPr/>
          <p:nvPr/>
        </p:nvSpPr>
        <p:spPr bwMode="auto">
          <a:xfrm>
            <a:off x="11416663" y="1340416"/>
            <a:ext cx="467441" cy="335985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2" name="Rectangle 67"/>
          <p:cNvSpPr>
            <a:spLocks noChangeArrowheads="1"/>
          </p:cNvSpPr>
          <p:nvPr/>
        </p:nvSpPr>
        <p:spPr bwMode="auto">
          <a:xfrm>
            <a:off x="11189330" y="1676400"/>
            <a:ext cx="935094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Optional</a:t>
            </a: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5071" y="1550308"/>
            <a:ext cx="920208" cy="92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49399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94D-POE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507868" y="1222011"/>
            <a:ext cx="11406870" cy="388338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8" name="AutoShape 3"/>
          <p:cNvSpPr>
            <a:spLocks noChangeArrowheads="1"/>
          </p:cNvSpPr>
          <p:nvPr/>
        </p:nvSpPr>
        <p:spPr bwMode="auto">
          <a:xfrm rot="16200000">
            <a:off x="1970023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537649" name="Line 49"/>
          <p:cNvSpPr>
            <a:spLocks noChangeShapeType="1"/>
          </p:cNvSpPr>
          <p:nvPr/>
        </p:nvSpPr>
        <p:spPr bwMode="auto">
          <a:xfrm flipH="1" flipV="1">
            <a:off x="2274823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0" name="AutoShape 79"/>
          <p:cNvSpPr>
            <a:spLocks noChangeArrowheads="1"/>
          </p:cNvSpPr>
          <p:nvPr/>
        </p:nvSpPr>
        <p:spPr bwMode="auto">
          <a:xfrm rot="5400000">
            <a:off x="208432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6" name="Line 66"/>
          <p:cNvSpPr>
            <a:spLocks noChangeShapeType="1"/>
          </p:cNvSpPr>
          <p:nvPr/>
        </p:nvSpPr>
        <p:spPr bwMode="auto">
          <a:xfrm flipV="1">
            <a:off x="2844059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7" name="AutoShape 79"/>
          <p:cNvSpPr>
            <a:spLocks noChangeArrowheads="1"/>
          </p:cNvSpPr>
          <p:nvPr/>
        </p:nvSpPr>
        <p:spPr bwMode="auto">
          <a:xfrm rot="5400000">
            <a:off x="265355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8" name="Rectangle 67"/>
          <p:cNvSpPr>
            <a:spLocks noChangeArrowheads="1"/>
          </p:cNvSpPr>
          <p:nvPr/>
        </p:nvSpPr>
        <p:spPr bwMode="auto">
          <a:xfrm>
            <a:off x="1625177" y="5748676"/>
            <a:ext cx="106652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8938472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5" name="Line 75"/>
          <p:cNvSpPr>
            <a:spLocks noChangeShapeType="1"/>
          </p:cNvSpPr>
          <p:nvPr/>
        </p:nvSpPr>
        <p:spPr bwMode="auto">
          <a:xfrm flipH="1">
            <a:off x="9243192" y="32004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89" name="Line 89"/>
          <p:cNvSpPr>
            <a:spLocks noChangeShapeType="1"/>
          </p:cNvSpPr>
          <p:nvPr/>
        </p:nvSpPr>
        <p:spPr bwMode="auto">
          <a:xfrm flipH="1">
            <a:off x="9395553" y="2971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3" name="AutoShape 3"/>
          <p:cNvSpPr>
            <a:spLocks noChangeArrowheads="1"/>
          </p:cNvSpPr>
          <p:nvPr/>
        </p:nvSpPr>
        <p:spPr bwMode="auto">
          <a:xfrm rot="16200000">
            <a:off x="2501159" y="4813327"/>
            <a:ext cx="6858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MiniUSB</a:t>
            </a:r>
          </a:p>
        </p:txBody>
      </p:sp>
      <p:sp>
        <p:nvSpPr>
          <p:cNvPr id="537707" name="AutoShape 19"/>
          <p:cNvSpPr>
            <a:spLocks noChangeArrowheads="1"/>
          </p:cNvSpPr>
          <p:nvPr/>
        </p:nvSpPr>
        <p:spPr bwMode="auto">
          <a:xfrm>
            <a:off x="9696248" y="2743200"/>
            <a:ext cx="1015735" cy="457200"/>
          </a:xfrm>
          <a:prstGeom prst="flowChartAlternateProcess">
            <a:avLst/>
          </a:prstGeom>
          <a:solidFill>
            <a:srgbClr val="455A6B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537728" name="AutoShape 128"/>
          <p:cNvSpPr>
            <a:spLocks/>
          </p:cNvSpPr>
          <p:nvPr/>
        </p:nvSpPr>
        <p:spPr bwMode="auto">
          <a:xfrm rot="5400000">
            <a:off x="2145732" y="5321395"/>
            <a:ext cx="76201" cy="711015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AutoShape 79"/>
          <p:cNvSpPr>
            <a:spLocks noChangeArrowheads="1"/>
          </p:cNvSpPr>
          <p:nvPr/>
        </p:nvSpPr>
        <p:spPr bwMode="auto">
          <a:xfrm rot="5400000">
            <a:off x="874797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73" name="AutoShape 79"/>
          <p:cNvSpPr>
            <a:spLocks noChangeArrowheads="1"/>
          </p:cNvSpPr>
          <p:nvPr/>
        </p:nvSpPr>
        <p:spPr bwMode="auto">
          <a:xfrm rot="5400000">
            <a:off x="90526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21163" y="5748676"/>
            <a:ext cx="2640912" cy="410369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2x GE</a:t>
            </a:r>
          </a:p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96" name="AutoShape 128"/>
          <p:cNvSpPr>
            <a:spLocks/>
          </p:cNvSpPr>
          <p:nvPr/>
        </p:nvSpPr>
        <p:spPr bwMode="auto">
          <a:xfrm rot="5400000">
            <a:off x="9052732" y="54229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rrowheads="1"/>
          </p:cNvSpPr>
          <p:nvPr/>
        </p:nvSpPr>
        <p:spPr bwMode="auto">
          <a:xfrm rot="16200000">
            <a:off x="1665303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98" name="AutoShape 79"/>
          <p:cNvSpPr>
            <a:spLocks noChangeArrowheads="1"/>
          </p:cNvSpPr>
          <p:nvPr/>
        </p:nvSpPr>
        <p:spPr bwMode="auto">
          <a:xfrm rot="5400000">
            <a:off x="177960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99" name="Line 49"/>
          <p:cNvSpPr>
            <a:spLocks noChangeShapeType="1"/>
          </p:cNvSpPr>
          <p:nvPr/>
        </p:nvSpPr>
        <p:spPr bwMode="auto">
          <a:xfrm flipH="1" flipV="1">
            <a:off x="1970103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 rot="16200000">
            <a:off x="8717399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90145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>
            <a:off x="2386978" y="5820490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FEXP</a:t>
            </a:r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5789692" y="32004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AutoShape 19"/>
          <p:cNvSpPr>
            <a:spLocks noChangeArrowheads="1"/>
          </p:cNvSpPr>
          <p:nvPr/>
        </p:nvSpPr>
        <p:spPr bwMode="auto">
          <a:xfrm>
            <a:off x="2945633" y="3491959"/>
            <a:ext cx="5586545" cy="838200"/>
          </a:xfrm>
          <a:prstGeom prst="flowChartAlternateProcess">
            <a:avLst/>
          </a:prstGeom>
          <a:solidFill>
            <a:srgbClr val="455A6B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20" name="Rectangle 67"/>
          <p:cNvSpPr>
            <a:spLocks noChangeArrowheads="1"/>
          </p:cNvSpPr>
          <p:nvPr/>
        </p:nvSpPr>
        <p:spPr bwMode="auto">
          <a:xfrm>
            <a:off x="3047208" y="5820490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GE</a:t>
            </a:r>
          </a:p>
        </p:txBody>
      </p:sp>
      <p:sp>
        <p:nvSpPr>
          <p:cNvPr id="121" name="AutoShape 126"/>
          <p:cNvSpPr>
            <a:spLocks/>
          </p:cNvSpPr>
          <p:nvPr/>
        </p:nvSpPr>
        <p:spPr bwMode="auto">
          <a:xfrm rot="5400000">
            <a:off x="4179296" y="4688673"/>
            <a:ext cx="152401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Line 54"/>
          <p:cNvSpPr>
            <a:spLocks noChangeShapeType="1"/>
          </p:cNvSpPr>
          <p:nvPr/>
        </p:nvSpPr>
        <p:spPr bwMode="auto">
          <a:xfrm>
            <a:off x="742314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AutoShape 79"/>
          <p:cNvSpPr>
            <a:spLocks noChangeArrowheads="1"/>
          </p:cNvSpPr>
          <p:nvPr/>
        </p:nvSpPr>
        <p:spPr bwMode="auto">
          <a:xfrm rot="5400000">
            <a:off x="723264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9" name="AutoShape 3"/>
          <p:cNvSpPr>
            <a:spLocks noChangeArrowheads="1"/>
          </p:cNvSpPr>
          <p:nvPr/>
        </p:nvSpPr>
        <p:spPr bwMode="auto">
          <a:xfrm rot="16200000">
            <a:off x="7194548" y="4927627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1" name="Line 46"/>
          <p:cNvSpPr>
            <a:spLocks noChangeShapeType="1"/>
          </p:cNvSpPr>
          <p:nvPr/>
        </p:nvSpPr>
        <p:spPr bwMode="auto">
          <a:xfrm>
            <a:off x="4214114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54"/>
          <p:cNvSpPr>
            <a:spLocks noChangeShapeType="1"/>
          </p:cNvSpPr>
          <p:nvPr/>
        </p:nvSpPr>
        <p:spPr bwMode="auto">
          <a:xfrm>
            <a:off x="4518835" y="43393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3985514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4290235" y="49235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4023614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4328335" y="53426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8" name="Line 46"/>
          <p:cNvSpPr>
            <a:spLocks noChangeShapeType="1"/>
          </p:cNvSpPr>
          <p:nvPr/>
        </p:nvSpPr>
        <p:spPr bwMode="auto">
          <a:xfrm>
            <a:off x="5128775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Line 47"/>
          <p:cNvSpPr>
            <a:spLocks noChangeShapeType="1"/>
          </p:cNvSpPr>
          <p:nvPr/>
        </p:nvSpPr>
        <p:spPr bwMode="auto">
          <a:xfrm>
            <a:off x="5891265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Line 54"/>
          <p:cNvSpPr>
            <a:spLocks noChangeShapeType="1"/>
          </p:cNvSpPr>
          <p:nvPr/>
        </p:nvSpPr>
        <p:spPr bwMode="auto">
          <a:xfrm>
            <a:off x="5638021" y="433533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4900175" y="491955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5419313" y="491955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5672558" y="4919559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74" name="AutoShape 79"/>
          <p:cNvSpPr>
            <a:spLocks noChangeArrowheads="1"/>
          </p:cNvSpPr>
          <p:nvPr/>
        </p:nvSpPr>
        <p:spPr bwMode="auto">
          <a:xfrm rot="5400000">
            <a:off x="4938275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5457413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5710658" y="533865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1" name="Line 46"/>
          <p:cNvSpPr>
            <a:spLocks noChangeShapeType="1"/>
          </p:cNvSpPr>
          <p:nvPr/>
        </p:nvSpPr>
        <p:spPr bwMode="auto">
          <a:xfrm>
            <a:off x="6188595" y="43312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Line 47"/>
          <p:cNvSpPr>
            <a:spLocks noChangeShapeType="1"/>
          </p:cNvSpPr>
          <p:nvPr/>
        </p:nvSpPr>
        <p:spPr bwMode="auto">
          <a:xfrm>
            <a:off x="6798036" y="43312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Line 54"/>
          <p:cNvSpPr>
            <a:spLocks noChangeShapeType="1"/>
          </p:cNvSpPr>
          <p:nvPr/>
        </p:nvSpPr>
        <p:spPr bwMode="auto">
          <a:xfrm>
            <a:off x="6493315" y="433129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 rot="16200000">
            <a:off x="5959995" y="4915524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6264715" y="4915524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6569436" y="4915524"/>
            <a:ext cx="457200" cy="203147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5998095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8" name="AutoShape 79"/>
          <p:cNvSpPr>
            <a:spLocks noChangeArrowheads="1"/>
          </p:cNvSpPr>
          <p:nvPr/>
        </p:nvSpPr>
        <p:spPr bwMode="auto">
          <a:xfrm rot="5400000">
            <a:off x="6302815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6607536" y="533462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4" name="Line 46"/>
          <p:cNvSpPr>
            <a:spLocks noChangeShapeType="1"/>
          </p:cNvSpPr>
          <p:nvPr/>
        </p:nvSpPr>
        <p:spPr bwMode="auto">
          <a:xfrm>
            <a:off x="331172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Line 47"/>
          <p:cNvSpPr>
            <a:spLocks noChangeShapeType="1"/>
          </p:cNvSpPr>
          <p:nvPr/>
        </p:nvSpPr>
        <p:spPr bwMode="auto">
          <a:xfrm>
            <a:off x="392116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54"/>
          <p:cNvSpPr>
            <a:spLocks noChangeShapeType="1"/>
          </p:cNvSpPr>
          <p:nvPr/>
        </p:nvSpPr>
        <p:spPr bwMode="auto">
          <a:xfrm>
            <a:off x="361644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308312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338784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369256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312122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342594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373066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7" name="Line 47"/>
          <p:cNvSpPr>
            <a:spLocks noChangeShapeType="1"/>
          </p:cNvSpPr>
          <p:nvPr/>
        </p:nvSpPr>
        <p:spPr bwMode="auto">
          <a:xfrm>
            <a:off x="8262301" y="43400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Line 54"/>
          <p:cNvSpPr>
            <a:spLocks noChangeShapeType="1"/>
          </p:cNvSpPr>
          <p:nvPr/>
        </p:nvSpPr>
        <p:spPr bwMode="auto">
          <a:xfrm>
            <a:off x="8031185" y="43400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7802585" y="49242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 rot="16200000">
            <a:off x="8033701" y="49242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7840685" y="53433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8071801" y="53433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6805427" y="5748676"/>
            <a:ext cx="2640912" cy="410369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2x GE 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39" name="AutoShape 128"/>
          <p:cNvSpPr>
            <a:spLocks/>
          </p:cNvSpPr>
          <p:nvPr/>
        </p:nvSpPr>
        <p:spPr bwMode="auto">
          <a:xfrm rot="5400000">
            <a:off x="8140040" y="5409298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AutoShape 126"/>
          <p:cNvSpPr>
            <a:spLocks/>
          </p:cNvSpPr>
          <p:nvPr/>
        </p:nvSpPr>
        <p:spPr bwMode="auto">
          <a:xfrm rot="5400000">
            <a:off x="6435101" y="4688673"/>
            <a:ext cx="152401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>
            <a:off x="5383400" y="5820490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24x FE PoE</a:t>
            </a:r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1218803" y="4851427"/>
            <a:ext cx="6096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06" name="Line 49"/>
          <p:cNvSpPr>
            <a:spLocks noChangeShapeType="1"/>
          </p:cNvSpPr>
          <p:nvPr/>
        </p:nvSpPr>
        <p:spPr bwMode="auto">
          <a:xfrm flipH="1" flipV="1">
            <a:off x="1523603" y="32004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133310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2" name="Rectangle 67"/>
          <p:cNvSpPr>
            <a:spLocks noChangeArrowheads="1"/>
          </p:cNvSpPr>
          <p:nvPr/>
        </p:nvSpPr>
        <p:spPr bwMode="auto">
          <a:xfrm>
            <a:off x="1015736" y="5820490"/>
            <a:ext cx="106652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 Console</a:t>
            </a:r>
          </a:p>
        </p:txBody>
      </p:sp>
      <p:sp>
        <p:nvSpPr>
          <p:cNvPr id="113" name="Line 88"/>
          <p:cNvSpPr>
            <a:spLocks noChangeShapeType="1"/>
          </p:cNvSpPr>
          <p:nvPr/>
        </p:nvSpPr>
        <p:spPr bwMode="auto">
          <a:xfrm flipH="1">
            <a:off x="9154509" y="2611360"/>
            <a:ext cx="188959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10779686" y="2358571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15" name="Line 89"/>
          <p:cNvSpPr>
            <a:spLocks noChangeShapeType="1"/>
          </p:cNvSpPr>
          <p:nvPr/>
        </p:nvSpPr>
        <p:spPr bwMode="auto">
          <a:xfrm flipV="1">
            <a:off x="9239960" y="225818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AutoShape 19"/>
          <p:cNvSpPr>
            <a:spLocks noChangeArrowheads="1"/>
          </p:cNvSpPr>
          <p:nvPr/>
        </p:nvSpPr>
        <p:spPr bwMode="auto">
          <a:xfrm>
            <a:off x="9646254" y="202958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537644" name="AutoShape 3"/>
          <p:cNvSpPr>
            <a:spLocks noChangeArrowheads="1"/>
          </p:cNvSpPr>
          <p:nvPr/>
        </p:nvSpPr>
        <p:spPr bwMode="auto">
          <a:xfrm>
            <a:off x="1218882" y="2133600"/>
            <a:ext cx="8227457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601414" y="4667698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883183" y="4683741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75213" y="1157299"/>
            <a:ext cx="920208" cy="920448"/>
          </a:xfrm>
          <a:prstGeom prst="rect">
            <a:avLst/>
          </a:prstGeom>
        </p:spPr>
      </p:pic>
      <p:sp>
        <p:nvSpPr>
          <p:cNvPr id="89" name="AutoShape 19"/>
          <p:cNvSpPr>
            <a:spLocks noChangeArrowheads="1"/>
          </p:cNvSpPr>
          <p:nvPr/>
        </p:nvSpPr>
        <p:spPr bwMode="auto">
          <a:xfrm>
            <a:off x="9698868" y="1385900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0" name="AutoShape 3"/>
          <p:cNvSpPr>
            <a:spLocks noChangeArrowheads="1"/>
          </p:cNvSpPr>
          <p:nvPr/>
        </p:nvSpPr>
        <p:spPr bwMode="auto">
          <a:xfrm>
            <a:off x="9698868" y="1157299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1" name="Line 245"/>
          <p:cNvSpPr>
            <a:spLocks noChangeShapeType="1"/>
          </p:cNvSpPr>
          <p:nvPr/>
        </p:nvSpPr>
        <p:spPr bwMode="auto">
          <a:xfrm flipV="1">
            <a:off x="10003589" y="1309699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45730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98D-POE Schematic</a:t>
            </a:r>
          </a:p>
        </p:txBody>
      </p:sp>
      <p:sp>
        <p:nvSpPr>
          <p:cNvPr id="106" name="AutoShape 33"/>
          <p:cNvSpPr>
            <a:spLocks noChangeArrowheads="1"/>
          </p:cNvSpPr>
          <p:nvPr/>
        </p:nvSpPr>
        <p:spPr bwMode="auto">
          <a:xfrm>
            <a:off x="203147" y="1157300"/>
            <a:ext cx="11782531" cy="3795701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7" name="Rounded Rectangle 106"/>
          <p:cNvSpPr/>
          <p:nvPr/>
        </p:nvSpPr>
        <p:spPr bwMode="auto">
          <a:xfrm>
            <a:off x="1828324" y="3352800"/>
            <a:ext cx="9954207" cy="99060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5000"/>
            </a:schemeClr>
          </a:solidFill>
          <a:ln w="28575" cap="flat" cmpd="sng" algn="ctr">
            <a:solidFill>
              <a:srgbClr val="35445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12" name="Rectangle 67"/>
          <p:cNvSpPr>
            <a:spLocks noChangeArrowheads="1"/>
          </p:cNvSpPr>
          <p:nvPr/>
        </p:nvSpPr>
        <p:spPr bwMode="auto">
          <a:xfrm>
            <a:off x="1929898" y="5728124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24 x GE</a:t>
            </a:r>
          </a:p>
        </p:txBody>
      </p:sp>
      <p:sp>
        <p:nvSpPr>
          <p:cNvPr id="113" name="Line 66"/>
          <p:cNvSpPr>
            <a:spLocks noChangeShapeType="1"/>
          </p:cNvSpPr>
          <p:nvPr/>
        </p:nvSpPr>
        <p:spPr bwMode="auto">
          <a:xfrm flipV="1">
            <a:off x="1086962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AutoShape 79"/>
          <p:cNvSpPr>
            <a:spLocks noChangeArrowheads="1"/>
          </p:cNvSpPr>
          <p:nvPr/>
        </p:nvSpPr>
        <p:spPr bwMode="auto">
          <a:xfrm rot="5400000">
            <a:off x="896462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>
            <a:off x="457081" y="56460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 x </a:t>
            </a:r>
          </a:p>
          <a:p>
            <a:pPr algn="ctr" eaLnBrk="0" hangingPunct="0"/>
            <a:r>
              <a:rPr lang="en-US" sz="1100" b="1" dirty="0"/>
              <a:t>USB</a:t>
            </a:r>
          </a:p>
        </p:txBody>
      </p:sp>
      <p:sp>
        <p:nvSpPr>
          <p:cNvPr id="122" name="Line 88"/>
          <p:cNvSpPr>
            <a:spLocks noChangeShapeType="1"/>
          </p:cNvSpPr>
          <p:nvPr/>
        </p:nvSpPr>
        <p:spPr bwMode="auto">
          <a:xfrm flipH="1">
            <a:off x="8735324" y="2514600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89"/>
          <p:cNvSpPr>
            <a:spLocks noChangeShapeType="1"/>
          </p:cNvSpPr>
          <p:nvPr/>
        </p:nvSpPr>
        <p:spPr bwMode="auto">
          <a:xfrm flipH="1">
            <a:off x="8684538" y="2819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782162" y="4699027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Mini USB</a:t>
            </a:r>
          </a:p>
        </p:txBody>
      </p:sp>
      <p:sp>
        <p:nvSpPr>
          <p:cNvPr id="132" name="AutoShape 19"/>
          <p:cNvSpPr>
            <a:spLocks noChangeArrowheads="1"/>
          </p:cNvSpPr>
          <p:nvPr/>
        </p:nvSpPr>
        <p:spPr bwMode="auto">
          <a:xfrm>
            <a:off x="10360501" y="22860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40" name="AutoShape 19"/>
          <p:cNvSpPr>
            <a:spLocks noChangeArrowheads="1"/>
          </p:cNvSpPr>
          <p:nvPr/>
        </p:nvSpPr>
        <p:spPr bwMode="auto">
          <a:xfrm>
            <a:off x="9243193" y="25908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141" name="AutoShape 128"/>
          <p:cNvSpPr>
            <a:spLocks/>
          </p:cNvSpPr>
          <p:nvPr/>
        </p:nvSpPr>
        <p:spPr bwMode="auto">
          <a:xfrm rot="5400000">
            <a:off x="901816" y="5295603"/>
            <a:ext cx="76201" cy="457802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467581" y="4699027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USB A</a:t>
            </a:r>
          </a:p>
        </p:txBody>
      </p:sp>
      <p:sp>
        <p:nvSpPr>
          <p:cNvPr id="143" name="AutoShape 79"/>
          <p:cNvSpPr>
            <a:spLocks noChangeArrowheads="1"/>
          </p:cNvSpPr>
          <p:nvPr/>
        </p:nvSpPr>
        <p:spPr bwMode="auto">
          <a:xfrm rot="5400000">
            <a:off x="58188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4" name="Line 49"/>
          <p:cNvSpPr>
            <a:spLocks noChangeShapeType="1"/>
          </p:cNvSpPr>
          <p:nvPr/>
        </p:nvSpPr>
        <p:spPr bwMode="auto">
          <a:xfrm flipH="1" flipV="1">
            <a:off x="772381" y="3048000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Line 64"/>
          <p:cNvSpPr>
            <a:spLocks noChangeShapeType="1"/>
          </p:cNvSpPr>
          <p:nvPr/>
        </p:nvSpPr>
        <p:spPr bwMode="auto">
          <a:xfrm>
            <a:off x="3047206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AutoShape 128"/>
          <p:cNvSpPr>
            <a:spLocks/>
          </p:cNvSpPr>
          <p:nvPr/>
        </p:nvSpPr>
        <p:spPr bwMode="auto">
          <a:xfrm rot="5400000">
            <a:off x="2868988" y="4673368"/>
            <a:ext cx="76201" cy="1702269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Line 46"/>
          <p:cNvSpPr>
            <a:spLocks noChangeShapeType="1"/>
          </p:cNvSpPr>
          <p:nvPr/>
        </p:nvSpPr>
        <p:spPr bwMode="auto">
          <a:xfrm>
            <a:off x="2205220" y="41910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Line 47"/>
          <p:cNvSpPr>
            <a:spLocks noChangeShapeType="1"/>
          </p:cNvSpPr>
          <p:nvPr/>
        </p:nvSpPr>
        <p:spPr bwMode="auto">
          <a:xfrm>
            <a:off x="2667452" y="41910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Line 54"/>
          <p:cNvSpPr>
            <a:spLocks noChangeShapeType="1"/>
          </p:cNvSpPr>
          <p:nvPr/>
        </p:nvSpPr>
        <p:spPr bwMode="auto">
          <a:xfrm>
            <a:off x="2436336" y="41910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1976620" y="47752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2207736" y="47752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4" name="AutoShape 3"/>
          <p:cNvSpPr>
            <a:spLocks noChangeArrowheads="1"/>
          </p:cNvSpPr>
          <p:nvPr/>
        </p:nvSpPr>
        <p:spPr bwMode="auto">
          <a:xfrm rot="16200000">
            <a:off x="2438852" y="47752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2014720" y="51943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6" name="AutoShape 79"/>
          <p:cNvSpPr>
            <a:spLocks noChangeArrowheads="1"/>
          </p:cNvSpPr>
          <p:nvPr/>
        </p:nvSpPr>
        <p:spPr bwMode="auto">
          <a:xfrm rot="5400000">
            <a:off x="2245836" y="51943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2476952" y="51943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 rot="16200000">
            <a:off x="2249446" y="42682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2018330" y="42682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 rot="16200000">
            <a:off x="1787214" y="42682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08" name="Line 46"/>
          <p:cNvSpPr>
            <a:spLocks noChangeShapeType="1"/>
          </p:cNvSpPr>
          <p:nvPr/>
        </p:nvSpPr>
        <p:spPr bwMode="auto">
          <a:xfrm>
            <a:off x="3210148" y="4196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Line 47"/>
          <p:cNvSpPr>
            <a:spLocks noChangeShapeType="1"/>
          </p:cNvSpPr>
          <p:nvPr/>
        </p:nvSpPr>
        <p:spPr bwMode="auto">
          <a:xfrm>
            <a:off x="3672379" y="4196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Line 54"/>
          <p:cNvSpPr>
            <a:spLocks noChangeShapeType="1"/>
          </p:cNvSpPr>
          <p:nvPr/>
        </p:nvSpPr>
        <p:spPr bwMode="auto">
          <a:xfrm>
            <a:off x="3441264" y="4196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2981548" y="4780396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3212664" y="4780396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3" name="AutoShape 3"/>
          <p:cNvSpPr>
            <a:spLocks noChangeArrowheads="1"/>
          </p:cNvSpPr>
          <p:nvPr/>
        </p:nvSpPr>
        <p:spPr bwMode="auto">
          <a:xfrm rot="16200000">
            <a:off x="3443779" y="4780396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3019648" y="5199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5" name="AutoShape 79"/>
          <p:cNvSpPr>
            <a:spLocks noChangeArrowheads="1"/>
          </p:cNvSpPr>
          <p:nvPr/>
        </p:nvSpPr>
        <p:spPr bwMode="auto">
          <a:xfrm rot="5400000">
            <a:off x="3250764" y="5199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3481879" y="5199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7" name="Rectangle 67"/>
          <p:cNvSpPr>
            <a:spLocks noChangeArrowheads="1"/>
          </p:cNvSpPr>
          <p:nvPr/>
        </p:nvSpPr>
        <p:spPr bwMode="auto">
          <a:xfrm rot="16200000">
            <a:off x="3254373" y="427346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18" name="Rectangle 67"/>
          <p:cNvSpPr>
            <a:spLocks noChangeArrowheads="1"/>
          </p:cNvSpPr>
          <p:nvPr/>
        </p:nvSpPr>
        <p:spPr bwMode="auto">
          <a:xfrm rot="16200000">
            <a:off x="3023257" y="427346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19" name="Rectangle 67"/>
          <p:cNvSpPr>
            <a:spLocks noChangeArrowheads="1"/>
          </p:cNvSpPr>
          <p:nvPr/>
        </p:nvSpPr>
        <p:spPr bwMode="auto">
          <a:xfrm rot="16200000">
            <a:off x="2792142" y="427346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cxnSp>
        <p:nvCxnSpPr>
          <p:cNvPr id="221" name="Straight Connector 220"/>
          <p:cNvCxnSpPr/>
          <p:nvPr/>
        </p:nvCxnSpPr>
        <p:spPr bwMode="auto">
          <a:xfrm>
            <a:off x="5671401" y="4766783"/>
            <a:ext cx="21781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222" name="AutoShape 128"/>
          <p:cNvSpPr>
            <a:spLocks/>
          </p:cNvSpPr>
          <p:nvPr/>
        </p:nvSpPr>
        <p:spPr bwMode="auto">
          <a:xfrm rot="5400000">
            <a:off x="5772130" y="4624768"/>
            <a:ext cx="45719" cy="183891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>
            <a:off x="4672385" y="5646051"/>
            <a:ext cx="229896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24 x FE</a:t>
            </a:r>
          </a:p>
          <a:p>
            <a:pPr algn="ctr" eaLnBrk="0" hangingPunct="0"/>
            <a:r>
              <a:rPr lang="en-US" sz="1100" b="1" dirty="0"/>
              <a:t>PoE</a:t>
            </a:r>
          </a:p>
        </p:txBody>
      </p:sp>
      <p:sp>
        <p:nvSpPr>
          <p:cNvPr id="225" name="Line 73"/>
          <p:cNvSpPr>
            <a:spLocks noChangeShapeType="1"/>
          </p:cNvSpPr>
          <p:nvPr/>
        </p:nvSpPr>
        <p:spPr bwMode="auto">
          <a:xfrm flipH="1">
            <a:off x="1422030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75"/>
          <p:cNvSpPr>
            <a:spLocks noChangeShapeType="1"/>
          </p:cNvSpPr>
          <p:nvPr/>
        </p:nvSpPr>
        <p:spPr bwMode="auto">
          <a:xfrm flipH="1">
            <a:off x="1726750" y="30480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123153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8" name="AutoShape 79"/>
          <p:cNvSpPr>
            <a:spLocks noChangeArrowheads="1"/>
          </p:cNvSpPr>
          <p:nvPr/>
        </p:nvSpPr>
        <p:spPr bwMode="auto">
          <a:xfrm rot="5400000">
            <a:off x="153625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9" name="Rectangle 67"/>
          <p:cNvSpPr>
            <a:spLocks noChangeArrowheads="1"/>
          </p:cNvSpPr>
          <p:nvPr/>
        </p:nvSpPr>
        <p:spPr bwMode="auto">
          <a:xfrm rot="16200000">
            <a:off x="963818" y="3811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30" name="Rectangle 67"/>
          <p:cNvSpPr>
            <a:spLocks noChangeArrowheads="1"/>
          </p:cNvSpPr>
          <p:nvPr/>
        </p:nvSpPr>
        <p:spPr bwMode="auto">
          <a:xfrm rot="16200000">
            <a:off x="1268538" y="3811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31" name="Rectangle 230"/>
          <p:cNvSpPr/>
          <p:nvPr/>
        </p:nvSpPr>
        <p:spPr>
          <a:xfrm>
            <a:off x="304721" y="5646051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232" name="AutoShape 128"/>
          <p:cNvSpPr>
            <a:spLocks/>
          </p:cNvSpPr>
          <p:nvPr/>
        </p:nvSpPr>
        <p:spPr bwMode="auto">
          <a:xfrm rot="5400000">
            <a:off x="1536290" y="52705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1200957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 rot="16200000">
            <a:off x="1498150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5" name="Line 40"/>
          <p:cNvSpPr>
            <a:spLocks noChangeShapeType="1"/>
          </p:cNvSpPr>
          <p:nvPr/>
        </p:nvSpPr>
        <p:spPr bwMode="auto">
          <a:xfrm>
            <a:off x="3859795" y="3886200"/>
            <a:ext cx="2336191" cy="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36" name="Line 64"/>
          <p:cNvSpPr>
            <a:spLocks noChangeShapeType="1"/>
          </p:cNvSpPr>
          <p:nvPr/>
        </p:nvSpPr>
        <p:spPr bwMode="auto">
          <a:xfrm>
            <a:off x="5586545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AutoShape 128"/>
          <p:cNvSpPr>
            <a:spLocks/>
          </p:cNvSpPr>
          <p:nvPr/>
        </p:nvSpPr>
        <p:spPr bwMode="auto">
          <a:xfrm rot="5400000">
            <a:off x="4227989" y="5118206"/>
            <a:ext cx="76200" cy="81258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Line 73"/>
          <p:cNvSpPr>
            <a:spLocks noChangeShapeType="1"/>
          </p:cNvSpPr>
          <p:nvPr/>
        </p:nvSpPr>
        <p:spPr bwMode="auto">
          <a:xfrm flipH="1">
            <a:off x="4672384" y="3962400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AutoShape 79"/>
          <p:cNvSpPr>
            <a:spLocks noChangeArrowheads="1"/>
          </p:cNvSpPr>
          <p:nvPr/>
        </p:nvSpPr>
        <p:spPr bwMode="auto">
          <a:xfrm rot="5400000">
            <a:off x="4481884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4451312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242" name="Rectangle 241"/>
          <p:cNvSpPr/>
          <p:nvPr/>
        </p:nvSpPr>
        <p:spPr>
          <a:xfrm>
            <a:off x="2968928" y="5646051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253" name="Line 46"/>
          <p:cNvSpPr>
            <a:spLocks noChangeShapeType="1"/>
          </p:cNvSpPr>
          <p:nvPr/>
        </p:nvSpPr>
        <p:spPr bwMode="auto">
          <a:xfrm>
            <a:off x="5029607" y="42013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4801007" y="4785564"/>
            <a:ext cx="457200" cy="203147"/>
          </a:xfrm>
          <a:prstGeom prst="flowChartAlternateProcess">
            <a:avLst/>
          </a:prstGeom>
          <a:solidFill>
            <a:srgbClr val="637F7F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4839107" y="52046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0" name="Line 46"/>
          <p:cNvSpPr>
            <a:spLocks noChangeShapeType="1"/>
          </p:cNvSpPr>
          <p:nvPr/>
        </p:nvSpPr>
        <p:spPr bwMode="auto">
          <a:xfrm>
            <a:off x="5257289" y="41973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5028689" y="4781529"/>
            <a:ext cx="457200" cy="203147"/>
          </a:xfrm>
          <a:prstGeom prst="flowChartAlternateProcess">
            <a:avLst/>
          </a:prstGeom>
          <a:solidFill>
            <a:srgbClr val="637F7F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5066789" y="52006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7" name="Line 46"/>
          <p:cNvSpPr>
            <a:spLocks noChangeShapeType="1"/>
          </p:cNvSpPr>
          <p:nvPr/>
        </p:nvSpPr>
        <p:spPr bwMode="auto">
          <a:xfrm>
            <a:off x="5484971" y="420247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AutoShape 3"/>
          <p:cNvSpPr>
            <a:spLocks noChangeArrowheads="1"/>
          </p:cNvSpPr>
          <p:nvPr/>
        </p:nvSpPr>
        <p:spPr bwMode="auto">
          <a:xfrm rot="16200000">
            <a:off x="5256371" y="4786697"/>
            <a:ext cx="457200" cy="203147"/>
          </a:xfrm>
          <a:prstGeom prst="flowChartAlternateProcess">
            <a:avLst/>
          </a:prstGeom>
          <a:solidFill>
            <a:srgbClr val="637F7F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9" name="AutoShape 79"/>
          <p:cNvSpPr>
            <a:spLocks noChangeArrowheads="1"/>
          </p:cNvSpPr>
          <p:nvPr/>
        </p:nvSpPr>
        <p:spPr bwMode="auto">
          <a:xfrm rot="5400000">
            <a:off x="5294471" y="520579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6" name="Line 46"/>
          <p:cNvSpPr>
            <a:spLocks noChangeShapeType="1"/>
          </p:cNvSpPr>
          <p:nvPr/>
        </p:nvSpPr>
        <p:spPr bwMode="auto">
          <a:xfrm>
            <a:off x="6045343" y="420763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 rot="16200000">
            <a:off x="5816743" y="4791865"/>
            <a:ext cx="457200" cy="20314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8" name="AutoShape 79"/>
          <p:cNvSpPr>
            <a:spLocks noChangeArrowheads="1"/>
          </p:cNvSpPr>
          <p:nvPr/>
        </p:nvSpPr>
        <p:spPr bwMode="auto">
          <a:xfrm rot="5400000">
            <a:off x="5854843" y="521096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3" name="Line 46"/>
          <p:cNvSpPr>
            <a:spLocks noChangeShapeType="1"/>
          </p:cNvSpPr>
          <p:nvPr/>
        </p:nvSpPr>
        <p:spPr bwMode="auto">
          <a:xfrm>
            <a:off x="6273025" y="42036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6044425" y="4787831"/>
            <a:ext cx="457200" cy="20314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5" name="AutoShape 79"/>
          <p:cNvSpPr>
            <a:spLocks noChangeArrowheads="1"/>
          </p:cNvSpPr>
          <p:nvPr/>
        </p:nvSpPr>
        <p:spPr bwMode="auto">
          <a:xfrm rot="5400000">
            <a:off x="6082525" y="52069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0" name="Line 46"/>
          <p:cNvSpPr>
            <a:spLocks noChangeShapeType="1"/>
          </p:cNvSpPr>
          <p:nvPr/>
        </p:nvSpPr>
        <p:spPr bwMode="auto">
          <a:xfrm>
            <a:off x="6500707" y="4208772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AutoShape 3"/>
          <p:cNvSpPr>
            <a:spLocks noChangeArrowheads="1"/>
          </p:cNvSpPr>
          <p:nvPr/>
        </p:nvSpPr>
        <p:spPr bwMode="auto">
          <a:xfrm rot="16200000">
            <a:off x="6272107" y="4792999"/>
            <a:ext cx="457200" cy="20314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2" name="AutoShape 79"/>
          <p:cNvSpPr>
            <a:spLocks noChangeArrowheads="1"/>
          </p:cNvSpPr>
          <p:nvPr/>
        </p:nvSpPr>
        <p:spPr bwMode="auto">
          <a:xfrm rot="5400000">
            <a:off x="6310207" y="521209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70" name="Line 73"/>
          <p:cNvSpPr>
            <a:spLocks noChangeShapeType="1"/>
          </p:cNvSpPr>
          <p:nvPr/>
        </p:nvSpPr>
        <p:spPr bwMode="auto">
          <a:xfrm flipH="1">
            <a:off x="3961369" y="3962400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377086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2" name="AutoShape 3"/>
          <p:cNvSpPr>
            <a:spLocks noChangeArrowheads="1"/>
          </p:cNvSpPr>
          <p:nvPr/>
        </p:nvSpPr>
        <p:spPr bwMode="auto">
          <a:xfrm rot="16200000">
            <a:off x="3740297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275" name="Line 40"/>
          <p:cNvSpPr>
            <a:spLocks noChangeShapeType="1"/>
          </p:cNvSpPr>
          <p:nvPr/>
        </p:nvSpPr>
        <p:spPr bwMode="auto">
          <a:xfrm>
            <a:off x="3656648" y="3505200"/>
            <a:ext cx="4367662" cy="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76" name="Line 40"/>
          <p:cNvSpPr>
            <a:spLocks noChangeShapeType="1"/>
          </p:cNvSpPr>
          <p:nvPr/>
        </p:nvSpPr>
        <p:spPr bwMode="auto">
          <a:xfrm>
            <a:off x="6195986" y="3429000"/>
            <a:ext cx="4367662" cy="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77" name="Line 40"/>
          <p:cNvSpPr>
            <a:spLocks noChangeShapeType="1"/>
          </p:cNvSpPr>
          <p:nvPr/>
        </p:nvSpPr>
        <p:spPr bwMode="auto">
          <a:xfrm>
            <a:off x="3656648" y="3505200"/>
            <a:ext cx="0" cy="45720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78" name="Line 40"/>
          <p:cNvSpPr>
            <a:spLocks noChangeShapeType="1"/>
          </p:cNvSpPr>
          <p:nvPr/>
        </p:nvSpPr>
        <p:spPr bwMode="auto">
          <a:xfrm>
            <a:off x="6195986" y="3429000"/>
            <a:ext cx="0" cy="45720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79" name="Line 40"/>
          <p:cNvSpPr>
            <a:spLocks noChangeShapeType="1"/>
          </p:cNvSpPr>
          <p:nvPr/>
        </p:nvSpPr>
        <p:spPr bwMode="auto">
          <a:xfrm>
            <a:off x="10563648" y="3429000"/>
            <a:ext cx="0" cy="45720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80" name="Line 40"/>
          <p:cNvSpPr>
            <a:spLocks noChangeShapeType="1"/>
          </p:cNvSpPr>
          <p:nvPr/>
        </p:nvSpPr>
        <p:spPr bwMode="auto">
          <a:xfrm>
            <a:off x="8024310" y="3505200"/>
            <a:ext cx="0" cy="45720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81" name="Line 40"/>
          <p:cNvSpPr>
            <a:spLocks noChangeShapeType="1"/>
          </p:cNvSpPr>
          <p:nvPr/>
        </p:nvSpPr>
        <p:spPr bwMode="auto">
          <a:xfrm>
            <a:off x="7922736" y="3886200"/>
            <a:ext cx="2336191" cy="0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83" name="Rectangle 67"/>
          <p:cNvSpPr>
            <a:spLocks noChangeArrowheads="1"/>
          </p:cNvSpPr>
          <p:nvPr/>
        </p:nvSpPr>
        <p:spPr bwMode="auto">
          <a:xfrm>
            <a:off x="6907003" y="5728124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24 x GE</a:t>
            </a:r>
          </a:p>
        </p:txBody>
      </p:sp>
      <p:sp>
        <p:nvSpPr>
          <p:cNvPr id="284" name="AutoShape 128"/>
          <p:cNvSpPr>
            <a:spLocks/>
          </p:cNvSpPr>
          <p:nvPr/>
        </p:nvSpPr>
        <p:spPr bwMode="auto">
          <a:xfrm rot="5400000">
            <a:off x="7846091" y="4668903"/>
            <a:ext cx="76201" cy="1702269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Line 46"/>
          <p:cNvSpPr>
            <a:spLocks noChangeShapeType="1"/>
          </p:cNvSpPr>
          <p:nvPr/>
        </p:nvSpPr>
        <p:spPr bwMode="auto">
          <a:xfrm>
            <a:off x="7182324" y="41865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7" name="Line 47"/>
          <p:cNvSpPr>
            <a:spLocks noChangeShapeType="1"/>
          </p:cNvSpPr>
          <p:nvPr/>
        </p:nvSpPr>
        <p:spPr bwMode="auto">
          <a:xfrm>
            <a:off x="7644555" y="41865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8" name="Line 54"/>
          <p:cNvSpPr>
            <a:spLocks noChangeShapeType="1"/>
          </p:cNvSpPr>
          <p:nvPr/>
        </p:nvSpPr>
        <p:spPr bwMode="auto">
          <a:xfrm>
            <a:off x="7413440" y="418653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AutoShape 3"/>
          <p:cNvSpPr>
            <a:spLocks noChangeArrowheads="1"/>
          </p:cNvSpPr>
          <p:nvPr/>
        </p:nvSpPr>
        <p:spPr bwMode="auto">
          <a:xfrm rot="16200000">
            <a:off x="6953724" y="477076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0" name="AutoShape 3"/>
          <p:cNvSpPr>
            <a:spLocks noChangeArrowheads="1"/>
          </p:cNvSpPr>
          <p:nvPr/>
        </p:nvSpPr>
        <p:spPr bwMode="auto">
          <a:xfrm rot="16200000">
            <a:off x="7184840" y="477076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1" name="AutoShape 3"/>
          <p:cNvSpPr>
            <a:spLocks noChangeArrowheads="1"/>
          </p:cNvSpPr>
          <p:nvPr/>
        </p:nvSpPr>
        <p:spPr bwMode="auto">
          <a:xfrm rot="16200000">
            <a:off x="7415955" y="477076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2" name="AutoShape 79"/>
          <p:cNvSpPr>
            <a:spLocks noChangeArrowheads="1"/>
          </p:cNvSpPr>
          <p:nvPr/>
        </p:nvSpPr>
        <p:spPr bwMode="auto">
          <a:xfrm rot="5400000">
            <a:off x="6991824" y="518986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3" name="AutoShape 79"/>
          <p:cNvSpPr>
            <a:spLocks noChangeArrowheads="1"/>
          </p:cNvSpPr>
          <p:nvPr/>
        </p:nvSpPr>
        <p:spPr bwMode="auto">
          <a:xfrm rot="5400000">
            <a:off x="7222940" y="518986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7454055" y="518986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 rot="16200000">
            <a:off x="7226549" y="426382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96" name="Rectangle 67"/>
          <p:cNvSpPr>
            <a:spLocks noChangeArrowheads="1"/>
          </p:cNvSpPr>
          <p:nvPr/>
        </p:nvSpPr>
        <p:spPr bwMode="auto">
          <a:xfrm rot="16200000">
            <a:off x="6995433" y="426382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97" name="Rectangle 67"/>
          <p:cNvSpPr>
            <a:spLocks noChangeArrowheads="1"/>
          </p:cNvSpPr>
          <p:nvPr/>
        </p:nvSpPr>
        <p:spPr bwMode="auto">
          <a:xfrm rot="16200000">
            <a:off x="6764318" y="426382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299" name="Line 46"/>
          <p:cNvSpPr>
            <a:spLocks noChangeShapeType="1"/>
          </p:cNvSpPr>
          <p:nvPr/>
        </p:nvSpPr>
        <p:spPr bwMode="auto">
          <a:xfrm>
            <a:off x="8187251" y="41917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Line 47"/>
          <p:cNvSpPr>
            <a:spLocks noChangeShapeType="1"/>
          </p:cNvSpPr>
          <p:nvPr/>
        </p:nvSpPr>
        <p:spPr bwMode="auto">
          <a:xfrm>
            <a:off x="8649483" y="41917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1" name="Line 54"/>
          <p:cNvSpPr>
            <a:spLocks noChangeShapeType="1"/>
          </p:cNvSpPr>
          <p:nvPr/>
        </p:nvSpPr>
        <p:spPr bwMode="auto">
          <a:xfrm>
            <a:off x="8418367" y="419170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2" name="AutoShape 3"/>
          <p:cNvSpPr>
            <a:spLocks noChangeArrowheads="1"/>
          </p:cNvSpPr>
          <p:nvPr/>
        </p:nvSpPr>
        <p:spPr bwMode="auto">
          <a:xfrm rot="16200000">
            <a:off x="7958651" y="477593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03" name="AutoShape 3"/>
          <p:cNvSpPr>
            <a:spLocks noChangeArrowheads="1"/>
          </p:cNvSpPr>
          <p:nvPr/>
        </p:nvSpPr>
        <p:spPr bwMode="auto">
          <a:xfrm rot="16200000">
            <a:off x="8189767" y="477593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04" name="AutoShape 3"/>
          <p:cNvSpPr>
            <a:spLocks noChangeArrowheads="1"/>
          </p:cNvSpPr>
          <p:nvPr/>
        </p:nvSpPr>
        <p:spPr bwMode="auto">
          <a:xfrm rot="16200000">
            <a:off x="8420883" y="477593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05" name="AutoShape 79"/>
          <p:cNvSpPr>
            <a:spLocks noChangeArrowheads="1"/>
          </p:cNvSpPr>
          <p:nvPr/>
        </p:nvSpPr>
        <p:spPr bwMode="auto">
          <a:xfrm rot="5400000">
            <a:off x="7996751" y="51950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6" name="AutoShape 79"/>
          <p:cNvSpPr>
            <a:spLocks noChangeArrowheads="1"/>
          </p:cNvSpPr>
          <p:nvPr/>
        </p:nvSpPr>
        <p:spPr bwMode="auto">
          <a:xfrm rot="5400000">
            <a:off x="8227867" y="51950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7" name="AutoShape 79"/>
          <p:cNvSpPr>
            <a:spLocks noChangeArrowheads="1"/>
          </p:cNvSpPr>
          <p:nvPr/>
        </p:nvSpPr>
        <p:spPr bwMode="auto">
          <a:xfrm rot="5400000">
            <a:off x="8458983" y="519503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8" name="Rectangle 67"/>
          <p:cNvSpPr>
            <a:spLocks noChangeArrowheads="1"/>
          </p:cNvSpPr>
          <p:nvPr/>
        </p:nvSpPr>
        <p:spPr bwMode="auto">
          <a:xfrm rot="16200000">
            <a:off x="8231477" y="426899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09" name="Rectangle 67"/>
          <p:cNvSpPr>
            <a:spLocks noChangeArrowheads="1"/>
          </p:cNvSpPr>
          <p:nvPr/>
        </p:nvSpPr>
        <p:spPr bwMode="auto">
          <a:xfrm rot="16200000">
            <a:off x="8000361" y="426899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10" name="Rectangle 67"/>
          <p:cNvSpPr>
            <a:spLocks noChangeArrowheads="1"/>
          </p:cNvSpPr>
          <p:nvPr/>
        </p:nvSpPr>
        <p:spPr bwMode="auto">
          <a:xfrm rot="16200000">
            <a:off x="7769245" y="426899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12" name="AutoShape 128"/>
          <p:cNvSpPr>
            <a:spLocks/>
          </p:cNvSpPr>
          <p:nvPr/>
        </p:nvSpPr>
        <p:spPr bwMode="auto">
          <a:xfrm rot="5400000">
            <a:off x="9205092" y="5113741"/>
            <a:ext cx="76200" cy="81258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4" name="Line 73"/>
          <p:cNvSpPr>
            <a:spLocks noChangeShapeType="1"/>
          </p:cNvSpPr>
          <p:nvPr/>
        </p:nvSpPr>
        <p:spPr bwMode="auto">
          <a:xfrm flipH="1">
            <a:off x="9649488" y="3957935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5" name="AutoShape 79"/>
          <p:cNvSpPr>
            <a:spLocks noChangeArrowheads="1"/>
          </p:cNvSpPr>
          <p:nvPr/>
        </p:nvSpPr>
        <p:spPr bwMode="auto">
          <a:xfrm rot="5400000">
            <a:off x="9458988" y="51898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 rot="16200000">
            <a:off x="9428415" y="477076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317" name="Rectangle 316"/>
          <p:cNvSpPr/>
          <p:nvPr/>
        </p:nvSpPr>
        <p:spPr>
          <a:xfrm>
            <a:off x="7922736" y="5646051"/>
            <a:ext cx="2640912" cy="46164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319" name="Line 73"/>
          <p:cNvSpPr>
            <a:spLocks noChangeShapeType="1"/>
          </p:cNvSpPr>
          <p:nvPr/>
        </p:nvSpPr>
        <p:spPr bwMode="auto">
          <a:xfrm flipH="1">
            <a:off x="8938473" y="3957935"/>
            <a:ext cx="0" cy="685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" name="AutoShape 79"/>
          <p:cNvSpPr>
            <a:spLocks noChangeArrowheads="1"/>
          </p:cNvSpPr>
          <p:nvPr/>
        </p:nvSpPr>
        <p:spPr bwMode="auto">
          <a:xfrm rot="5400000">
            <a:off x="8747973" y="51898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21" name="AutoShape 3"/>
          <p:cNvSpPr>
            <a:spLocks noChangeArrowheads="1"/>
          </p:cNvSpPr>
          <p:nvPr/>
        </p:nvSpPr>
        <p:spPr bwMode="auto">
          <a:xfrm rot="16200000">
            <a:off x="8717400" y="4770761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SFP</a:t>
            </a:r>
          </a:p>
        </p:txBody>
      </p:sp>
      <p:sp>
        <p:nvSpPr>
          <p:cNvPr id="322" name="Rectangle 67"/>
          <p:cNvSpPr>
            <a:spLocks noChangeArrowheads="1"/>
          </p:cNvSpPr>
          <p:nvPr/>
        </p:nvSpPr>
        <p:spPr bwMode="auto">
          <a:xfrm>
            <a:off x="9649489" y="5769161"/>
            <a:ext cx="2298962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24 x GE</a:t>
            </a:r>
          </a:p>
        </p:txBody>
      </p:sp>
      <p:sp>
        <p:nvSpPr>
          <p:cNvPr id="323" name="AutoShape 128"/>
          <p:cNvSpPr>
            <a:spLocks/>
          </p:cNvSpPr>
          <p:nvPr/>
        </p:nvSpPr>
        <p:spPr bwMode="auto">
          <a:xfrm rot="5400000">
            <a:off x="10588577" y="4673367"/>
            <a:ext cx="76201" cy="1702269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Line 46"/>
          <p:cNvSpPr>
            <a:spLocks noChangeShapeType="1"/>
          </p:cNvSpPr>
          <p:nvPr/>
        </p:nvSpPr>
        <p:spPr bwMode="auto">
          <a:xfrm>
            <a:off x="9924809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Line 47"/>
          <p:cNvSpPr>
            <a:spLocks noChangeShapeType="1"/>
          </p:cNvSpPr>
          <p:nvPr/>
        </p:nvSpPr>
        <p:spPr bwMode="auto">
          <a:xfrm>
            <a:off x="10387041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Line 54"/>
          <p:cNvSpPr>
            <a:spLocks noChangeShapeType="1"/>
          </p:cNvSpPr>
          <p:nvPr/>
        </p:nvSpPr>
        <p:spPr bwMode="auto">
          <a:xfrm>
            <a:off x="10155925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AutoShape 3"/>
          <p:cNvSpPr>
            <a:spLocks noChangeArrowheads="1"/>
          </p:cNvSpPr>
          <p:nvPr/>
        </p:nvSpPr>
        <p:spPr bwMode="auto">
          <a:xfrm rot="16200000">
            <a:off x="9696209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29" name="AutoShape 3"/>
          <p:cNvSpPr>
            <a:spLocks noChangeArrowheads="1"/>
          </p:cNvSpPr>
          <p:nvPr/>
        </p:nvSpPr>
        <p:spPr bwMode="auto">
          <a:xfrm rot="16200000">
            <a:off x="9927325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30" name="AutoShape 3"/>
          <p:cNvSpPr>
            <a:spLocks noChangeArrowheads="1"/>
          </p:cNvSpPr>
          <p:nvPr/>
        </p:nvSpPr>
        <p:spPr bwMode="auto">
          <a:xfrm rot="16200000">
            <a:off x="10158441" y="47752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31" name="AutoShape 79"/>
          <p:cNvSpPr>
            <a:spLocks noChangeArrowheads="1"/>
          </p:cNvSpPr>
          <p:nvPr/>
        </p:nvSpPr>
        <p:spPr bwMode="auto">
          <a:xfrm rot="5400000">
            <a:off x="973430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2" name="AutoShape 79"/>
          <p:cNvSpPr>
            <a:spLocks noChangeArrowheads="1"/>
          </p:cNvSpPr>
          <p:nvPr/>
        </p:nvSpPr>
        <p:spPr bwMode="auto">
          <a:xfrm rot="5400000">
            <a:off x="996542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3" name="AutoShape 79"/>
          <p:cNvSpPr>
            <a:spLocks noChangeArrowheads="1"/>
          </p:cNvSpPr>
          <p:nvPr/>
        </p:nvSpPr>
        <p:spPr bwMode="auto">
          <a:xfrm rot="5400000">
            <a:off x="1019654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4" name="Rectangle 67"/>
          <p:cNvSpPr>
            <a:spLocks noChangeArrowheads="1"/>
          </p:cNvSpPr>
          <p:nvPr/>
        </p:nvSpPr>
        <p:spPr bwMode="auto">
          <a:xfrm rot="16200000">
            <a:off x="9969035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35" name="Rectangle 67"/>
          <p:cNvSpPr>
            <a:spLocks noChangeArrowheads="1"/>
          </p:cNvSpPr>
          <p:nvPr/>
        </p:nvSpPr>
        <p:spPr bwMode="auto">
          <a:xfrm rot="16200000">
            <a:off x="9737919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36" name="Rectangle 67"/>
          <p:cNvSpPr>
            <a:spLocks noChangeArrowheads="1"/>
          </p:cNvSpPr>
          <p:nvPr/>
        </p:nvSpPr>
        <p:spPr bwMode="auto">
          <a:xfrm rot="16200000">
            <a:off x="9506803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38" name="Line 46"/>
          <p:cNvSpPr>
            <a:spLocks noChangeShapeType="1"/>
          </p:cNvSpPr>
          <p:nvPr/>
        </p:nvSpPr>
        <p:spPr bwMode="auto">
          <a:xfrm>
            <a:off x="10929737" y="4196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Line 47"/>
          <p:cNvSpPr>
            <a:spLocks noChangeShapeType="1"/>
          </p:cNvSpPr>
          <p:nvPr/>
        </p:nvSpPr>
        <p:spPr bwMode="auto">
          <a:xfrm>
            <a:off x="11391969" y="4196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0" name="Line 54"/>
          <p:cNvSpPr>
            <a:spLocks noChangeShapeType="1"/>
          </p:cNvSpPr>
          <p:nvPr/>
        </p:nvSpPr>
        <p:spPr bwMode="auto">
          <a:xfrm>
            <a:off x="11160853" y="4196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1" name="AutoShape 3"/>
          <p:cNvSpPr>
            <a:spLocks noChangeArrowheads="1"/>
          </p:cNvSpPr>
          <p:nvPr/>
        </p:nvSpPr>
        <p:spPr bwMode="auto">
          <a:xfrm rot="16200000">
            <a:off x="10701137" y="47803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2" name="AutoShape 3"/>
          <p:cNvSpPr>
            <a:spLocks noChangeArrowheads="1"/>
          </p:cNvSpPr>
          <p:nvPr/>
        </p:nvSpPr>
        <p:spPr bwMode="auto">
          <a:xfrm rot="16200000">
            <a:off x="10932253" y="47803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3" name="AutoShape 3"/>
          <p:cNvSpPr>
            <a:spLocks noChangeArrowheads="1"/>
          </p:cNvSpPr>
          <p:nvPr/>
        </p:nvSpPr>
        <p:spPr bwMode="auto">
          <a:xfrm rot="16200000">
            <a:off x="11163369" y="4780395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4" name="AutoShape 79"/>
          <p:cNvSpPr>
            <a:spLocks noChangeArrowheads="1"/>
          </p:cNvSpPr>
          <p:nvPr/>
        </p:nvSpPr>
        <p:spPr bwMode="auto">
          <a:xfrm rot="5400000">
            <a:off x="10739237" y="5199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45" name="AutoShape 79"/>
          <p:cNvSpPr>
            <a:spLocks noChangeArrowheads="1"/>
          </p:cNvSpPr>
          <p:nvPr/>
        </p:nvSpPr>
        <p:spPr bwMode="auto">
          <a:xfrm rot="5400000">
            <a:off x="10970353" y="5199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46" name="AutoShape 79"/>
          <p:cNvSpPr>
            <a:spLocks noChangeArrowheads="1"/>
          </p:cNvSpPr>
          <p:nvPr/>
        </p:nvSpPr>
        <p:spPr bwMode="auto">
          <a:xfrm rot="5400000">
            <a:off x="11201469" y="5199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47" name="Rectangle 67"/>
          <p:cNvSpPr>
            <a:spLocks noChangeArrowheads="1"/>
          </p:cNvSpPr>
          <p:nvPr/>
        </p:nvSpPr>
        <p:spPr bwMode="auto">
          <a:xfrm rot="16200000">
            <a:off x="10973962" y="42734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48" name="Rectangle 67"/>
          <p:cNvSpPr>
            <a:spLocks noChangeArrowheads="1"/>
          </p:cNvSpPr>
          <p:nvPr/>
        </p:nvSpPr>
        <p:spPr bwMode="auto">
          <a:xfrm rot="16200000">
            <a:off x="10742847" y="42734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49" name="Rectangle 67"/>
          <p:cNvSpPr>
            <a:spLocks noChangeArrowheads="1"/>
          </p:cNvSpPr>
          <p:nvPr/>
        </p:nvSpPr>
        <p:spPr bwMode="auto">
          <a:xfrm rot="16200000">
            <a:off x="10511731" y="42734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 </a:t>
            </a:r>
          </a:p>
        </p:txBody>
      </p:sp>
      <p:sp>
        <p:nvSpPr>
          <p:cNvPr id="352" name="Line 89"/>
          <p:cNvSpPr>
            <a:spLocks noChangeShapeType="1"/>
          </p:cNvSpPr>
          <p:nvPr/>
        </p:nvSpPr>
        <p:spPr bwMode="auto">
          <a:xfrm flipV="1">
            <a:off x="8836898" y="22098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AutoShape 19"/>
          <p:cNvSpPr>
            <a:spLocks noChangeArrowheads="1"/>
          </p:cNvSpPr>
          <p:nvPr/>
        </p:nvSpPr>
        <p:spPr bwMode="auto">
          <a:xfrm>
            <a:off x="9243193" y="1981200"/>
            <a:ext cx="1015735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354" name="AutoShape 3"/>
          <p:cNvSpPr>
            <a:spLocks noChangeArrowheads="1"/>
          </p:cNvSpPr>
          <p:nvPr/>
        </p:nvSpPr>
        <p:spPr bwMode="auto">
          <a:xfrm>
            <a:off x="304722" y="1981200"/>
            <a:ext cx="8633751" cy="10668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SoC2</a:t>
            </a:r>
            <a:endParaRPr lang="en-US" sz="900" b="1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sp>
        <p:nvSpPr>
          <p:cNvPr id="183" name="AutoShape 3"/>
          <p:cNvSpPr>
            <a:spLocks noChangeArrowheads="1"/>
          </p:cNvSpPr>
          <p:nvPr/>
        </p:nvSpPr>
        <p:spPr bwMode="auto">
          <a:xfrm rot="16200000">
            <a:off x="152281" y="4698825"/>
            <a:ext cx="6096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4" name="Line 49"/>
          <p:cNvSpPr>
            <a:spLocks noChangeShapeType="1"/>
          </p:cNvSpPr>
          <p:nvPr/>
        </p:nvSpPr>
        <p:spPr bwMode="auto">
          <a:xfrm flipH="1" flipV="1">
            <a:off x="457081" y="3047799"/>
            <a:ext cx="0" cy="1447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AutoShape 79"/>
          <p:cNvSpPr>
            <a:spLocks noChangeArrowheads="1"/>
          </p:cNvSpPr>
          <p:nvPr/>
        </p:nvSpPr>
        <p:spPr bwMode="auto">
          <a:xfrm rot="5400000">
            <a:off x="266581" y="5194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>
            <a:off x="-49134" y="5646051"/>
            <a:ext cx="1066522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Serial</a:t>
            </a:r>
          </a:p>
          <a:p>
            <a:pPr algn="ctr" eaLnBrk="0" hangingPunct="0"/>
            <a:r>
              <a:rPr lang="en-US" sz="1100" b="1" dirty="0"/>
              <a:t>Console</a:t>
            </a:r>
          </a:p>
        </p:txBody>
      </p:sp>
      <p:sp>
        <p:nvSpPr>
          <p:cNvPr id="273" name="AutoShape 19"/>
          <p:cNvSpPr>
            <a:spLocks noChangeArrowheads="1"/>
          </p:cNvSpPr>
          <p:nvPr/>
        </p:nvSpPr>
        <p:spPr bwMode="auto">
          <a:xfrm>
            <a:off x="4469236" y="3581400"/>
            <a:ext cx="2234618" cy="6096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274" name="AutoShape 19"/>
          <p:cNvSpPr>
            <a:spLocks noChangeArrowheads="1"/>
          </p:cNvSpPr>
          <p:nvPr/>
        </p:nvSpPr>
        <p:spPr bwMode="auto">
          <a:xfrm>
            <a:off x="1929897" y="3581400"/>
            <a:ext cx="2234618" cy="6096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50" name="AutoShape 19"/>
          <p:cNvSpPr>
            <a:spLocks noChangeArrowheads="1"/>
          </p:cNvSpPr>
          <p:nvPr/>
        </p:nvSpPr>
        <p:spPr bwMode="auto">
          <a:xfrm>
            <a:off x="9446339" y="3581400"/>
            <a:ext cx="2234618" cy="6096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51" name="AutoShape 19"/>
          <p:cNvSpPr>
            <a:spLocks noChangeArrowheads="1"/>
          </p:cNvSpPr>
          <p:nvPr/>
        </p:nvSpPr>
        <p:spPr bwMode="auto">
          <a:xfrm>
            <a:off x="6907001" y="3581400"/>
            <a:ext cx="2234618" cy="6096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cxnSp>
        <p:nvCxnSpPr>
          <p:cNvPr id="189" name="Straight Connector 188"/>
          <p:cNvCxnSpPr/>
          <p:nvPr/>
        </p:nvCxnSpPr>
        <p:spPr bwMode="auto">
          <a:xfrm>
            <a:off x="7806496" y="4766783"/>
            <a:ext cx="21781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90" name="Straight Connector 189"/>
          <p:cNvCxnSpPr/>
          <p:nvPr/>
        </p:nvCxnSpPr>
        <p:spPr bwMode="auto">
          <a:xfrm>
            <a:off x="2829393" y="4779917"/>
            <a:ext cx="21781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pic>
        <p:nvPicPr>
          <p:cNvPr id="165" name="Picture 164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966794" y="1081801"/>
            <a:ext cx="920208" cy="920448"/>
          </a:xfrm>
          <a:prstGeom prst="rect">
            <a:avLst/>
          </a:prstGeom>
        </p:spPr>
      </p:pic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9698868" y="1310403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>
            <a:off x="9698868" y="1081801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8" name="Line 245"/>
          <p:cNvSpPr>
            <a:spLocks noChangeShapeType="1"/>
          </p:cNvSpPr>
          <p:nvPr/>
        </p:nvSpPr>
        <p:spPr bwMode="auto">
          <a:xfrm flipV="1">
            <a:off x="10003589" y="1234201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4059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oShape 33"/>
          <p:cNvSpPr>
            <a:spLocks noChangeArrowheads="1"/>
          </p:cNvSpPr>
          <p:nvPr/>
        </p:nvSpPr>
        <p:spPr bwMode="auto">
          <a:xfrm>
            <a:off x="411370" y="1638085"/>
            <a:ext cx="11581658" cy="3181211"/>
          </a:xfrm>
          <a:prstGeom prst="roundRect">
            <a:avLst>
              <a:gd name="adj" fmla="val 3864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6530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100D Schematic</a:t>
            </a:r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844059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25035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498148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 err="1">
                <a:solidFill>
                  <a:schemeClr val="bg1"/>
                </a:solidFill>
                <a:cs typeface="Arial" pitchFamily="34" charset="0"/>
              </a:rPr>
              <a:t>Ser</a:t>
            </a:r>
            <a:endParaRPr 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437765" y="5580221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1047093" name="Rectangle 67"/>
          <p:cNvSpPr>
            <a:spLocks noChangeArrowheads="1"/>
          </p:cNvSpPr>
          <p:nvPr/>
        </p:nvSpPr>
        <p:spPr bwMode="auto">
          <a:xfrm>
            <a:off x="8329031" y="5580221"/>
            <a:ext cx="2274823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16 x GE</a:t>
            </a:r>
          </a:p>
        </p:txBody>
      </p:sp>
      <p:sp>
        <p:nvSpPr>
          <p:cNvPr id="1047098" name="AutoShape 570"/>
          <p:cNvSpPr>
            <a:spLocks/>
          </p:cNvSpPr>
          <p:nvPr/>
        </p:nvSpPr>
        <p:spPr bwMode="auto">
          <a:xfrm rot="5400000">
            <a:off x="9357451" y="3137522"/>
            <a:ext cx="76200" cy="4773958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0" y="5580221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632878" y="2438400"/>
            <a:ext cx="3023770" cy="16764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10157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STORAGE, FLASH</a:t>
            </a:r>
          </a:p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16GB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234618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62" name="Rectangle 67"/>
          <p:cNvSpPr>
            <a:spLocks noChangeArrowheads="1"/>
          </p:cNvSpPr>
          <p:nvPr/>
        </p:nvSpPr>
        <p:spPr bwMode="auto">
          <a:xfrm>
            <a:off x="3555074" y="5498148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5" y="2895600"/>
            <a:ext cx="7719589" cy="1219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2385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42004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4" name="Line 639"/>
          <p:cNvSpPr>
            <a:spLocks noChangeShapeType="1"/>
          </p:cNvSpPr>
          <p:nvPr/>
        </p:nvSpPr>
        <p:spPr bwMode="auto">
          <a:xfrm flipV="1">
            <a:off x="44290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3" name="Line 639"/>
          <p:cNvSpPr>
            <a:spLocks noChangeShapeType="1"/>
          </p:cNvSpPr>
          <p:nvPr/>
        </p:nvSpPr>
        <p:spPr bwMode="auto">
          <a:xfrm flipV="1"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53960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53579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8" name="Line 639"/>
          <p:cNvSpPr>
            <a:spLocks noChangeShapeType="1"/>
          </p:cNvSpPr>
          <p:nvPr/>
        </p:nvSpPr>
        <p:spPr bwMode="auto">
          <a:xfrm flipV="1">
            <a:off x="55865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60191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98104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Line 639"/>
          <p:cNvSpPr>
            <a:spLocks noChangeShapeType="1"/>
          </p:cNvSpPr>
          <p:nvPr/>
        </p:nvSpPr>
        <p:spPr bwMode="auto">
          <a:xfrm flipV="1">
            <a:off x="62096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63238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628576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639"/>
          <p:cNvSpPr>
            <a:spLocks noChangeShapeType="1"/>
          </p:cNvSpPr>
          <p:nvPr/>
        </p:nvSpPr>
        <p:spPr bwMode="auto">
          <a:xfrm flipV="1">
            <a:off x="65143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Rectangle 67"/>
          <p:cNvSpPr>
            <a:spLocks noChangeArrowheads="1"/>
          </p:cNvSpPr>
          <p:nvPr/>
        </p:nvSpPr>
        <p:spPr bwMode="auto">
          <a:xfrm>
            <a:off x="4469236" y="5334000"/>
            <a:ext cx="2031471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MGMT</a:t>
            </a: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5383398" y="5498148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 x GE</a:t>
            </a:r>
          </a:p>
          <a:p>
            <a:pPr algn="ctr" eaLnBrk="0" hangingPunct="0"/>
            <a:r>
              <a:rPr lang="en-US" sz="1100" b="1" dirty="0"/>
              <a:t>HA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10665222" y="1752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6879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3"/>
          <p:cNvSpPr>
            <a:spLocks noChangeArrowheads="1"/>
          </p:cNvSpPr>
          <p:nvPr/>
        </p:nvSpPr>
        <p:spPr bwMode="auto">
          <a:xfrm rot="16200000">
            <a:off x="6841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4" name="Line 639"/>
          <p:cNvSpPr>
            <a:spLocks noChangeShapeType="1"/>
          </p:cNvSpPr>
          <p:nvPr/>
        </p:nvSpPr>
        <p:spPr bwMode="auto">
          <a:xfrm flipV="1">
            <a:off x="70699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71841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71460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9" name="Line 639"/>
          <p:cNvSpPr>
            <a:spLocks noChangeShapeType="1"/>
          </p:cNvSpPr>
          <p:nvPr/>
        </p:nvSpPr>
        <p:spPr bwMode="auto">
          <a:xfrm flipV="1">
            <a:off x="73746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748072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3"/>
          <p:cNvSpPr>
            <a:spLocks noChangeArrowheads="1"/>
          </p:cNvSpPr>
          <p:nvPr/>
        </p:nvSpPr>
        <p:spPr bwMode="auto">
          <a:xfrm rot="16200000">
            <a:off x="744262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3" name="Line 639"/>
          <p:cNvSpPr>
            <a:spLocks noChangeShapeType="1"/>
          </p:cNvSpPr>
          <p:nvPr/>
        </p:nvSpPr>
        <p:spPr bwMode="auto">
          <a:xfrm flipV="1">
            <a:off x="767122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77854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77473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Line 639"/>
          <p:cNvSpPr>
            <a:spLocks noChangeShapeType="1"/>
          </p:cNvSpPr>
          <p:nvPr/>
        </p:nvSpPr>
        <p:spPr bwMode="auto">
          <a:xfrm flipV="1">
            <a:off x="797594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809832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806022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2" name="Line 639"/>
          <p:cNvSpPr>
            <a:spLocks noChangeShapeType="1"/>
          </p:cNvSpPr>
          <p:nvPr/>
        </p:nvSpPr>
        <p:spPr bwMode="auto">
          <a:xfrm flipV="1">
            <a:off x="828882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84030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836494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859354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68751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864941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1" name="Line 639"/>
          <p:cNvSpPr>
            <a:spLocks noChangeShapeType="1"/>
          </p:cNvSpPr>
          <p:nvPr/>
        </p:nvSpPr>
        <p:spPr bwMode="auto">
          <a:xfrm flipV="1">
            <a:off x="887801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899223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895413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6" name="Line 639"/>
          <p:cNvSpPr>
            <a:spLocks noChangeShapeType="1"/>
          </p:cNvSpPr>
          <p:nvPr/>
        </p:nvSpPr>
        <p:spPr bwMode="auto">
          <a:xfrm flipV="1">
            <a:off x="918273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92800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924192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0" name="Line 639"/>
          <p:cNvSpPr>
            <a:spLocks noChangeShapeType="1"/>
          </p:cNvSpPr>
          <p:nvPr/>
        </p:nvSpPr>
        <p:spPr bwMode="auto">
          <a:xfrm flipV="1">
            <a:off x="94705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958474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954664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Line 639"/>
          <p:cNvSpPr>
            <a:spLocks noChangeShapeType="1"/>
          </p:cNvSpPr>
          <p:nvPr/>
        </p:nvSpPr>
        <p:spPr bwMode="auto">
          <a:xfrm flipV="1">
            <a:off x="977524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988946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985136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9" name="Line 639"/>
          <p:cNvSpPr>
            <a:spLocks noChangeShapeType="1"/>
          </p:cNvSpPr>
          <p:nvPr/>
        </p:nvSpPr>
        <p:spPr bwMode="auto">
          <a:xfrm flipV="1">
            <a:off x="1007996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1019418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1015608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4" name="Line 639"/>
          <p:cNvSpPr>
            <a:spLocks noChangeShapeType="1"/>
          </p:cNvSpPr>
          <p:nvPr/>
        </p:nvSpPr>
        <p:spPr bwMode="auto">
          <a:xfrm flipV="1">
            <a:off x="1038468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36" name="AutoShape 79"/>
          <p:cNvSpPr>
            <a:spLocks noChangeArrowheads="1"/>
          </p:cNvSpPr>
          <p:nvPr/>
        </p:nvSpPr>
        <p:spPr bwMode="auto">
          <a:xfrm rot="5400000">
            <a:off x="1051099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1047289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8" name="Line 639"/>
          <p:cNvSpPr>
            <a:spLocks noChangeShapeType="1"/>
          </p:cNvSpPr>
          <p:nvPr/>
        </p:nvSpPr>
        <p:spPr bwMode="auto">
          <a:xfrm flipV="1">
            <a:off x="1070149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1081571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1077761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3" name="Line 639"/>
          <p:cNvSpPr>
            <a:spLocks noChangeShapeType="1"/>
          </p:cNvSpPr>
          <p:nvPr/>
        </p:nvSpPr>
        <p:spPr bwMode="auto">
          <a:xfrm flipV="1">
            <a:off x="1100621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5" name="AutoShape 79"/>
          <p:cNvSpPr>
            <a:spLocks noChangeArrowheads="1"/>
          </p:cNvSpPr>
          <p:nvPr/>
        </p:nvSpPr>
        <p:spPr bwMode="auto">
          <a:xfrm rot="5400000">
            <a:off x="1114553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6" name="AutoShape 3"/>
          <p:cNvSpPr>
            <a:spLocks noChangeArrowheads="1"/>
          </p:cNvSpPr>
          <p:nvPr/>
        </p:nvSpPr>
        <p:spPr bwMode="auto">
          <a:xfrm rot="16200000">
            <a:off x="1110743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7" name="Line 639"/>
          <p:cNvSpPr>
            <a:spLocks noChangeShapeType="1"/>
          </p:cNvSpPr>
          <p:nvPr/>
        </p:nvSpPr>
        <p:spPr bwMode="auto">
          <a:xfrm flipV="1">
            <a:off x="1133603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1145025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1141215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2" name="Line 639"/>
          <p:cNvSpPr>
            <a:spLocks noChangeShapeType="1"/>
          </p:cNvSpPr>
          <p:nvPr/>
        </p:nvSpPr>
        <p:spPr bwMode="auto">
          <a:xfrm flipV="1">
            <a:off x="1164075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64322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oShape 33"/>
          <p:cNvSpPr>
            <a:spLocks noChangeArrowheads="1"/>
          </p:cNvSpPr>
          <p:nvPr/>
        </p:nvSpPr>
        <p:spPr bwMode="auto">
          <a:xfrm>
            <a:off x="411370" y="1638085"/>
            <a:ext cx="11581658" cy="3181211"/>
          </a:xfrm>
          <a:prstGeom prst="roundRect">
            <a:avLst>
              <a:gd name="adj" fmla="val 3864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6530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100D Gen2 Schematic</a:t>
            </a:r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844059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</a:t>
            </a:r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GB</a:t>
            </a:r>
            <a:endParaRPr 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25035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1015735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STORAGE, FLASH</a:t>
            </a:r>
          </a:p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16GB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234618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5" y="2895600"/>
            <a:ext cx="7719589" cy="1219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10665222" y="17526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632878" y="2438400"/>
            <a:ext cx="3023770" cy="16764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150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>
            <a:off x="1320456" y="5523796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245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4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7" name="Rectangle 67"/>
          <p:cNvSpPr>
            <a:spLocks noChangeArrowheads="1"/>
          </p:cNvSpPr>
          <p:nvPr/>
        </p:nvSpPr>
        <p:spPr bwMode="auto">
          <a:xfrm>
            <a:off x="2437765" y="5605869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248" name="Rectangle 67"/>
          <p:cNvSpPr>
            <a:spLocks noChangeArrowheads="1"/>
          </p:cNvSpPr>
          <p:nvPr/>
        </p:nvSpPr>
        <p:spPr bwMode="auto">
          <a:xfrm>
            <a:off x="8329031" y="5523796"/>
            <a:ext cx="227482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  <a:p>
            <a:pPr algn="ctr" eaLnBrk="0" hangingPunct="0"/>
            <a:r>
              <a:rPr lang="en-US" sz="1100" b="1" dirty="0"/>
              <a:t>Switched ports</a:t>
            </a:r>
          </a:p>
        </p:txBody>
      </p:sp>
      <p:sp>
        <p:nvSpPr>
          <p:cNvPr id="249" name="AutoShape 570"/>
          <p:cNvSpPr>
            <a:spLocks/>
          </p:cNvSpPr>
          <p:nvPr/>
        </p:nvSpPr>
        <p:spPr bwMode="auto">
          <a:xfrm rot="5400000">
            <a:off x="9007926" y="3487049"/>
            <a:ext cx="84087" cy="4082791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252" name="Rectangle 67"/>
          <p:cNvSpPr>
            <a:spLocks noChangeArrowheads="1"/>
          </p:cNvSpPr>
          <p:nvPr/>
        </p:nvSpPr>
        <p:spPr bwMode="auto">
          <a:xfrm>
            <a:off x="304720" y="5605869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7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8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9" name="Rectangle 67"/>
          <p:cNvSpPr>
            <a:spLocks noChangeArrowheads="1"/>
          </p:cNvSpPr>
          <p:nvPr/>
        </p:nvSpPr>
        <p:spPr bwMode="auto">
          <a:xfrm>
            <a:off x="3555074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260" name="AutoShape 79"/>
          <p:cNvSpPr>
            <a:spLocks noChangeArrowheads="1"/>
          </p:cNvSpPr>
          <p:nvPr/>
        </p:nvSpPr>
        <p:spPr bwMode="auto">
          <a:xfrm rot="5400000">
            <a:off x="42385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1" name="AutoShape 3"/>
          <p:cNvSpPr>
            <a:spLocks noChangeArrowheads="1"/>
          </p:cNvSpPr>
          <p:nvPr/>
        </p:nvSpPr>
        <p:spPr bwMode="auto">
          <a:xfrm rot="16200000">
            <a:off x="42004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2" name="Line 639"/>
          <p:cNvSpPr>
            <a:spLocks noChangeShapeType="1"/>
          </p:cNvSpPr>
          <p:nvPr/>
        </p:nvSpPr>
        <p:spPr bwMode="auto">
          <a:xfrm flipV="1">
            <a:off x="44290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5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6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7" name="Line 639"/>
          <p:cNvSpPr>
            <a:spLocks noChangeShapeType="1"/>
          </p:cNvSpPr>
          <p:nvPr/>
        </p:nvSpPr>
        <p:spPr bwMode="auto">
          <a:xfrm flipV="1"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68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0" name="Line 639"/>
          <p:cNvSpPr>
            <a:spLocks noChangeShapeType="1"/>
          </p:cNvSpPr>
          <p:nvPr/>
        </p:nvSpPr>
        <p:spPr bwMode="auto">
          <a:xfrm flipV="1"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53960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4" name="AutoShape 3"/>
          <p:cNvSpPr>
            <a:spLocks noChangeArrowheads="1"/>
          </p:cNvSpPr>
          <p:nvPr/>
        </p:nvSpPr>
        <p:spPr bwMode="auto">
          <a:xfrm rot="16200000">
            <a:off x="53579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5" name="Line 639"/>
          <p:cNvSpPr>
            <a:spLocks noChangeShapeType="1"/>
          </p:cNvSpPr>
          <p:nvPr/>
        </p:nvSpPr>
        <p:spPr bwMode="auto">
          <a:xfrm flipV="1">
            <a:off x="55865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76" name="AutoShape 79"/>
          <p:cNvSpPr>
            <a:spLocks noChangeArrowheads="1"/>
          </p:cNvSpPr>
          <p:nvPr/>
        </p:nvSpPr>
        <p:spPr bwMode="auto">
          <a:xfrm rot="5400000">
            <a:off x="60191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598104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8" name="Line 639"/>
          <p:cNvSpPr>
            <a:spLocks noChangeShapeType="1"/>
          </p:cNvSpPr>
          <p:nvPr/>
        </p:nvSpPr>
        <p:spPr bwMode="auto">
          <a:xfrm flipV="1">
            <a:off x="62096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81" name="AutoShape 79"/>
          <p:cNvSpPr>
            <a:spLocks noChangeArrowheads="1"/>
          </p:cNvSpPr>
          <p:nvPr/>
        </p:nvSpPr>
        <p:spPr bwMode="auto">
          <a:xfrm rot="5400000">
            <a:off x="63238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82" name="AutoShape 3"/>
          <p:cNvSpPr>
            <a:spLocks noChangeArrowheads="1"/>
          </p:cNvSpPr>
          <p:nvPr/>
        </p:nvSpPr>
        <p:spPr bwMode="auto">
          <a:xfrm rot="16200000">
            <a:off x="628576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83" name="Line 639"/>
          <p:cNvSpPr>
            <a:spLocks noChangeShapeType="1"/>
          </p:cNvSpPr>
          <p:nvPr/>
        </p:nvSpPr>
        <p:spPr bwMode="auto">
          <a:xfrm flipV="1">
            <a:off x="65143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84" name="Rectangle 67"/>
          <p:cNvSpPr>
            <a:spLocks noChangeArrowheads="1"/>
          </p:cNvSpPr>
          <p:nvPr/>
        </p:nvSpPr>
        <p:spPr bwMode="auto">
          <a:xfrm>
            <a:off x="4469236" y="5359648"/>
            <a:ext cx="2031471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MGMT</a:t>
            </a:r>
          </a:p>
        </p:txBody>
      </p:sp>
      <p:sp>
        <p:nvSpPr>
          <p:cNvPr id="285" name="Rectangle 67"/>
          <p:cNvSpPr>
            <a:spLocks noChangeArrowheads="1"/>
          </p:cNvSpPr>
          <p:nvPr/>
        </p:nvSpPr>
        <p:spPr bwMode="auto">
          <a:xfrm>
            <a:off x="5383398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HA</a:t>
            </a:r>
          </a:p>
        </p:txBody>
      </p:sp>
      <p:sp>
        <p:nvSpPr>
          <p:cNvPr id="286" name="AutoShape 79"/>
          <p:cNvSpPr>
            <a:spLocks noChangeArrowheads="1"/>
          </p:cNvSpPr>
          <p:nvPr/>
        </p:nvSpPr>
        <p:spPr bwMode="auto">
          <a:xfrm rot="5400000">
            <a:off x="6879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87" name="AutoShape 3"/>
          <p:cNvSpPr>
            <a:spLocks noChangeArrowheads="1"/>
          </p:cNvSpPr>
          <p:nvPr/>
        </p:nvSpPr>
        <p:spPr bwMode="auto">
          <a:xfrm rot="16200000">
            <a:off x="6841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88" name="Line 639"/>
          <p:cNvSpPr>
            <a:spLocks noChangeShapeType="1"/>
          </p:cNvSpPr>
          <p:nvPr/>
        </p:nvSpPr>
        <p:spPr bwMode="auto">
          <a:xfrm flipV="1">
            <a:off x="70699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91" name="AutoShape 79"/>
          <p:cNvSpPr>
            <a:spLocks noChangeArrowheads="1"/>
          </p:cNvSpPr>
          <p:nvPr/>
        </p:nvSpPr>
        <p:spPr bwMode="auto">
          <a:xfrm rot="5400000">
            <a:off x="71841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2" name="AutoShape 3"/>
          <p:cNvSpPr>
            <a:spLocks noChangeArrowheads="1"/>
          </p:cNvSpPr>
          <p:nvPr/>
        </p:nvSpPr>
        <p:spPr bwMode="auto">
          <a:xfrm rot="16200000">
            <a:off x="71460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93" name="Line 639"/>
          <p:cNvSpPr>
            <a:spLocks noChangeShapeType="1"/>
          </p:cNvSpPr>
          <p:nvPr/>
        </p:nvSpPr>
        <p:spPr bwMode="auto">
          <a:xfrm flipV="1">
            <a:off x="73746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748072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95" name="AutoShape 3"/>
          <p:cNvSpPr>
            <a:spLocks noChangeArrowheads="1"/>
          </p:cNvSpPr>
          <p:nvPr/>
        </p:nvSpPr>
        <p:spPr bwMode="auto">
          <a:xfrm rot="16200000">
            <a:off x="744262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96" name="Line 639"/>
          <p:cNvSpPr>
            <a:spLocks noChangeShapeType="1"/>
          </p:cNvSpPr>
          <p:nvPr/>
        </p:nvSpPr>
        <p:spPr bwMode="auto">
          <a:xfrm flipV="1">
            <a:off x="767122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99" name="AutoShape 79"/>
          <p:cNvSpPr>
            <a:spLocks noChangeArrowheads="1"/>
          </p:cNvSpPr>
          <p:nvPr/>
        </p:nvSpPr>
        <p:spPr bwMode="auto">
          <a:xfrm rot="5400000">
            <a:off x="77854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0" name="AutoShape 3"/>
          <p:cNvSpPr>
            <a:spLocks noChangeArrowheads="1"/>
          </p:cNvSpPr>
          <p:nvPr/>
        </p:nvSpPr>
        <p:spPr bwMode="auto">
          <a:xfrm rot="16200000">
            <a:off x="77473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01" name="Line 639"/>
          <p:cNvSpPr>
            <a:spLocks noChangeShapeType="1"/>
          </p:cNvSpPr>
          <p:nvPr/>
        </p:nvSpPr>
        <p:spPr bwMode="auto">
          <a:xfrm flipV="1">
            <a:off x="797594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02" name="AutoShape 79"/>
          <p:cNvSpPr>
            <a:spLocks noChangeArrowheads="1"/>
          </p:cNvSpPr>
          <p:nvPr/>
        </p:nvSpPr>
        <p:spPr bwMode="auto">
          <a:xfrm rot="5400000">
            <a:off x="809832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3" name="AutoShape 3"/>
          <p:cNvSpPr>
            <a:spLocks noChangeArrowheads="1"/>
          </p:cNvSpPr>
          <p:nvPr/>
        </p:nvSpPr>
        <p:spPr bwMode="auto">
          <a:xfrm rot="16200000">
            <a:off x="806022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04" name="Line 639"/>
          <p:cNvSpPr>
            <a:spLocks noChangeShapeType="1"/>
          </p:cNvSpPr>
          <p:nvPr/>
        </p:nvSpPr>
        <p:spPr bwMode="auto">
          <a:xfrm flipV="1">
            <a:off x="828882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07" name="AutoShape 79"/>
          <p:cNvSpPr>
            <a:spLocks noChangeArrowheads="1"/>
          </p:cNvSpPr>
          <p:nvPr/>
        </p:nvSpPr>
        <p:spPr bwMode="auto">
          <a:xfrm rot="5400000">
            <a:off x="84030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08" name="AutoShape 3"/>
          <p:cNvSpPr>
            <a:spLocks noChangeArrowheads="1"/>
          </p:cNvSpPr>
          <p:nvPr/>
        </p:nvSpPr>
        <p:spPr bwMode="auto">
          <a:xfrm rot="16200000">
            <a:off x="836494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09" name="Line 639"/>
          <p:cNvSpPr>
            <a:spLocks noChangeShapeType="1"/>
          </p:cNvSpPr>
          <p:nvPr/>
        </p:nvSpPr>
        <p:spPr bwMode="auto">
          <a:xfrm flipV="1">
            <a:off x="859354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0" name="AutoShape 79"/>
          <p:cNvSpPr>
            <a:spLocks noChangeArrowheads="1"/>
          </p:cNvSpPr>
          <p:nvPr/>
        </p:nvSpPr>
        <p:spPr bwMode="auto">
          <a:xfrm rot="5400000">
            <a:off x="868751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1" name="AutoShape 3"/>
          <p:cNvSpPr>
            <a:spLocks noChangeArrowheads="1"/>
          </p:cNvSpPr>
          <p:nvPr/>
        </p:nvSpPr>
        <p:spPr bwMode="auto">
          <a:xfrm rot="16200000">
            <a:off x="864941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12" name="Line 639"/>
          <p:cNvSpPr>
            <a:spLocks noChangeShapeType="1"/>
          </p:cNvSpPr>
          <p:nvPr/>
        </p:nvSpPr>
        <p:spPr bwMode="auto">
          <a:xfrm flipV="1">
            <a:off x="887801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5" name="AutoShape 79"/>
          <p:cNvSpPr>
            <a:spLocks noChangeArrowheads="1"/>
          </p:cNvSpPr>
          <p:nvPr/>
        </p:nvSpPr>
        <p:spPr bwMode="auto">
          <a:xfrm rot="5400000">
            <a:off x="899223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 rot="16200000">
            <a:off x="895413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17" name="Line 639"/>
          <p:cNvSpPr>
            <a:spLocks noChangeShapeType="1"/>
          </p:cNvSpPr>
          <p:nvPr/>
        </p:nvSpPr>
        <p:spPr bwMode="auto">
          <a:xfrm flipV="1">
            <a:off x="918273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18" name="AutoShape 79"/>
          <p:cNvSpPr>
            <a:spLocks noChangeArrowheads="1"/>
          </p:cNvSpPr>
          <p:nvPr/>
        </p:nvSpPr>
        <p:spPr bwMode="auto">
          <a:xfrm rot="5400000">
            <a:off x="92800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 rot="16200000">
            <a:off x="924192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20" name="Line 639"/>
          <p:cNvSpPr>
            <a:spLocks noChangeShapeType="1"/>
          </p:cNvSpPr>
          <p:nvPr/>
        </p:nvSpPr>
        <p:spPr bwMode="auto">
          <a:xfrm flipV="1">
            <a:off x="94705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23" name="AutoShape 79"/>
          <p:cNvSpPr>
            <a:spLocks noChangeArrowheads="1"/>
          </p:cNvSpPr>
          <p:nvPr/>
        </p:nvSpPr>
        <p:spPr bwMode="auto">
          <a:xfrm rot="5400000">
            <a:off x="958474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24" name="AutoShape 3"/>
          <p:cNvSpPr>
            <a:spLocks noChangeArrowheads="1"/>
          </p:cNvSpPr>
          <p:nvPr/>
        </p:nvSpPr>
        <p:spPr bwMode="auto">
          <a:xfrm rot="16200000">
            <a:off x="954664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25" name="Line 639"/>
          <p:cNvSpPr>
            <a:spLocks noChangeShapeType="1"/>
          </p:cNvSpPr>
          <p:nvPr/>
        </p:nvSpPr>
        <p:spPr bwMode="auto">
          <a:xfrm flipV="1">
            <a:off x="977524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26" name="AutoShape 79"/>
          <p:cNvSpPr>
            <a:spLocks noChangeArrowheads="1"/>
          </p:cNvSpPr>
          <p:nvPr/>
        </p:nvSpPr>
        <p:spPr bwMode="auto">
          <a:xfrm rot="5400000">
            <a:off x="988946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27" name="AutoShape 3"/>
          <p:cNvSpPr>
            <a:spLocks noChangeArrowheads="1"/>
          </p:cNvSpPr>
          <p:nvPr/>
        </p:nvSpPr>
        <p:spPr bwMode="auto">
          <a:xfrm rot="16200000">
            <a:off x="985136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28" name="Line 639"/>
          <p:cNvSpPr>
            <a:spLocks noChangeShapeType="1"/>
          </p:cNvSpPr>
          <p:nvPr/>
        </p:nvSpPr>
        <p:spPr bwMode="auto">
          <a:xfrm flipV="1">
            <a:off x="1007996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31" name="AutoShape 79"/>
          <p:cNvSpPr>
            <a:spLocks noChangeArrowheads="1"/>
          </p:cNvSpPr>
          <p:nvPr/>
        </p:nvSpPr>
        <p:spPr bwMode="auto">
          <a:xfrm rot="5400000">
            <a:off x="1019418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32" name="AutoShape 3"/>
          <p:cNvSpPr>
            <a:spLocks noChangeArrowheads="1"/>
          </p:cNvSpPr>
          <p:nvPr/>
        </p:nvSpPr>
        <p:spPr bwMode="auto">
          <a:xfrm rot="16200000">
            <a:off x="1015608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33" name="Line 639"/>
          <p:cNvSpPr>
            <a:spLocks noChangeShapeType="1"/>
          </p:cNvSpPr>
          <p:nvPr/>
        </p:nvSpPr>
        <p:spPr bwMode="auto">
          <a:xfrm flipV="1">
            <a:off x="1038468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34" name="AutoShape 79"/>
          <p:cNvSpPr>
            <a:spLocks noChangeArrowheads="1"/>
          </p:cNvSpPr>
          <p:nvPr/>
        </p:nvSpPr>
        <p:spPr bwMode="auto">
          <a:xfrm rot="5400000">
            <a:off x="1051099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35" name="AutoShape 3"/>
          <p:cNvSpPr>
            <a:spLocks noChangeArrowheads="1"/>
          </p:cNvSpPr>
          <p:nvPr/>
        </p:nvSpPr>
        <p:spPr bwMode="auto">
          <a:xfrm rot="16200000">
            <a:off x="1047289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36" name="Line 639"/>
          <p:cNvSpPr>
            <a:spLocks noChangeShapeType="1"/>
          </p:cNvSpPr>
          <p:nvPr/>
        </p:nvSpPr>
        <p:spPr bwMode="auto">
          <a:xfrm flipV="1">
            <a:off x="1070149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39" name="AutoShape 79"/>
          <p:cNvSpPr>
            <a:spLocks noChangeArrowheads="1"/>
          </p:cNvSpPr>
          <p:nvPr/>
        </p:nvSpPr>
        <p:spPr bwMode="auto">
          <a:xfrm rot="5400000">
            <a:off x="1081571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40" name="AutoShape 3"/>
          <p:cNvSpPr>
            <a:spLocks noChangeArrowheads="1"/>
          </p:cNvSpPr>
          <p:nvPr/>
        </p:nvSpPr>
        <p:spPr bwMode="auto">
          <a:xfrm rot="16200000">
            <a:off x="1077761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41" name="Line 639"/>
          <p:cNvSpPr>
            <a:spLocks noChangeShapeType="1"/>
          </p:cNvSpPr>
          <p:nvPr/>
        </p:nvSpPr>
        <p:spPr bwMode="auto">
          <a:xfrm flipV="1">
            <a:off x="1100621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42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43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344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45" name="Rectangle 67"/>
          <p:cNvSpPr>
            <a:spLocks noChangeArrowheads="1"/>
          </p:cNvSpPr>
          <p:nvPr/>
        </p:nvSpPr>
        <p:spPr bwMode="auto">
          <a:xfrm>
            <a:off x="10425403" y="5513562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 pairs</a:t>
            </a:r>
          </a:p>
        </p:txBody>
      </p:sp>
      <p:sp>
        <p:nvSpPr>
          <p:cNvPr id="346" name="AutoShape 123"/>
          <p:cNvSpPr>
            <a:spLocks/>
          </p:cNvSpPr>
          <p:nvPr/>
        </p:nvSpPr>
        <p:spPr bwMode="auto">
          <a:xfrm rot="5400000">
            <a:off x="11411503" y="523009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347" name="AutoShape 3"/>
          <p:cNvSpPr>
            <a:spLocks noChangeArrowheads="1"/>
          </p:cNvSpPr>
          <p:nvPr/>
        </p:nvSpPr>
        <p:spPr bwMode="auto">
          <a:xfrm rot="16200000">
            <a:off x="11060178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348" name="AutoShape 79"/>
          <p:cNvSpPr>
            <a:spLocks noChangeArrowheads="1"/>
          </p:cNvSpPr>
          <p:nvPr/>
        </p:nvSpPr>
        <p:spPr bwMode="auto">
          <a:xfrm rot="5400000">
            <a:off x="11149065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49" name="Line 87"/>
          <p:cNvSpPr>
            <a:spLocks noChangeShapeType="1"/>
          </p:cNvSpPr>
          <p:nvPr/>
        </p:nvSpPr>
        <p:spPr bwMode="auto">
          <a:xfrm>
            <a:off x="11339565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50" name="AutoShape 3"/>
          <p:cNvSpPr>
            <a:spLocks noChangeArrowheads="1"/>
          </p:cNvSpPr>
          <p:nvPr/>
        </p:nvSpPr>
        <p:spPr bwMode="auto">
          <a:xfrm rot="16200000">
            <a:off x="1116175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51" name="AutoShape 3"/>
          <p:cNvSpPr>
            <a:spLocks noChangeArrowheads="1"/>
          </p:cNvSpPr>
          <p:nvPr/>
        </p:nvSpPr>
        <p:spPr bwMode="auto">
          <a:xfrm rot="16200000">
            <a:off x="11364899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352" name="AutoShape 79"/>
          <p:cNvSpPr>
            <a:spLocks noChangeArrowheads="1"/>
          </p:cNvSpPr>
          <p:nvPr/>
        </p:nvSpPr>
        <p:spPr bwMode="auto">
          <a:xfrm rot="5400000">
            <a:off x="11453786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353" name="Line 106"/>
          <p:cNvSpPr>
            <a:spLocks noChangeShapeType="1"/>
          </p:cNvSpPr>
          <p:nvPr/>
        </p:nvSpPr>
        <p:spPr bwMode="auto">
          <a:xfrm>
            <a:off x="11644286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354" name="AutoShape 3"/>
          <p:cNvSpPr>
            <a:spLocks noChangeArrowheads="1"/>
          </p:cNvSpPr>
          <p:nvPr/>
        </p:nvSpPr>
        <p:spPr bwMode="auto">
          <a:xfrm rot="16200000">
            <a:off x="1146647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</p:spTree>
    <p:extLst>
      <p:ext uri="{BB962C8B-B14F-4D97-AF65-F5344CB8AC3E}">
        <p14:creationId xmlns:p14="http://schemas.microsoft.com/office/powerpoint/2010/main" val="3990943545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oShape 33"/>
          <p:cNvSpPr>
            <a:spLocks noChangeArrowheads="1"/>
          </p:cNvSpPr>
          <p:nvPr/>
        </p:nvSpPr>
        <p:spPr bwMode="auto">
          <a:xfrm>
            <a:off x="411370" y="1638085"/>
            <a:ext cx="11581658" cy="3181211"/>
          </a:xfrm>
          <a:prstGeom prst="roundRect">
            <a:avLst>
              <a:gd name="adj" fmla="val 3864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6530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100D Gen3 Schematic</a:t>
            </a:r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844059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</a:t>
            </a:r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GB</a:t>
            </a:r>
            <a:endParaRPr 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25035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10157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234618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5" y="2895600"/>
            <a:ext cx="7719589" cy="1219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10665222" y="1752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50" name="Line 81"/>
          <p:cNvSpPr>
            <a:spLocks noChangeShapeType="1"/>
          </p:cNvSpPr>
          <p:nvPr/>
        </p:nvSpPr>
        <p:spPr bwMode="auto">
          <a:xfrm>
            <a:off x="3453500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51" name="Line 38"/>
          <p:cNvSpPr>
            <a:spLocks noChangeShapeType="1"/>
          </p:cNvSpPr>
          <p:nvPr/>
        </p:nvSpPr>
        <p:spPr bwMode="auto">
          <a:xfrm>
            <a:off x="3453500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4" name="Line 81"/>
          <p:cNvSpPr>
            <a:spLocks noChangeShapeType="1"/>
          </p:cNvSpPr>
          <p:nvPr/>
        </p:nvSpPr>
        <p:spPr bwMode="auto">
          <a:xfrm>
            <a:off x="4773956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5" name="AutoShape 19"/>
          <p:cNvSpPr>
            <a:spLocks noChangeArrowheads="1"/>
          </p:cNvSpPr>
          <p:nvPr/>
        </p:nvSpPr>
        <p:spPr bwMode="auto">
          <a:xfrm>
            <a:off x="4266089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632878" y="2438400"/>
            <a:ext cx="3023770" cy="16764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130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1" name="Rectangle 67"/>
          <p:cNvSpPr>
            <a:spLocks noChangeArrowheads="1"/>
          </p:cNvSpPr>
          <p:nvPr/>
        </p:nvSpPr>
        <p:spPr bwMode="auto">
          <a:xfrm>
            <a:off x="1320456" y="5523796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3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2437765" y="5605869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>
            <a:off x="8329031" y="5523796"/>
            <a:ext cx="227482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  <a:p>
            <a:pPr algn="ctr" eaLnBrk="0" hangingPunct="0"/>
            <a:r>
              <a:rPr lang="en-US" sz="1100" b="1" dirty="0"/>
              <a:t>Switched ports</a:t>
            </a:r>
          </a:p>
        </p:txBody>
      </p:sp>
      <p:sp>
        <p:nvSpPr>
          <p:cNvPr id="138" name="AutoShape 570"/>
          <p:cNvSpPr>
            <a:spLocks/>
          </p:cNvSpPr>
          <p:nvPr/>
        </p:nvSpPr>
        <p:spPr bwMode="auto">
          <a:xfrm rot="5400000">
            <a:off x="9007926" y="3487049"/>
            <a:ext cx="84087" cy="4082791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>
            <a:off x="304720" y="5605869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44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>
            <a:off x="3555074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2385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7" name="AutoShape 3"/>
          <p:cNvSpPr>
            <a:spLocks noChangeArrowheads="1"/>
          </p:cNvSpPr>
          <p:nvPr/>
        </p:nvSpPr>
        <p:spPr bwMode="auto">
          <a:xfrm rot="16200000">
            <a:off x="42004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8" name="Line 639"/>
          <p:cNvSpPr>
            <a:spLocks noChangeShapeType="1"/>
          </p:cNvSpPr>
          <p:nvPr/>
        </p:nvSpPr>
        <p:spPr bwMode="auto">
          <a:xfrm flipV="1">
            <a:off x="44290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3" name="Line 639"/>
          <p:cNvSpPr>
            <a:spLocks noChangeShapeType="1"/>
          </p:cNvSpPr>
          <p:nvPr/>
        </p:nvSpPr>
        <p:spPr bwMode="auto">
          <a:xfrm flipV="1"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6" name="Line 639"/>
          <p:cNvSpPr>
            <a:spLocks noChangeShapeType="1"/>
          </p:cNvSpPr>
          <p:nvPr/>
        </p:nvSpPr>
        <p:spPr bwMode="auto">
          <a:xfrm flipV="1"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53960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53579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55865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60191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98104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2" name="Line 639"/>
          <p:cNvSpPr>
            <a:spLocks noChangeShapeType="1"/>
          </p:cNvSpPr>
          <p:nvPr/>
        </p:nvSpPr>
        <p:spPr bwMode="auto">
          <a:xfrm flipV="1">
            <a:off x="62096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63238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4" name="AutoShape 3"/>
          <p:cNvSpPr>
            <a:spLocks noChangeArrowheads="1"/>
          </p:cNvSpPr>
          <p:nvPr/>
        </p:nvSpPr>
        <p:spPr bwMode="auto">
          <a:xfrm rot="16200000">
            <a:off x="628576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5" name="Line 639"/>
          <p:cNvSpPr>
            <a:spLocks noChangeShapeType="1"/>
          </p:cNvSpPr>
          <p:nvPr/>
        </p:nvSpPr>
        <p:spPr bwMode="auto">
          <a:xfrm flipV="1">
            <a:off x="65143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>
            <a:off x="4469236" y="5359648"/>
            <a:ext cx="2031471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MGMT</a:t>
            </a:r>
          </a:p>
        </p:txBody>
      </p:sp>
      <p:sp>
        <p:nvSpPr>
          <p:cNvPr id="167" name="Rectangle 67"/>
          <p:cNvSpPr>
            <a:spLocks noChangeArrowheads="1"/>
          </p:cNvSpPr>
          <p:nvPr/>
        </p:nvSpPr>
        <p:spPr bwMode="auto">
          <a:xfrm>
            <a:off x="5383398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HA</a:t>
            </a:r>
          </a:p>
        </p:txBody>
      </p:sp>
      <p:sp>
        <p:nvSpPr>
          <p:cNvPr id="168" name="AutoShape 79"/>
          <p:cNvSpPr>
            <a:spLocks noChangeArrowheads="1"/>
          </p:cNvSpPr>
          <p:nvPr/>
        </p:nvSpPr>
        <p:spPr bwMode="auto">
          <a:xfrm rot="5400000">
            <a:off x="6879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6841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0" name="Line 639"/>
          <p:cNvSpPr>
            <a:spLocks noChangeShapeType="1"/>
          </p:cNvSpPr>
          <p:nvPr/>
        </p:nvSpPr>
        <p:spPr bwMode="auto">
          <a:xfrm flipV="1">
            <a:off x="70699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71841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71460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3" name="Line 639"/>
          <p:cNvSpPr>
            <a:spLocks noChangeShapeType="1"/>
          </p:cNvSpPr>
          <p:nvPr/>
        </p:nvSpPr>
        <p:spPr bwMode="auto">
          <a:xfrm flipV="1">
            <a:off x="73746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4" name="AutoShape 79"/>
          <p:cNvSpPr>
            <a:spLocks noChangeArrowheads="1"/>
          </p:cNvSpPr>
          <p:nvPr/>
        </p:nvSpPr>
        <p:spPr bwMode="auto">
          <a:xfrm rot="5400000">
            <a:off x="748072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744262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6" name="Line 639"/>
          <p:cNvSpPr>
            <a:spLocks noChangeShapeType="1"/>
          </p:cNvSpPr>
          <p:nvPr/>
        </p:nvSpPr>
        <p:spPr bwMode="auto">
          <a:xfrm flipV="1">
            <a:off x="767122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77854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77473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9" name="Line 639"/>
          <p:cNvSpPr>
            <a:spLocks noChangeShapeType="1"/>
          </p:cNvSpPr>
          <p:nvPr/>
        </p:nvSpPr>
        <p:spPr bwMode="auto">
          <a:xfrm flipV="1">
            <a:off x="797594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809832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806022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3" name="Line 639"/>
          <p:cNvSpPr>
            <a:spLocks noChangeShapeType="1"/>
          </p:cNvSpPr>
          <p:nvPr/>
        </p:nvSpPr>
        <p:spPr bwMode="auto">
          <a:xfrm flipV="1">
            <a:off x="828882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4030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836494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6" name="Line 639"/>
          <p:cNvSpPr>
            <a:spLocks noChangeShapeType="1"/>
          </p:cNvSpPr>
          <p:nvPr/>
        </p:nvSpPr>
        <p:spPr bwMode="auto">
          <a:xfrm flipV="1">
            <a:off x="859354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868751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864941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9" name="Line 639"/>
          <p:cNvSpPr>
            <a:spLocks noChangeShapeType="1"/>
          </p:cNvSpPr>
          <p:nvPr/>
        </p:nvSpPr>
        <p:spPr bwMode="auto">
          <a:xfrm flipV="1">
            <a:off x="887801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899223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895413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2" name="Line 639"/>
          <p:cNvSpPr>
            <a:spLocks noChangeShapeType="1"/>
          </p:cNvSpPr>
          <p:nvPr/>
        </p:nvSpPr>
        <p:spPr bwMode="auto">
          <a:xfrm flipV="1">
            <a:off x="918273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3" name="AutoShape 79"/>
          <p:cNvSpPr>
            <a:spLocks noChangeArrowheads="1"/>
          </p:cNvSpPr>
          <p:nvPr/>
        </p:nvSpPr>
        <p:spPr bwMode="auto">
          <a:xfrm rot="5400000">
            <a:off x="92800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924192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5" name="Line 639"/>
          <p:cNvSpPr>
            <a:spLocks noChangeShapeType="1"/>
          </p:cNvSpPr>
          <p:nvPr/>
        </p:nvSpPr>
        <p:spPr bwMode="auto">
          <a:xfrm flipV="1">
            <a:off x="94705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958474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954664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Line 639"/>
          <p:cNvSpPr>
            <a:spLocks noChangeShapeType="1"/>
          </p:cNvSpPr>
          <p:nvPr/>
        </p:nvSpPr>
        <p:spPr bwMode="auto">
          <a:xfrm flipV="1">
            <a:off x="977524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988946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985136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1" name="Line 639"/>
          <p:cNvSpPr>
            <a:spLocks noChangeShapeType="1"/>
          </p:cNvSpPr>
          <p:nvPr/>
        </p:nvSpPr>
        <p:spPr bwMode="auto">
          <a:xfrm flipV="1">
            <a:off x="1007996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1019418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1015608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4" name="Line 639"/>
          <p:cNvSpPr>
            <a:spLocks noChangeShapeType="1"/>
          </p:cNvSpPr>
          <p:nvPr/>
        </p:nvSpPr>
        <p:spPr bwMode="auto">
          <a:xfrm flipV="1">
            <a:off x="1038468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1051099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1047289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1070149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1081571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1077761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0" name="Line 639"/>
          <p:cNvSpPr>
            <a:spLocks noChangeShapeType="1"/>
          </p:cNvSpPr>
          <p:nvPr/>
        </p:nvSpPr>
        <p:spPr bwMode="auto">
          <a:xfrm flipV="1">
            <a:off x="1100621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13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4" name="AutoShape 123"/>
          <p:cNvSpPr>
            <a:spLocks/>
          </p:cNvSpPr>
          <p:nvPr/>
        </p:nvSpPr>
        <p:spPr bwMode="auto">
          <a:xfrm rot="5400000">
            <a:off x="11411503" y="523009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11060178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11149065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7" name="Line 87"/>
          <p:cNvSpPr>
            <a:spLocks noChangeShapeType="1"/>
          </p:cNvSpPr>
          <p:nvPr/>
        </p:nvSpPr>
        <p:spPr bwMode="auto">
          <a:xfrm>
            <a:off x="11339565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1116175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11364899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11453786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1" name="Line 106"/>
          <p:cNvSpPr>
            <a:spLocks noChangeShapeType="1"/>
          </p:cNvSpPr>
          <p:nvPr/>
        </p:nvSpPr>
        <p:spPr bwMode="auto">
          <a:xfrm>
            <a:off x="11644286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1146647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>
            <a:off x="10425403" y="5513562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 pairs</a:t>
            </a:r>
          </a:p>
        </p:txBody>
      </p:sp>
    </p:spTree>
    <p:extLst>
      <p:ext uri="{BB962C8B-B14F-4D97-AF65-F5344CB8AC3E}">
        <p14:creationId xmlns:p14="http://schemas.microsoft.com/office/powerpoint/2010/main" val="3247952975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toShape 33"/>
          <p:cNvSpPr>
            <a:spLocks noChangeArrowheads="1"/>
          </p:cNvSpPr>
          <p:nvPr/>
        </p:nvSpPr>
        <p:spPr bwMode="auto">
          <a:xfrm>
            <a:off x="411370" y="1638085"/>
            <a:ext cx="11581658" cy="3181211"/>
          </a:xfrm>
          <a:prstGeom prst="roundRect">
            <a:avLst>
              <a:gd name="adj" fmla="val 3864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6530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100D Gen4 Schematic</a:t>
            </a:r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844059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</a:t>
            </a:r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GB</a:t>
            </a:r>
            <a:endParaRPr 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25035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10157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234618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5" y="2895600"/>
            <a:ext cx="7719589" cy="1219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10665222" y="17526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Internal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12V PSU</a:t>
            </a:r>
          </a:p>
        </p:txBody>
      </p:sp>
      <p:sp>
        <p:nvSpPr>
          <p:cNvPr id="150" name="Line 81"/>
          <p:cNvSpPr>
            <a:spLocks noChangeShapeType="1"/>
          </p:cNvSpPr>
          <p:nvPr/>
        </p:nvSpPr>
        <p:spPr bwMode="auto">
          <a:xfrm>
            <a:off x="3453500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51" name="Line 38"/>
          <p:cNvSpPr>
            <a:spLocks noChangeShapeType="1"/>
          </p:cNvSpPr>
          <p:nvPr/>
        </p:nvSpPr>
        <p:spPr bwMode="auto">
          <a:xfrm>
            <a:off x="3453500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4" name="Line 81"/>
          <p:cNvSpPr>
            <a:spLocks noChangeShapeType="1"/>
          </p:cNvSpPr>
          <p:nvPr/>
        </p:nvSpPr>
        <p:spPr bwMode="auto">
          <a:xfrm>
            <a:off x="4773956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5" name="AutoShape 19"/>
          <p:cNvSpPr>
            <a:spLocks noChangeArrowheads="1"/>
          </p:cNvSpPr>
          <p:nvPr/>
        </p:nvSpPr>
        <p:spPr bwMode="auto">
          <a:xfrm>
            <a:off x="4266089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632878" y="2438400"/>
            <a:ext cx="3023770" cy="16764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130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1" name="Rectangle 67"/>
          <p:cNvSpPr>
            <a:spLocks noChangeArrowheads="1"/>
          </p:cNvSpPr>
          <p:nvPr/>
        </p:nvSpPr>
        <p:spPr bwMode="auto">
          <a:xfrm>
            <a:off x="1320456" y="5523796"/>
            <a:ext cx="101573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3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>
            <a:off x="2437765" y="5605869"/>
            <a:ext cx="964949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>
            <a:off x="8329031" y="5523796"/>
            <a:ext cx="2274823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14 x GE</a:t>
            </a:r>
          </a:p>
          <a:p>
            <a:pPr algn="ctr" eaLnBrk="0" hangingPunct="0"/>
            <a:r>
              <a:rPr lang="en-US" sz="1100" b="1" dirty="0"/>
              <a:t>Switched ports</a:t>
            </a:r>
          </a:p>
        </p:txBody>
      </p:sp>
      <p:sp>
        <p:nvSpPr>
          <p:cNvPr id="138" name="AutoShape 570"/>
          <p:cNvSpPr>
            <a:spLocks/>
          </p:cNvSpPr>
          <p:nvPr/>
        </p:nvSpPr>
        <p:spPr bwMode="auto">
          <a:xfrm rot="5400000">
            <a:off x="9007926" y="3487049"/>
            <a:ext cx="84087" cy="4082791"/>
          </a:xfrm>
          <a:prstGeom prst="rightBrace">
            <a:avLst>
              <a:gd name="adj1" fmla="val 19670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>
            <a:off x="304720" y="5605869"/>
            <a:ext cx="1422030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44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>
            <a:off x="3555074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423853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7" name="AutoShape 3"/>
          <p:cNvSpPr>
            <a:spLocks noChangeArrowheads="1"/>
          </p:cNvSpPr>
          <p:nvPr/>
        </p:nvSpPr>
        <p:spPr bwMode="auto">
          <a:xfrm rot="16200000">
            <a:off x="420043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8" name="Line 639"/>
          <p:cNvSpPr>
            <a:spLocks noChangeShapeType="1"/>
          </p:cNvSpPr>
          <p:nvPr/>
        </p:nvSpPr>
        <p:spPr bwMode="auto">
          <a:xfrm flipV="1">
            <a:off x="442903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454325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450515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3" name="Line 639"/>
          <p:cNvSpPr>
            <a:spLocks noChangeShapeType="1"/>
          </p:cNvSpPr>
          <p:nvPr/>
        </p:nvSpPr>
        <p:spPr bwMode="auto">
          <a:xfrm flipV="1">
            <a:off x="473375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6" name="Line 639"/>
          <p:cNvSpPr>
            <a:spLocks noChangeShapeType="1"/>
          </p:cNvSpPr>
          <p:nvPr/>
        </p:nvSpPr>
        <p:spPr bwMode="auto">
          <a:xfrm flipV="1"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53960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53579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55865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60191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98104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2" name="Line 639"/>
          <p:cNvSpPr>
            <a:spLocks noChangeShapeType="1"/>
          </p:cNvSpPr>
          <p:nvPr/>
        </p:nvSpPr>
        <p:spPr bwMode="auto">
          <a:xfrm flipV="1">
            <a:off x="62096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63238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4" name="AutoShape 3"/>
          <p:cNvSpPr>
            <a:spLocks noChangeArrowheads="1"/>
          </p:cNvSpPr>
          <p:nvPr/>
        </p:nvSpPr>
        <p:spPr bwMode="auto">
          <a:xfrm rot="16200000">
            <a:off x="628576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5" name="Line 639"/>
          <p:cNvSpPr>
            <a:spLocks noChangeShapeType="1"/>
          </p:cNvSpPr>
          <p:nvPr/>
        </p:nvSpPr>
        <p:spPr bwMode="auto">
          <a:xfrm flipV="1">
            <a:off x="65143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>
            <a:off x="4469236" y="5359648"/>
            <a:ext cx="2031471" cy="8001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DMZ</a:t>
            </a:r>
          </a:p>
          <a:p>
            <a:pPr algn="ctr" eaLnBrk="0" hangingPunct="0"/>
            <a:r>
              <a:rPr lang="en-US" sz="1100" b="1" dirty="0"/>
              <a:t>1x GE</a:t>
            </a:r>
          </a:p>
          <a:p>
            <a:pPr algn="ctr" eaLnBrk="0" hangingPunct="0"/>
            <a:r>
              <a:rPr lang="en-US" sz="1100" b="1" dirty="0"/>
              <a:t>MGMT</a:t>
            </a:r>
          </a:p>
        </p:txBody>
      </p:sp>
      <p:sp>
        <p:nvSpPr>
          <p:cNvPr id="167" name="Rectangle 67"/>
          <p:cNvSpPr>
            <a:spLocks noChangeArrowheads="1"/>
          </p:cNvSpPr>
          <p:nvPr/>
        </p:nvSpPr>
        <p:spPr bwMode="auto">
          <a:xfrm>
            <a:off x="5383398" y="5523796"/>
            <a:ext cx="2031471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HA</a:t>
            </a:r>
          </a:p>
        </p:txBody>
      </p:sp>
      <p:sp>
        <p:nvSpPr>
          <p:cNvPr id="168" name="AutoShape 79"/>
          <p:cNvSpPr>
            <a:spLocks noChangeArrowheads="1"/>
          </p:cNvSpPr>
          <p:nvPr/>
        </p:nvSpPr>
        <p:spPr bwMode="auto">
          <a:xfrm rot="5400000">
            <a:off x="6879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6841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0" name="Line 639"/>
          <p:cNvSpPr>
            <a:spLocks noChangeShapeType="1"/>
          </p:cNvSpPr>
          <p:nvPr/>
        </p:nvSpPr>
        <p:spPr bwMode="auto">
          <a:xfrm flipV="1">
            <a:off x="70699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71841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71460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3" name="Line 639"/>
          <p:cNvSpPr>
            <a:spLocks noChangeShapeType="1"/>
          </p:cNvSpPr>
          <p:nvPr/>
        </p:nvSpPr>
        <p:spPr bwMode="auto">
          <a:xfrm flipV="1">
            <a:off x="73746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4" name="AutoShape 79"/>
          <p:cNvSpPr>
            <a:spLocks noChangeArrowheads="1"/>
          </p:cNvSpPr>
          <p:nvPr/>
        </p:nvSpPr>
        <p:spPr bwMode="auto">
          <a:xfrm rot="5400000">
            <a:off x="748072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744262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6" name="Line 639"/>
          <p:cNvSpPr>
            <a:spLocks noChangeShapeType="1"/>
          </p:cNvSpPr>
          <p:nvPr/>
        </p:nvSpPr>
        <p:spPr bwMode="auto">
          <a:xfrm flipV="1">
            <a:off x="767122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77854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77473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9" name="Line 639"/>
          <p:cNvSpPr>
            <a:spLocks noChangeShapeType="1"/>
          </p:cNvSpPr>
          <p:nvPr/>
        </p:nvSpPr>
        <p:spPr bwMode="auto">
          <a:xfrm flipV="1">
            <a:off x="797594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809832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806022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3" name="Line 639"/>
          <p:cNvSpPr>
            <a:spLocks noChangeShapeType="1"/>
          </p:cNvSpPr>
          <p:nvPr/>
        </p:nvSpPr>
        <p:spPr bwMode="auto">
          <a:xfrm flipV="1">
            <a:off x="828882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4030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836494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6" name="Line 639"/>
          <p:cNvSpPr>
            <a:spLocks noChangeShapeType="1"/>
          </p:cNvSpPr>
          <p:nvPr/>
        </p:nvSpPr>
        <p:spPr bwMode="auto">
          <a:xfrm flipV="1">
            <a:off x="859354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868751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864941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9" name="Line 639"/>
          <p:cNvSpPr>
            <a:spLocks noChangeShapeType="1"/>
          </p:cNvSpPr>
          <p:nvPr/>
        </p:nvSpPr>
        <p:spPr bwMode="auto">
          <a:xfrm flipV="1">
            <a:off x="887801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899223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895413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2" name="Line 639"/>
          <p:cNvSpPr>
            <a:spLocks noChangeShapeType="1"/>
          </p:cNvSpPr>
          <p:nvPr/>
        </p:nvSpPr>
        <p:spPr bwMode="auto">
          <a:xfrm flipV="1">
            <a:off x="918273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3" name="AutoShape 79"/>
          <p:cNvSpPr>
            <a:spLocks noChangeArrowheads="1"/>
          </p:cNvSpPr>
          <p:nvPr/>
        </p:nvSpPr>
        <p:spPr bwMode="auto">
          <a:xfrm rot="5400000">
            <a:off x="92800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924192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5" name="Line 639"/>
          <p:cNvSpPr>
            <a:spLocks noChangeShapeType="1"/>
          </p:cNvSpPr>
          <p:nvPr/>
        </p:nvSpPr>
        <p:spPr bwMode="auto">
          <a:xfrm flipV="1">
            <a:off x="94705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958474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954664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Line 639"/>
          <p:cNvSpPr>
            <a:spLocks noChangeShapeType="1"/>
          </p:cNvSpPr>
          <p:nvPr/>
        </p:nvSpPr>
        <p:spPr bwMode="auto">
          <a:xfrm flipV="1">
            <a:off x="977524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988946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985136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1" name="Line 639"/>
          <p:cNvSpPr>
            <a:spLocks noChangeShapeType="1"/>
          </p:cNvSpPr>
          <p:nvPr/>
        </p:nvSpPr>
        <p:spPr bwMode="auto">
          <a:xfrm flipV="1">
            <a:off x="1007996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1019418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1015608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4" name="Line 639"/>
          <p:cNvSpPr>
            <a:spLocks noChangeShapeType="1"/>
          </p:cNvSpPr>
          <p:nvPr/>
        </p:nvSpPr>
        <p:spPr bwMode="auto">
          <a:xfrm flipV="1">
            <a:off x="1038468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1051099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1047289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1070149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1081571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1077761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0" name="Line 639"/>
          <p:cNvSpPr>
            <a:spLocks noChangeShapeType="1"/>
          </p:cNvSpPr>
          <p:nvPr/>
        </p:nvSpPr>
        <p:spPr bwMode="auto">
          <a:xfrm flipV="1">
            <a:off x="1100621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13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4" name="AutoShape 123"/>
          <p:cNvSpPr>
            <a:spLocks/>
          </p:cNvSpPr>
          <p:nvPr/>
        </p:nvSpPr>
        <p:spPr bwMode="auto">
          <a:xfrm rot="5400000">
            <a:off x="11411503" y="523009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11060178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11149065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7" name="Line 87"/>
          <p:cNvSpPr>
            <a:spLocks noChangeShapeType="1"/>
          </p:cNvSpPr>
          <p:nvPr/>
        </p:nvSpPr>
        <p:spPr bwMode="auto">
          <a:xfrm>
            <a:off x="11339565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1116175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11364899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11453786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21" name="Line 106"/>
          <p:cNvSpPr>
            <a:spLocks noChangeShapeType="1"/>
          </p:cNvSpPr>
          <p:nvPr/>
        </p:nvSpPr>
        <p:spPr bwMode="auto">
          <a:xfrm>
            <a:off x="11644286" y="411665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11466472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>
            <a:off x="10425403" y="5513562"/>
            <a:ext cx="2031471" cy="6309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SFP/RJ45</a:t>
            </a:r>
            <a:br>
              <a:rPr lang="en-US" sz="1100" b="1" dirty="0"/>
            </a:br>
            <a:r>
              <a:rPr lang="en-US" sz="1100" b="1" dirty="0"/>
              <a:t>Shared pairs</a:t>
            </a:r>
          </a:p>
        </p:txBody>
      </p:sp>
    </p:spTree>
    <p:extLst>
      <p:ext uri="{BB962C8B-B14F-4D97-AF65-F5344CB8AC3E}">
        <p14:creationId xmlns:p14="http://schemas.microsoft.com/office/powerpoint/2010/main" val="2123436644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4013561" y="3166724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100/101E Schematic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706949" y="1828800"/>
            <a:ext cx="60500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011667" y="2211011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006018" y="47022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234618" y="3508392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044118" y="51213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853717" y="5411923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4191254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419854" y="318249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4229354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495975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724575" y="318249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534075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898736" y="552105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2x GE RJ45</a:t>
            </a:r>
          </a:p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513049" y="5195163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523603" y="5413395"/>
            <a:ext cx="60944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2980297" y="2204763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2484118" y="1830011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35694" y="4634997"/>
            <a:ext cx="585265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USB-A</a:t>
            </a:r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 rot="16200000">
            <a:off x="7905932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2" name="Line 90"/>
          <p:cNvSpPr>
            <a:spLocks noChangeShapeType="1"/>
          </p:cNvSpPr>
          <p:nvPr/>
        </p:nvSpPr>
        <p:spPr bwMode="auto">
          <a:xfrm flipV="1">
            <a:off x="8134532" y="317291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7944032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8210652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Line 90"/>
          <p:cNvSpPr>
            <a:spLocks noChangeShapeType="1"/>
          </p:cNvSpPr>
          <p:nvPr/>
        </p:nvSpPr>
        <p:spPr bwMode="auto">
          <a:xfrm flipV="1">
            <a:off x="8439252" y="317291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26" name="AutoShape 79"/>
          <p:cNvSpPr>
            <a:spLocks noChangeArrowheads="1"/>
          </p:cNvSpPr>
          <p:nvPr/>
        </p:nvSpPr>
        <p:spPr bwMode="auto">
          <a:xfrm rot="5400000">
            <a:off x="8248752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39" name="Rectangle 67"/>
          <p:cNvSpPr>
            <a:spLocks noChangeArrowheads="1"/>
          </p:cNvSpPr>
          <p:nvPr/>
        </p:nvSpPr>
        <p:spPr bwMode="auto">
          <a:xfrm rot="16200000">
            <a:off x="4032533" y="4227648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0" name="Rectangle 67"/>
          <p:cNvSpPr>
            <a:spLocks noChangeArrowheads="1"/>
          </p:cNvSpPr>
          <p:nvPr/>
        </p:nvSpPr>
        <p:spPr bwMode="auto">
          <a:xfrm rot="16200000">
            <a:off x="4305506" y="4227648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1" name="Rectangle 67"/>
          <p:cNvSpPr>
            <a:spLocks noChangeArrowheads="1"/>
          </p:cNvSpPr>
          <p:nvPr/>
        </p:nvSpPr>
        <p:spPr bwMode="auto">
          <a:xfrm rot="16200000">
            <a:off x="7716528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8021246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Line 46"/>
          <p:cNvSpPr>
            <a:spLocks noChangeShapeType="1"/>
          </p:cNvSpPr>
          <p:nvPr/>
        </p:nvSpPr>
        <p:spPr bwMode="auto">
          <a:xfrm>
            <a:off x="6487885" y="3416957"/>
            <a:ext cx="0" cy="11397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Line 54"/>
          <p:cNvSpPr>
            <a:spLocks noChangeShapeType="1"/>
          </p:cNvSpPr>
          <p:nvPr/>
        </p:nvSpPr>
        <p:spPr bwMode="auto">
          <a:xfrm>
            <a:off x="6773034" y="3416957"/>
            <a:ext cx="0" cy="11397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6259285" y="468706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6" name="AutoShape 3"/>
          <p:cNvSpPr>
            <a:spLocks noChangeArrowheads="1"/>
          </p:cNvSpPr>
          <p:nvPr/>
        </p:nvSpPr>
        <p:spPr bwMode="auto">
          <a:xfrm rot="16200000">
            <a:off x="6544434" y="468706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7" name="AutoShape 79"/>
          <p:cNvSpPr>
            <a:spLocks noChangeArrowheads="1"/>
          </p:cNvSpPr>
          <p:nvPr/>
        </p:nvSpPr>
        <p:spPr bwMode="auto">
          <a:xfrm rot="5400000">
            <a:off x="6297385" y="510616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6582534" y="510616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 rot="16200000">
            <a:off x="6355028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0" name="Rectangle 67"/>
          <p:cNvSpPr>
            <a:spLocks noChangeArrowheads="1"/>
          </p:cNvSpPr>
          <p:nvPr/>
        </p:nvSpPr>
        <p:spPr bwMode="auto">
          <a:xfrm rot="16200000">
            <a:off x="6069878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1" name="Line 46"/>
          <p:cNvSpPr>
            <a:spLocks noChangeShapeType="1"/>
          </p:cNvSpPr>
          <p:nvPr/>
        </p:nvSpPr>
        <p:spPr bwMode="auto">
          <a:xfrm>
            <a:off x="7045092" y="3416818"/>
            <a:ext cx="0" cy="11397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Line 54"/>
          <p:cNvSpPr>
            <a:spLocks noChangeShapeType="1"/>
          </p:cNvSpPr>
          <p:nvPr/>
        </p:nvSpPr>
        <p:spPr bwMode="auto">
          <a:xfrm>
            <a:off x="7848870" y="3416817"/>
            <a:ext cx="0" cy="114957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AutoShape 3"/>
          <p:cNvSpPr>
            <a:spLocks noChangeArrowheads="1"/>
          </p:cNvSpPr>
          <p:nvPr/>
        </p:nvSpPr>
        <p:spPr bwMode="auto">
          <a:xfrm rot="16200000">
            <a:off x="6816492" y="468693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7620270" y="46967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6854592" y="510603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7658370" y="51158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7430865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 rot="16200000">
            <a:off x="6627085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8523316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2" name="Line 90"/>
          <p:cNvSpPr>
            <a:spLocks noChangeShapeType="1"/>
          </p:cNvSpPr>
          <p:nvPr/>
        </p:nvSpPr>
        <p:spPr bwMode="auto">
          <a:xfrm flipV="1">
            <a:off x="8751916" y="318249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8561416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74" name="AutoShape 3"/>
          <p:cNvSpPr>
            <a:spLocks noChangeArrowheads="1"/>
          </p:cNvSpPr>
          <p:nvPr/>
        </p:nvSpPr>
        <p:spPr bwMode="auto">
          <a:xfrm rot="16200000">
            <a:off x="8828037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5" name="Line 90"/>
          <p:cNvSpPr>
            <a:spLocks noChangeShapeType="1"/>
          </p:cNvSpPr>
          <p:nvPr/>
        </p:nvSpPr>
        <p:spPr bwMode="auto">
          <a:xfrm flipV="1">
            <a:off x="9056637" y="3182497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76" name="AutoShape 79"/>
          <p:cNvSpPr>
            <a:spLocks noChangeArrowheads="1"/>
          </p:cNvSpPr>
          <p:nvPr/>
        </p:nvSpPr>
        <p:spPr bwMode="auto">
          <a:xfrm rot="5400000">
            <a:off x="8866137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77" name="Rectangle 67"/>
          <p:cNvSpPr>
            <a:spLocks noChangeArrowheads="1"/>
          </p:cNvSpPr>
          <p:nvPr/>
        </p:nvSpPr>
        <p:spPr bwMode="auto">
          <a:xfrm rot="16200000">
            <a:off x="8333910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 rot="16200000">
            <a:off x="8638632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2" name="AutoShape 3"/>
          <p:cNvSpPr>
            <a:spLocks noChangeArrowheads="1"/>
          </p:cNvSpPr>
          <p:nvPr/>
        </p:nvSpPr>
        <p:spPr bwMode="auto">
          <a:xfrm rot="16200000">
            <a:off x="9413130" y="47022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83" name="Line 90"/>
          <p:cNvSpPr>
            <a:spLocks noChangeShapeType="1"/>
          </p:cNvSpPr>
          <p:nvPr/>
        </p:nvSpPr>
        <p:spPr bwMode="auto">
          <a:xfrm flipV="1">
            <a:off x="9641730" y="3180141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84" name="AutoShape 79"/>
          <p:cNvSpPr>
            <a:spLocks noChangeArrowheads="1"/>
          </p:cNvSpPr>
          <p:nvPr/>
        </p:nvSpPr>
        <p:spPr bwMode="auto">
          <a:xfrm rot="5400000">
            <a:off x="9451230" y="51213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86" name="Rectangle 67"/>
          <p:cNvSpPr>
            <a:spLocks noChangeArrowheads="1"/>
          </p:cNvSpPr>
          <p:nvPr/>
        </p:nvSpPr>
        <p:spPr bwMode="auto">
          <a:xfrm rot="16200000">
            <a:off x="9223726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8" name="AutoShape 334"/>
          <p:cNvSpPr>
            <a:spLocks/>
          </p:cNvSpPr>
          <p:nvPr/>
        </p:nvSpPr>
        <p:spPr bwMode="auto">
          <a:xfrm rot="5400000">
            <a:off x="8022668" y="3807382"/>
            <a:ext cx="84281" cy="3356991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291" name="Rectangle 67"/>
          <p:cNvSpPr>
            <a:spLocks noChangeArrowheads="1"/>
          </p:cNvSpPr>
          <p:nvPr/>
        </p:nvSpPr>
        <p:spPr bwMode="auto">
          <a:xfrm>
            <a:off x="7411776" y="548375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14x GE RJ45</a:t>
            </a:r>
          </a:p>
        </p:txBody>
      </p:sp>
      <p:sp>
        <p:nvSpPr>
          <p:cNvPr id="292" name="Line 54"/>
          <p:cNvSpPr>
            <a:spLocks noChangeShapeType="1"/>
          </p:cNvSpPr>
          <p:nvPr/>
        </p:nvSpPr>
        <p:spPr bwMode="auto">
          <a:xfrm>
            <a:off x="7308323" y="3416816"/>
            <a:ext cx="0" cy="114723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AutoShape 3"/>
          <p:cNvSpPr>
            <a:spLocks noChangeArrowheads="1"/>
          </p:cNvSpPr>
          <p:nvPr/>
        </p:nvSpPr>
        <p:spPr bwMode="auto">
          <a:xfrm rot="16200000">
            <a:off x="7079723" y="46943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7117823" y="51134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 rot="16200000">
            <a:off x="6890318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6" name="Line 54"/>
          <p:cNvSpPr>
            <a:spLocks noChangeShapeType="1"/>
          </p:cNvSpPr>
          <p:nvPr/>
        </p:nvSpPr>
        <p:spPr bwMode="auto">
          <a:xfrm>
            <a:off x="7572530" y="3396855"/>
            <a:ext cx="0" cy="11671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AutoShape 3"/>
          <p:cNvSpPr>
            <a:spLocks noChangeArrowheads="1"/>
          </p:cNvSpPr>
          <p:nvPr/>
        </p:nvSpPr>
        <p:spPr bwMode="auto">
          <a:xfrm rot="16200000">
            <a:off x="7343930" y="46943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8" name="AutoShape 79"/>
          <p:cNvSpPr>
            <a:spLocks noChangeArrowheads="1"/>
          </p:cNvSpPr>
          <p:nvPr/>
        </p:nvSpPr>
        <p:spPr bwMode="auto">
          <a:xfrm rot="5400000">
            <a:off x="7382030" y="51134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9" name="Rectangle 67"/>
          <p:cNvSpPr>
            <a:spLocks noChangeArrowheads="1"/>
          </p:cNvSpPr>
          <p:nvPr/>
        </p:nvSpPr>
        <p:spPr bwMode="auto">
          <a:xfrm rot="16200000">
            <a:off x="7154525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5003842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3" name="Line 90"/>
          <p:cNvSpPr>
            <a:spLocks noChangeShapeType="1"/>
          </p:cNvSpPr>
          <p:nvPr/>
        </p:nvSpPr>
        <p:spPr bwMode="auto">
          <a:xfrm flipV="1">
            <a:off x="5232442" y="3176949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5041942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5308563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36" name="Line 90"/>
          <p:cNvSpPr>
            <a:spLocks noChangeShapeType="1"/>
          </p:cNvSpPr>
          <p:nvPr/>
        </p:nvSpPr>
        <p:spPr bwMode="auto">
          <a:xfrm flipV="1">
            <a:off x="5537163" y="3176949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5346663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38" name="Rectangle 67"/>
          <p:cNvSpPr>
            <a:spLocks noChangeArrowheads="1"/>
          </p:cNvSpPr>
          <p:nvPr/>
        </p:nvSpPr>
        <p:spPr bwMode="auto">
          <a:xfrm>
            <a:off x="4724574" y="550037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2x GE RJ45</a:t>
            </a:r>
          </a:p>
          <a:p>
            <a:pPr algn="ctr" eaLnBrk="0" hangingPunct="0"/>
            <a:r>
              <a:rPr lang="en-US" sz="900" b="1" dirty="0"/>
              <a:t>HA</a:t>
            </a:r>
          </a:p>
        </p:txBody>
      </p:sp>
      <p:sp>
        <p:nvSpPr>
          <p:cNvPr id="139" name="AutoShape 334"/>
          <p:cNvSpPr>
            <a:spLocks/>
          </p:cNvSpPr>
          <p:nvPr/>
        </p:nvSpPr>
        <p:spPr bwMode="auto">
          <a:xfrm rot="5400000">
            <a:off x="5325637" y="518961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4845120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Rectangle 67"/>
          <p:cNvSpPr>
            <a:spLocks noChangeArrowheads="1"/>
          </p:cNvSpPr>
          <p:nvPr/>
        </p:nvSpPr>
        <p:spPr bwMode="auto">
          <a:xfrm rot="16200000">
            <a:off x="5118093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9131947" y="4351423"/>
            <a:ext cx="449324" cy="415476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/>
            <a:r>
              <a:rPr lang="en-US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99" name="Line 90"/>
          <p:cNvSpPr>
            <a:spLocks noChangeShapeType="1"/>
          </p:cNvSpPr>
          <p:nvPr/>
        </p:nvSpPr>
        <p:spPr bwMode="auto">
          <a:xfrm flipH="1" flipV="1">
            <a:off x="3558402" y="3075964"/>
            <a:ext cx="38209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31" name="AutoShape 19"/>
          <p:cNvSpPr>
            <a:spLocks noChangeArrowheads="1"/>
          </p:cNvSpPr>
          <p:nvPr/>
        </p:nvSpPr>
        <p:spPr bwMode="auto">
          <a:xfrm>
            <a:off x="3897982" y="2811333"/>
            <a:ext cx="6698349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0" name="Line 82"/>
          <p:cNvSpPr>
            <a:spLocks noChangeShapeType="1"/>
          </p:cNvSpPr>
          <p:nvPr/>
        </p:nvSpPr>
        <p:spPr bwMode="auto">
          <a:xfrm>
            <a:off x="3971999" y="2209801"/>
            <a:ext cx="0" cy="37596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01" name="AutoShape 19"/>
          <p:cNvSpPr>
            <a:spLocks noChangeArrowheads="1"/>
          </p:cNvSpPr>
          <p:nvPr/>
        </p:nvSpPr>
        <p:spPr bwMode="auto">
          <a:xfrm>
            <a:off x="3586333" y="1828800"/>
            <a:ext cx="1015734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 cmpd="sng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480GB</a:t>
            </a:r>
          </a:p>
        </p:txBody>
      </p:sp>
      <p:sp>
        <p:nvSpPr>
          <p:cNvPr id="102" name="Line 90"/>
          <p:cNvSpPr>
            <a:spLocks noChangeShapeType="1"/>
          </p:cNvSpPr>
          <p:nvPr/>
        </p:nvSpPr>
        <p:spPr bwMode="auto">
          <a:xfrm flipH="1" flipV="1">
            <a:off x="3656650" y="2585763"/>
            <a:ext cx="31535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03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5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6" name="AutoShape 19"/>
          <p:cNvSpPr>
            <a:spLocks noChangeArrowheads="1"/>
          </p:cNvSpPr>
          <p:nvPr/>
        </p:nvSpPr>
        <p:spPr bwMode="auto">
          <a:xfrm>
            <a:off x="7821164" y="1752601"/>
            <a:ext cx="1117309" cy="510923"/>
          </a:xfrm>
          <a:prstGeom prst="flowChartAlternateProcess">
            <a:avLst/>
          </a:prstGeom>
          <a:solidFill>
            <a:srgbClr val="455A6B"/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/>
                <a:cs typeface="Arial"/>
              </a:rPr>
              <a:t>External RPS Connector</a:t>
            </a:r>
          </a:p>
        </p:txBody>
      </p:sp>
      <p:sp>
        <p:nvSpPr>
          <p:cNvPr id="107" name="Rectangle 67"/>
          <p:cNvSpPr>
            <a:spLocks noChangeArrowheads="1"/>
          </p:cNvSpPr>
          <p:nvPr/>
        </p:nvSpPr>
        <p:spPr bwMode="auto">
          <a:xfrm>
            <a:off x="7779194" y="1260157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RPS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08" name="Line 245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9" name="AutoShape 3"/>
          <p:cNvSpPr>
            <a:spLocks noChangeArrowheads="1"/>
          </p:cNvSpPr>
          <p:nvPr/>
        </p:nvSpPr>
        <p:spPr bwMode="auto">
          <a:xfrm>
            <a:off x="8329032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0" name="AutoShape 123"/>
          <p:cNvSpPr>
            <a:spLocks/>
          </p:cNvSpPr>
          <p:nvPr/>
        </p:nvSpPr>
        <p:spPr bwMode="auto">
          <a:xfrm rot="5400000">
            <a:off x="10118548" y="523009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 rot="16200000">
            <a:off x="9767223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12" name="AutoShape 79"/>
          <p:cNvSpPr>
            <a:spLocks noChangeArrowheads="1"/>
          </p:cNvSpPr>
          <p:nvPr/>
        </p:nvSpPr>
        <p:spPr bwMode="auto">
          <a:xfrm rot="5400000">
            <a:off x="9856110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" name="Line 87"/>
          <p:cNvSpPr>
            <a:spLocks noChangeShapeType="1"/>
          </p:cNvSpPr>
          <p:nvPr/>
        </p:nvSpPr>
        <p:spPr bwMode="auto">
          <a:xfrm>
            <a:off x="10046610" y="3497133"/>
            <a:ext cx="0" cy="107672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 rot="16200000">
            <a:off x="9868796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5" name="AutoShape 3"/>
          <p:cNvSpPr>
            <a:spLocks noChangeArrowheads="1"/>
          </p:cNvSpPr>
          <p:nvPr/>
        </p:nvSpPr>
        <p:spPr bwMode="auto">
          <a:xfrm rot="16200000">
            <a:off x="10071944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16" name="AutoShape 79"/>
          <p:cNvSpPr>
            <a:spLocks noChangeArrowheads="1"/>
          </p:cNvSpPr>
          <p:nvPr/>
        </p:nvSpPr>
        <p:spPr bwMode="auto">
          <a:xfrm rot="5400000">
            <a:off x="10160830" y="511998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7" name="Line 106"/>
          <p:cNvSpPr>
            <a:spLocks noChangeShapeType="1"/>
          </p:cNvSpPr>
          <p:nvPr/>
        </p:nvSpPr>
        <p:spPr bwMode="auto">
          <a:xfrm>
            <a:off x="10351330" y="3497133"/>
            <a:ext cx="0" cy="107672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8" name="AutoShape 3"/>
          <p:cNvSpPr>
            <a:spLocks noChangeArrowheads="1"/>
          </p:cNvSpPr>
          <p:nvPr/>
        </p:nvSpPr>
        <p:spPr bwMode="auto">
          <a:xfrm rot="16200000">
            <a:off x="10173517" y="4751666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>
            <a:off x="9132448" y="5513562"/>
            <a:ext cx="203147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2x GE</a:t>
            </a:r>
          </a:p>
          <a:p>
            <a:pPr algn="ctr" eaLnBrk="0" hangingPunct="0"/>
            <a:r>
              <a:rPr lang="en-US" sz="900" b="1" dirty="0"/>
              <a:t>SFP/RJ45</a:t>
            </a:r>
            <a:br>
              <a:rPr lang="en-US" sz="900" b="1" dirty="0"/>
            </a:br>
            <a:r>
              <a:rPr lang="en-US" sz="900" b="1" dirty="0"/>
              <a:t>Shared pairs</a:t>
            </a:r>
          </a:p>
        </p:txBody>
      </p:sp>
      <p:sp>
        <p:nvSpPr>
          <p:cNvPr id="121" name="Rectangle 67"/>
          <p:cNvSpPr>
            <a:spLocks noChangeArrowheads="1"/>
          </p:cNvSpPr>
          <p:nvPr/>
        </p:nvSpPr>
        <p:spPr bwMode="auto">
          <a:xfrm>
            <a:off x="3060985" y="5477268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GE RJ45 MGMT</a:t>
            </a:r>
          </a:p>
        </p:txBody>
      </p:sp>
      <p:sp>
        <p:nvSpPr>
          <p:cNvPr id="122" name="AutoShape 3"/>
          <p:cNvSpPr>
            <a:spLocks noChangeArrowheads="1"/>
          </p:cNvSpPr>
          <p:nvPr/>
        </p:nvSpPr>
        <p:spPr bwMode="auto">
          <a:xfrm rot="16200000">
            <a:off x="3210587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3" name="Line 90"/>
          <p:cNvSpPr>
            <a:spLocks noChangeShapeType="1"/>
          </p:cNvSpPr>
          <p:nvPr/>
        </p:nvSpPr>
        <p:spPr bwMode="auto">
          <a:xfrm flipV="1">
            <a:off x="3439187" y="3497133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25" name="AutoShape 79"/>
          <p:cNvSpPr>
            <a:spLocks noChangeArrowheads="1"/>
          </p:cNvSpPr>
          <p:nvPr/>
        </p:nvSpPr>
        <p:spPr bwMode="auto">
          <a:xfrm rot="5400000">
            <a:off x="3248687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26" name="AutoShape 3"/>
          <p:cNvSpPr>
            <a:spLocks noChangeArrowheads="1"/>
          </p:cNvSpPr>
          <p:nvPr/>
        </p:nvSpPr>
        <p:spPr bwMode="auto">
          <a:xfrm rot="16200000">
            <a:off x="2599231" y="468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2637331" y="510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2408761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0" name="Rectangle 67"/>
          <p:cNvSpPr>
            <a:spLocks noChangeArrowheads="1"/>
          </p:cNvSpPr>
          <p:nvPr/>
        </p:nvSpPr>
        <p:spPr bwMode="auto">
          <a:xfrm rot="16200000">
            <a:off x="3051866" y="4206332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9" name="Line 90"/>
          <p:cNvSpPr>
            <a:spLocks noChangeShapeType="1"/>
          </p:cNvSpPr>
          <p:nvPr/>
        </p:nvSpPr>
        <p:spPr bwMode="auto">
          <a:xfrm flipV="1">
            <a:off x="2827831" y="3162913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SoC3</a:t>
            </a:r>
            <a:endParaRPr lang="en-US" sz="11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2420475" y="5477268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900" b="1" dirty="0"/>
              <a:t>GE RJ45 DMZ</a:t>
            </a:r>
          </a:p>
        </p:txBody>
      </p:sp>
    </p:spTree>
    <p:extLst>
      <p:ext uri="{BB962C8B-B14F-4D97-AF65-F5344CB8AC3E}">
        <p14:creationId xmlns:p14="http://schemas.microsoft.com/office/powerpoint/2010/main" val="3997461957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utoShape 33"/>
          <p:cNvSpPr>
            <a:spLocks noChangeArrowheads="1"/>
          </p:cNvSpPr>
          <p:nvPr/>
        </p:nvSpPr>
        <p:spPr bwMode="auto">
          <a:xfrm>
            <a:off x="203147" y="1600200"/>
            <a:ext cx="11680957" cy="3276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64091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04720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498584"/>
            <a:ext cx="143962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 dirty="0"/>
              <a:t>USB-A</a:t>
            </a:r>
          </a:p>
          <a:p>
            <a:pPr algn="ctr" eaLnBrk="0" hangingPunct="0"/>
            <a:r>
              <a:rPr lang="en-US" sz="11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437765" y="5580657"/>
            <a:ext cx="1439625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/>
              <a:t>Console</a:t>
            </a:r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1" y="5580657"/>
            <a:ext cx="1439625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16GB Flash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13304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62" name="Rectangle 67"/>
          <p:cNvSpPr>
            <a:spLocks noChangeArrowheads="1"/>
          </p:cNvSpPr>
          <p:nvPr/>
        </p:nvSpPr>
        <p:spPr bwMode="auto">
          <a:xfrm>
            <a:off x="4833674" y="5498584"/>
            <a:ext cx="143962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 dirty="0"/>
              <a:t>2x GE </a:t>
            </a:r>
          </a:p>
          <a:p>
            <a:pPr algn="ctr" eaLnBrk="0" hangingPunct="0"/>
            <a:r>
              <a:rPr lang="en-US" sz="1100" b="1" dirty="0"/>
              <a:t>WAN</a:t>
            </a:r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84253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480443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4" name="Line 639"/>
          <p:cNvSpPr>
            <a:spLocks noChangeShapeType="1"/>
          </p:cNvSpPr>
          <p:nvPr/>
        </p:nvSpPr>
        <p:spPr bwMode="auto">
          <a:xfrm flipV="1">
            <a:off x="503303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 rot="16200000">
            <a:off x="4879545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615029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514725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510915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533775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4471963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4433863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8" name="Line 639"/>
          <p:cNvSpPr>
            <a:spLocks noChangeShapeType="1"/>
          </p:cNvSpPr>
          <p:nvPr/>
        </p:nvSpPr>
        <p:spPr bwMode="auto">
          <a:xfrm flipV="1">
            <a:off x="4662463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Rectangle 67"/>
          <p:cNvSpPr>
            <a:spLocks noChangeArrowheads="1"/>
          </p:cNvSpPr>
          <p:nvPr/>
        </p:nvSpPr>
        <p:spPr bwMode="auto">
          <a:xfrm>
            <a:off x="4122659" y="5498584"/>
            <a:ext cx="143962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MGMT/HA</a:t>
            </a:r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5466838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428738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Line 639"/>
          <p:cNvSpPr>
            <a:spLocks noChangeShapeType="1"/>
          </p:cNvSpPr>
          <p:nvPr/>
        </p:nvSpPr>
        <p:spPr bwMode="auto">
          <a:xfrm flipV="1">
            <a:off x="5657338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6088975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6050875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6279475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9" name="Rectangle 67"/>
          <p:cNvSpPr>
            <a:spLocks noChangeArrowheads="1"/>
          </p:cNvSpPr>
          <p:nvPr/>
        </p:nvSpPr>
        <p:spPr bwMode="auto">
          <a:xfrm>
            <a:off x="5443115" y="5498584"/>
            <a:ext cx="1439625" cy="46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60949" rIns="47992" bIns="60949">
            <a:spAutoFit/>
          </a:bodyPr>
          <a:lstStyle/>
          <a:p>
            <a:pPr algn="ctr" eaLnBrk="0" hangingPunct="0"/>
            <a:r>
              <a:rPr lang="en-US" sz="1100" b="1" dirty="0"/>
              <a:t>2x GE</a:t>
            </a:r>
          </a:p>
          <a:p>
            <a:pPr algn="ctr" eaLnBrk="0" hangingPunct="0"/>
            <a:r>
              <a:rPr lang="en-US" sz="1100" b="1" dirty="0"/>
              <a:t>DMZ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5843566" y="51185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5805466" y="46994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42" name="Line 639"/>
          <p:cNvSpPr>
            <a:spLocks noChangeShapeType="1"/>
          </p:cNvSpPr>
          <p:nvPr/>
        </p:nvSpPr>
        <p:spPr bwMode="auto">
          <a:xfrm flipV="1">
            <a:off x="6034066" y="41152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1" name="AutoShape 128"/>
          <p:cNvSpPr>
            <a:spLocks/>
          </p:cNvSpPr>
          <p:nvPr/>
        </p:nvSpPr>
        <p:spPr bwMode="auto">
          <a:xfrm rot="5400000">
            <a:off x="4786643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182" name="AutoShape 128"/>
          <p:cNvSpPr>
            <a:spLocks/>
          </p:cNvSpPr>
          <p:nvPr/>
        </p:nvSpPr>
        <p:spPr bwMode="auto">
          <a:xfrm rot="5400000">
            <a:off x="5497658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183" name="AutoShape 128"/>
          <p:cNvSpPr>
            <a:spLocks/>
          </p:cNvSpPr>
          <p:nvPr/>
        </p:nvSpPr>
        <p:spPr bwMode="auto">
          <a:xfrm rot="5400000">
            <a:off x="6107099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 sz="1100"/>
          </a:p>
        </p:txBody>
      </p:sp>
      <p:sp>
        <p:nvSpPr>
          <p:cNvPr id="184" name="AutoShape 19"/>
          <p:cNvSpPr>
            <a:spLocks noChangeArrowheads="1"/>
          </p:cNvSpPr>
          <p:nvPr/>
        </p:nvSpPr>
        <p:spPr bwMode="auto">
          <a:xfrm>
            <a:off x="954791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7" name="Line 245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7" y="2895600"/>
            <a:ext cx="7425630" cy="1219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350" name="Rectangle 67"/>
          <p:cNvSpPr>
            <a:spLocks noChangeArrowheads="1"/>
          </p:cNvSpPr>
          <p:nvPr/>
        </p:nvSpPr>
        <p:spPr bwMode="auto">
          <a:xfrm>
            <a:off x="8444894" y="5580657"/>
            <a:ext cx="1439625" cy="292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100" b="1" dirty="0"/>
              <a:t>36x GE</a:t>
            </a:r>
          </a:p>
        </p:txBody>
      </p:sp>
      <p:sp>
        <p:nvSpPr>
          <p:cNvPr id="351" name="AutoShape 126"/>
          <p:cNvSpPr>
            <a:spLocks/>
          </p:cNvSpPr>
          <p:nvPr/>
        </p:nvSpPr>
        <p:spPr bwMode="auto">
          <a:xfrm rot="5400000">
            <a:off x="8996996" y="3015484"/>
            <a:ext cx="76200" cy="486563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Line 46"/>
          <p:cNvSpPr>
            <a:spLocks noChangeShapeType="1"/>
          </p:cNvSpPr>
          <p:nvPr/>
        </p:nvSpPr>
        <p:spPr bwMode="auto">
          <a:xfrm>
            <a:off x="10400208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Line 54"/>
          <p:cNvSpPr>
            <a:spLocks noChangeShapeType="1"/>
          </p:cNvSpPr>
          <p:nvPr/>
        </p:nvSpPr>
        <p:spPr bwMode="auto">
          <a:xfrm>
            <a:off x="10704929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4" name="AutoShape 3"/>
          <p:cNvSpPr>
            <a:spLocks noChangeArrowheads="1"/>
          </p:cNvSpPr>
          <p:nvPr/>
        </p:nvSpPr>
        <p:spPr bwMode="auto">
          <a:xfrm rot="16200000">
            <a:off x="10171608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55" name="AutoShape 3"/>
          <p:cNvSpPr>
            <a:spLocks noChangeArrowheads="1"/>
          </p:cNvSpPr>
          <p:nvPr/>
        </p:nvSpPr>
        <p:spPr bwMode="auto">
          <a:xfrm rot="16200000">
            <a:off x="10476329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56" name="AutoShape 79"/>
          <p:cNvSpPr>
            <a:spLocks noChangeArrowheads="1"/>
          </p:cNvSpPr>
          <p:nvPr/>
        </p:nvSpPr>
        <p:spPr bwMode="auto">
          <a:xfrm rot="5400000">
            <a:off x="10209708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57" name="AutoShape 79"/>
          <p:cNvSpPr>
            <a:spLocks noChangeArrowheads="1"/>
          </p:cNvSpPr>
          <p:nvPr/>
        </p:nvSpPr>
        <p:spPr bwMode="auto">
          <a:xfrm rot="5400000">
            <a:off x="10514429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1" name="Line 46"/>
          <p:cNvSpPr>
            <a:spLocks noChangeShapeType="1"/>
          </p:cNvSpPr>
          <p:nvPr/>
        </p:nvSpPr>
        <p:spPr bwMode="auto">
          <a:xfrm>
            <a:off x="9497815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2" name="Line 47"/>
          <p:cNvSpPr>
            <a:spLocks noChangeShapeType="1"/>
          </p:cNvSpPr>
          <p:nvPr/>
        </p:nvSpPr>
        <p:spPr bwMode="auto">
          <a:xfrm>
            <a:off x="10107257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3" name="Line 54"/>
          <p:cNvSpPr>
            <a:spLocks noChangeShapeType="1"/>
          </p:cNvSpPr>
          <p:nvPr/>
        </p:nvSpPr>
        <p:spPr bwMode="auto">
          <a:xfrm>
            <a:off x="980253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4" name="AutoShape 3"/>
          <p:cNvSpPr>
            <a:spLocks noChangeArrowheads="1"/>
          </p:cNvSpPr>
          <p:nvPr/>
        </p:nvSpPr>
        <p:spPr bwMode="auto">
          <a:xfrm rot="16200000">
            <a:off x="9269215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65" name="AutoShape 3"/>
          <p:cNvSpPr>
            <a:spLocks noChangeArrowheads="1"/>
          </p:cNvSpPr>
          <p:nvPr/>
        </p:nvSpPr>
        <p:spPr bwMode="auto">
          <a:xfrm rot="16200000">
            <a:off x="957393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66" name="AutoShape 3"/>
          <p:cNvSpPr>
            <a:spLocks noChangeArrowheads="1"/>
          </p:cNvSpPr>
          <p:nvPr/>
        </p:nvSpPr>
        <p:spPr bwMode="auto">
          <a:xfrm rot="16200000">
            <a:off x="9878657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67" name="AutoShape 79"/>
          <p:cNvSpPr>
            <a:spLocks noChangeArrowheads="1"/>
          </p:cNvSpPr>
          <p:nvPr/>
        </p:nvSpPr>
        <p:spPr bwMode="auto">
          <a:xfrm rot="5400000">
            <a:off x="9307315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8" name="AutoShape 79"/>
          <p:cNvSpPr>
            <a:spLocks noChangeArrowheads="1"/>
          </p:cNvSpPr>
          <p:nvPr/>
        </p:nvSpPr>
        <p:spPr bwMode="auto">
          <a:xfrm rot="5400000">
            <a:off x="961203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9" name="AutoShape 79"/>
          <p:cNvSpPr>
            <a:spLocks noChangeArrowheads="1"/>
          </p:cNvSpPr>
          <p:nvPr/>
        </p:nvSpPr>
        <p:spPr bwMode="auto">
          <a:xfrm rot="5400000">
            <a:off x="9916757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74" name="Line 54"/>
          <p:cNvSpPr>
            <a:spLocks noChangeShapeType="1"/>
          </p:cNvSpPr>
          <p:nvPr/>
        </p:nvSpPr>
        <p:spPr bwMode="auto">
          <a:xfrm>
            <a:off x="11376237" y="41067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AutoShape 3"/>
          <p:cNvSpPr>
            <a:spLocks noChangeArrowheads="1"/>
          </p:cNvSpPr>
          <p:nvPr/>
        </p:nvSpPr>
        <p:spPr bwMode="auto">
          <a:xfrm rot="16200000">
            <a:off x="11147637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76" name="AutoShape 79"/>
          <p:cNvSpPr>
            <a:spLocks noChangeArrowheads="1"/>
          </p:cNvSpPr>
          <p:nvPr/>
        </p:nvSpPr>
        <p:spPr bwMode="auto">
          <a:xfrm rot="5400000">
            <a:off x="11185737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85" name="Line 46"/>
          <p:cNvSpPr>
            <a:spLocks noChangeShapeType="1"/>
          </p:cNvSpPr>
          <p:nvPr/>
        </p:nvSpPr>
        <p:spPr bwMode="auto">
          <a:xfrm>
            <a:off x="856246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Line 47"/>
          <p:cNvSpPr>
            <a:spLocks noChangeShapeType="1"/>
          </p:cNvSpPr>
          <p:nvPr/>
        </p:nvSpPr>
        <p:spPr bwMode="auto">
          <a:xfrm>
            <a:off x="917190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Line 54"/>
          <p:cNvSpPr>
            <a:spLocks noChangeShapeType="1"/>
          </p:cNvSpPr>
          <p:nvPr/>
        </p:nvSpPr>
        <p:spPr bwMode="auto">
          <a:xfrm>
            <a:off x="886718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AutoShape 3"/>
          <p:cNvSpPr>
            <a:spLocks noChangeArrowheads="1"/>
          </p:cNvSpPr>
          <p:nvPr/>
        </p:nvSpPr>
        <p:spPr bwMode="auto">
          <a:xfrm rot="16200000">
            <a:off x="833386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89" name="AutoShape 3"/>
          <p:cNvSpPr>
            <a:spLocks noChangeArrowheads="1"/>
          </p:cNvSpPr>
          <p:nvPr/>
        </p:nvSpPr>
        <p:spPr bwMode="auto">
          <a:xfrm rot="16200000">
            <a:off x="863858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90" name="AutoShape 3"/>
          <p:cNvSpPr>
            <a:spLocks noChangeArrowheads="1"/>
          </p:cNvSpPr>
          <p:nvPr/>
        </p:nvSpPr>
        <p:spPr bwMode="auto">
          <a:xfrm rot="16200000">
            <a:off x="894330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91" name="AutoShape 79"/>
          <p:cNvSpPr>
            <a:spLocks noChangeArrowheads="1"/>
          </p:cNvSpPr>
          <p:nvPr/>
        </p:nvSpPr>
        <p:spPr bwMode="auto">
          <a:xfrm rot="5400000">
            <a:off x="837196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92" name="AutoShape 79"/>
          <p:cNvSpPr>
            <a:spLocks noChangeArrowheads="1"/>
          </p:cNvSpPr>
          <p:nvPr/>
        </p:nvSpPr>
        <p:spPr bwMode="auto">
          <a:xfrm rot="5400000">
            <a:off x="867668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93" name="AutoShape 79"/>
          <p:cNvSpPr>
            <a:spLocks noChangeArrowheads="1"/>
          </p:cNvSpPr>
          <p:nvPr/>
        </p:nvSpPr>
        <p:spPr bwMode="auto">
          <a:xfrm rot="5400000">
            <a:off x="898140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98" name="Line 46"/>
          <p:cNvSpPr>
            <a:spLocks noChangeShapeType="1"/>
          </p:cNvSpPr>
          <p:nvPr/>
        </p:nvSpPr>
        <p:spPr bwMode="auto">
          <a:xfrm>
            <a:off x="764830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" name="Line 47"/>
          <p:cNvSpPr>
            <a:spLocks noChangeShapeType="1"/>
          </p:cNvSpPr>
          <p:nvPr/>
        </p:nvSpPr>
        <p:spPr bwMode="auto">
          <a:xfrm>
            <a:off x="825774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0" name="Line 54"/>
          <p:cNvSpPr>
            <a:spLocks noChangeShapeType="1"/>
          </p:cNvSpPr>
          <p:nvPr/>
        </p:nvSpPr>
        <p:spPr bwMode="auto">
          <a:xfrm>
            <a:off x="795302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1" name="AutoShape 3"/>
          <p:cNvSpPr>
            <a:spLocks noChangeArrowheads="1"/>
          </p:cNvSpPr>
          <p:nvPr/>
        </p:nvSpPr>
        <p:spPr bwMode="auto">
          <a:xfrm rot="16200000">
            <a:off x="741970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02" name="AutoShape 3"/>
          <p:cNvSpPr>
            <a:spLocks noChangeArrowheads="1"/>
          </p:cNvSpPr>
          <p:nvPr/>
        </p:nvSpPr>
        <p:spPr bwMode="auto">
          <a:xfrm rot="16200000">
            <a:off x="772442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03" name="AutoShape 3"/>
          <p:cNvSpPr>
            <a:spLocks noChangeArrowheads="1"/>
          </p:cNvSpPr>
          <p:nvPr/>
        </p:nvSpPr>
        <p:spPr bwMode="auto">
          <a:xfrm rot="16200000">
            <a:off x="80291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04" name="AutoShape 79"/>
          <p:cNvSpPr>
            <a:spLocks noChangeArrowheads="1"/>
          </p:cNvSpPr>
          <p:nvPr/>
        </p:nvSpPr>
        <p:spPr bwMode="auto">
          <a:xfrm rot="5400000">
            <a:off x="745780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05" name="AutoShape 79"/>
          <p:cNvSpPr>
            <a:spLocks noChangeArrowheads="1"/>
          </p:cNvSpPr>
          <p:nvPr/>
        </p:nvSpPr>
        <p:spPr bwMode="auto">
          <a:xfrm rot="5400000">
            <a:off x="776252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06" name="AutoShape 79"/>
          <p:cNvSpPr>
            <a:spLocks noChangeArrowheads="1"/>
          </p:cNvSpPr>
          <p:nvPr/>
        </p:nvSpPr>
        <p:spPr bwMode="auto">
          <a:xfrm rot="5400000">
            <a:off x="80672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11" name="Line 46"/>
          <p:cNvSpPr>
            <a:spLocks noChangeShapeType="1"/>
          </p:cNvSpPr>
          <p:nvPr/>
        </p:nvSpPr>
        <p:spPr bwMode="auto">
          <a:xfrm>
            <a:off x="676522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" name="Line 47"/>
          <p:cNvSpPr>
            <a:spLocks noChangeShapeType="1"/>
          </p:cNvSpPr>
          <p:nvPr/>
        </p:nvSpPr>
        <p:spPr bwMode="auto">
          <a:xfrm>
            <a:off x="73746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3" name="Line 54"/>
          <p:cNvSpPr>
            <a:spLocks noChangeShapeType="1"/>
          </p:cNvSpPr>
          <p:nvPr/>
        </p:nvSpPr>
        <p:spPr bwMode="auto">
          <a:xfrm>
            <a:off x="7069942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4" name="AutoShape 3"/>
          <p:cNvSpPr>
            <a:spLocks noChangeArrowheads="1"/>
          </p:cNvSpPr>
          <p:nvPr/>
        </p:nvSpPr>
        <p:spPr bwMode="auto">
          <a:xfrm rot="16200000">
            <a:off x="653662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15" name="AutoShape 3"/>
          <p:cNvSpPr>
            <a:spLocks noChangeArrowheads="1"/>
          </p:cNvSpPr>
          <p:nvPr/>
        </p:nvSpPr>
        <p:spPr bwMode="auto">
          <a:xfrm rot="16200000">
            <a:off x="6841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16" name="AutoShape 3"/>
          <p:cNvSpPr>
            <a:spLocks noChangeArrowheads="1"/>
          </p:cNvSpPr>
          <p:nvPr/>
        </p:nvSpPr>
        <p:spPr bwMode="auto">
          <a:xfrm rot="16200000">
            <a:off x="71460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417" name="AutoShape 79"/>
          <p:cNvSpPr>
            <a:spLocks noChangeArrowheads="1"/>
          </p:cNvSpPr>
          <p:nvPr/>
        </p:nvSpPr>
        <p:spPr bwMode="auto">
          <a:xfrm rot="5400000">
            <a:off x="657472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18" name="AutoShape 79"/>
          <p:cNvSpPr>
            <a:spLocks noChangeArrowheads="1"/>
          </p:cNvSpPr>
          <p:nvPr/>
        </p:nvSpPr>
        <p:spPr bwMode="auto">
          <a:xfrm rot="5400000">
            <a:off x="6879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19" name="AutoShape 79"/>
          <p:cNvSpPr>
            <a:spLocks noChangeArrowheads="1"/>
          </p:cNvSpPr>
          <p:nvPr/>
        </p:nvSpPr>
        <p:spPr bwMode="auto">
          <a:xfrm rot="5400000">
            <a:off x="71841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423" name="AutoShape 19"/>
          <p:cNvSpPr>
            <a:spLocks noChangeArrowheads="1"/>
          </p:cNvSpPr>
          <p:nvPr/>
        </p:nvSpPr>
        <p:spPr bwMode="auto">
          <a:xfrm>
            <a:off x="4266089" y="2438400"/>
            <a:ext cx="1177027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424" name="Line 551"/>
          <p:cNvSpPr>
            <a:spLocks noChangeShapeType="1"/>
          </p:cNvSpPr>
          <p:nvPr/>
        </p:nvSpPr>
        <p:spPr bwMode="auto">
          <a:xfrm flipH="1">
            <a:off x="3656648" y="2667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3" name="Line 81"/>
          <p:cNvSpPr>
            <a:spLocks noChangeShapeType="1"/>
          </p:cNvSpPr>
          <p:nvPr/>
        </p:nvSpPr>
        <p:spPr bwMode="auto">
          <a:xfrm>
            <a:off x="3453500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4" name="Line 38"/>
          <p:cNvSpPr>
            <a:spLocks noChangeShapeType="1"/>
          </p:cNvSpPr>
          <p:nvPr/>
        </p:nvSpPr>
        <p:spPr bwMode="auto">
          <a:xfrm>
            <a:off x="3453500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507868" y="2438400"/>
            <a:ext cx="3148780" cy="16764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146" name="Line 81"/>
          <p:cNvSpPr>
            <a:spLocks noChangeShapeType="1"/>
          </p:cNvSpPr>
          <p:nvPr/>
        </p:nvSpPr>
        <p:spPr bwMode="auto">
          <a:xfrm>
            <a:off x="4773956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5" name="AutoShape 19"/>
          <p:cNvSpPr>
            <a:spLocks noChangeArrowheads="1"/>
          </p:cNvSpPr>
          <p:nvPr/>
        </p:nvSpPr>
        <p:spPr bwMode="auto">
          <a:xfrm>
            <a:off x="4266089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FortiGate 140D Schematic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0797576" y="4468293"/>
            <a:ext cx="60944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180959946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utoShape 33"/>
          <p:cNvSpPr>
            <a:spLocks noChangeArrowheads="1"/>
          </p:cNvSpPr>
          <p:nvPr/>
        </p:nvSpPr>
        <p:spPr bwMode="auto">
          <a:xfrm>
            <a:off x="203147" y="1600200"/>
            <a:ext cx="11680957" cy="3276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640912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04720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498585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USB-A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71703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94563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75513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437765" y="5570399"/>
            <a:ext cx="96494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Console</a:t>
            </a:r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0" y="5570399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16GB Flash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13304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62" name="Rectangle 67"/>
          <p:cNvSpPr>
            <a:spLocks noChangeArrowheads="1"/>
          </p:cNvSpPr>
          <p:nvPr/>
        </p:nvSpPr>
        <p:spPr bwMode="auto">
          <a:xfrm>
            <a:off x="4570809" y="5498585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047183" name="Rectangle 67"/>
          <p:cNvSpPr>
            <a:spLocks noChangeArrowheads="1"/>
          </p:cNvSpPr>
          <p:nvPr/>
        </p:nvSpPr>
        <p:spPr bwMode="auto">
          <a:xfrm rot="16200000">
            <a:off x="2527628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Serial</a:t>
            </a:r>
          </a:p>
        </p:txBody>
      </p:sp>
      <p:sp>
        <p:nvSpPr>
          <p:cNvPr id="1047185" name="Rectangle 67"/>
          <p:cNvSpPr>
            <a:spLocks noChangeArrowheads="1"/>
          </p:cNvSpPr>
          <p:nvPr/>
        </p:nvSpPr>
        <p:spPr bwMode="auto">
          <a:xfrm rot="16200000">
            <a:off x="1308745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47186" name="Rectangle 67"/>
          <p:cNvSpPr>
            <a:spLocks noChangeArrowheads="1"/>
          </p:cNvSpPr>
          <p:nvPr/>
        </p:nvSpPr>
        <p:spPr bwMode="auto">
          <a:xfrm rot="16200000">
            <a:off x="699304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484253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480443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4" name="Line 639"/>
          <p:cNvSpPr>
            <a:spLocks noChangeShapeType="1"/>
          </p:cNvSpPr>
          <p:nvPr/>
        </p:nvSpPr>
        <p:spPr bwMode="auto">
          <a:xfrm flipV="1">
            <a:off x="503303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 rot="16200000">
            <a:off x="4879545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 rot="16200000">
            <a:off x="4615029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514725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510915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639"/>
          <p:cNvSpPr>
            <a:spLocks noChangeShapeType="1"/>
          </p:cNvSpPr>
          <p:nvPr/>
        </p:nvSpPr>
        <p:spPr bwMode="auto">
          <a:xfrm flipV="1">
            <a:off x="533775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4471963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4433863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8" name="Line 639"/>
          <p:cNvSpPr>
            <a:spLocks noChangeShapeType="1"/>
          </p:cNvSpPr>
          <p:nvPr/>
        </p:nvSpPr>
        <p:spPr bwMode="auto">
          <a:xfrm flipV="1">
            <a:off x="4662463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8" name="Rectangle 67"/>
          <p:cNvSpPr>
            <a:spLocks noChangeArrowheads="1"/>
          </p:cNvSpPr>
          <p:nvPr/>
        </p:nvSpPr>
        <p:spPr bwMode="auto">
          <a:xfrm>
            <a:off x="3859795" y="5498585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</a:t>
            </a:r>
          </a:p>
          <a:p>
            <a:pPr algn="ctr" eaLnBrk="0" hangingPunct="0"/>
            <a:r>
              <a:rPr lang="en-US" sz="900" b="1" dirty="0"/>
              <a:t>MGMT/HA</a:t>
            </a:r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5466838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1" name="AutoShape 3"/>
          <p:cNvSpPr>
            <a:spLocks noChangeArrowheads="1"/>
          </p:cNvSpPr>
          <p:nvPr/>
        </p:nvSpPr>
        <p:spPr bwMode="auto">
          <a:xfrm rot="16200000">
            <a:off x="5428738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Line 639"/>
          <p:cNvSpPr>
            <a:spLocks noChangeShapeType="1"/>
          </p:cNvSpPr>
          <p:nvPr/>
        </p:nvSpPr>
        <p:spPr bwMode="auto">
          <a:xfrm flipV="1">
            <a:off x="5657338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1613466" y="4192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6088975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6050875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7" name="Line 639"/>
          <p:cNvSpPr>
            <a:spLocks noChangeShapeType="1"/>
          </p:cNvSpPr>
          <p:nvPr/>
        </p:nvSpPr>
        <p:spPr bwMode="auto">
          <a:xfrm flipV="1">
            <a:off x="6279475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09" name="Rectangle 67"/>
          <p:cNvSpPr>
            <a:spLocks noChangeArrowheads="1"/>
          </p:cNvSpPr>
          <p:nvPr/>
        </p:nvSpPr>
        <p:spPr bwMode="auto">
          <a:xfrm>
            <a:off x="5180251" y="5498585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SFP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5843566" y="51185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5805466" y="46994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42" name="Line 639"/>
          <p:cNvSpPr>
            <a:spLocks noChangeShapeType="1"/>
          </p:cNvSpPr>
          <p:nvPr/>
        </p:nvSpPr>
        <p:spPr bwMode="auto">
          <a:xfrm flipV="1">
            <a:off x="6034066" y="41152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8735325" y="5570399"/>
            <a:ext cx="2577126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10/100/1000</a:t>
            </a:r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7" y="2895600"/>
            <a:ext cx="7425630" cy="1219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81" name="AutoShape 128"/>
          <p:cNvSpPr>
            <a:spLocks/>
          </p:cNvSpPr>
          <p:nvPr/>
        </p:nvSpPr>
        <p:spPr bwMode="auto">
          <a:xfrm rot="5400000">
            <a:off x="4786643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AutoShape 128"/>
          <p:cNvSpPr>
            <a:spLocks/>
          </p:cNvSpPr>
          <p:nvPr/>
        </p:nvSpPr>
        <p:spPr bwMode="auto">
          <a:xfrm rot="5400000">
            <a:off x="5497658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AutoShape 128"/>
          <p:cNvSpPr>
            <a:spLocks/>
          </p:cNvSpPr>
          <p:nvPr/>
        </p:nvSpPr>
        <p:spPr bwMode="auto">
          <a:xfrm rot="5400000">
            <a:off x="6107099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19"/>
          <p:cNvSpPr>
            <a:spLocks noChangeArrowheads="1"/>
          </p:cNvSpPr>
          <p:nvPr/>
        </p:nvSpPr>
        <p:spPr bwMode="auto">
          <a:xfrm>
            <a:off x="954791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7" name="Line 245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0" name="Rectangle 67"/>
          <p:cNvSpPr>
            <a:spLocks noChangeArrowheads="1"/>
          </p:cNvSpPr>
          <p:nvPr/>
        </p:nvSpPr>
        <p:spPr bwMode="auto">
          <a:xfrm>
            <a:off x="6602282" y="5570399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</p:txBody>
      </p:sp>
      <p:sp>
        <p:nvSpPr>
          <p:cNvPr id="203" name="AutoShape 126"/>
          <p:cNvSpPr>
            <a:spLocks/>
          </p:cNvSpPr>
          <p:nvPr/>
        </p:nvSpPr>
        <p:spPr bwMode="auto">
          <a:xfrm rot="5400000">
            <a:off x="7563461" y="4426007"/>
            <a:ext cx="68133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Line 46"/>
          <p:cNvSpPr>
            <a:spLocks noChangeShapeType="1"/>
          </p:cNvSpPr>
          <p:nvPr/>
        </p:nvSpPr>
        <p:spPr bwMode="auto">
          <a:xfrm>
            <a:off x="7556149" y="41188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Line 54"/>
          <p:cNvSpPr>
            <a:spLocks noChangeShapeType="1"/>
          </p:cNvSpPr>
          <p:nvPr/>
        </p:nvSpPr>
        <p:spPr bwMode="auto">
          <a:xfrm>
            <a:off x="7860870" y="41188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AutoShape 3"/>
          <p:cNvSpPr>
            <a:spLocks noChangeArrowheads="1"/>
          </p:cNvSpPr>
          <p:nvPr/>
        </p:nvSpPr>
        <p:spPr bwMode="auto">
          <a:xfrm rot="16200000">
            <a:off x="7327549" y="47030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7632270" y="47030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8" name="AutoShape 79"/>
          <p:cNvSpPr>
            <a:spLocks noChangeArrowheads="1"/>
          </p:cNvSpPr>
          <p:nvPr/>
        </p:nvSpPr>
        <p:spPr bwMode="auto">
          <a:xfrm rot="5400000">
            <a:off x="7365649" y="51221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9" name="AutoShape 79"/>
          <p:cNvSpPr>
            <a:spLocks noChangeArrowheads="1"/>
          </p:cNvSpPr>
          <p:nvPr/>
        </p:nvSpPr>
        <p:spPr bwMode="auto">
          <a:xfrm rot="5400000">
            <a:off x="7670370" y="51221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0" name="Rectangle 67"/>
          <p:cNvSpPr>
            <a:spLocks noChangeArrowheads="1"/>
          </p:cNvSpPr>
          <p:nvPr/>
        </p:nvSpPr>
        <p:spPr bwMode="auto">
          <a:xfrm rot="16200000">
            <a:off x="7442863" y="41961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1" name="Rectangle 67"/>
          <p:cNvSpPr>
            <a:spLocks noChangeArrowheads="1"/>
          </p:cNvSpPr>
          <p:nvPr/>
        </p:nvSpPr>
        <p:spPr bwMode="auto">
          <a:xfrm rot="16200000">
            <a:off x="7138143" y="41961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6" name="Line 46"/>
          <p:cNvSpPr>
            <a:spLocks noChangeShapeType="1"/>
          </p:cNvSpPr>
          <p:nvPr/>
        </p:nvSpPr>
        <p:spPr bwMode="auto">
          <a:xfrm>
            <a:off x="6653756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" name="Line 47"/>
          <p:cNvSpPr>
            <a:spLocks noChangeShapeType="1"/>
          </p:cNvSpPr>
          <p:nvPr/>
        </p:nvSpPr>
        <p:spPr bwMode="auto">
          <a:xfrm>
            <a:off x="7263197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8" name="Line 54"/>
          <p:cNvSpPr>
            <a:spLocks noChangeShapeType="1"/>
          </p:cNvSpPr>
          <p:nvPr/>
        </p:nvSpPr>
        <p:spPr bwMode="auto">
          <a:xfrm>
            <a:off x="6958477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 rot="16200000">
            <a:off x="6425156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20" name="AutoShape 3"/>
          <p:cNvSpPr>
            <a:spLocks noChangeArrowheads="1"/>
          </p:cNvSpPr>
          <p:nvPr/>
        </p:nvSpPr>
        <p:spPr bwMode="auto">
          <a:xfrm rot="16200000">
            <a:off x="6729877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21" name="AutoShape 3"/>
          <p:cNvSpPr>
            <a:spLocks noChangeArrowheads="1"/>
          </p:cNvSpPr>
          <p:nvPr/>
        </p:nvSpPr>
        <p:spPr bwMode="auto">
          <a:xfrm rot="16200000">
            <a:off x="7034597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22" name="AutoShape 79"/>
          <p:cNvSpPr>
            <a:spLocks noChangeArrowheads="1"/>
          </p:cNvSpPr>
          <p:nvPr/>
        </p:nvSpPr>
        <p:spPr bwMode="auto">
          <a:xfrm rot="5400000">
            <a:off x="6463256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23" name="AutoShape 79"/>
          <p:cNvSpPr>
            <a:spLocks noChangeArrowheads="1"/>
          </p:cNvSpPr>
          <p:nvPr/>
        </p:nvSpPr>
        <p:spPr bwMode="auto">
          <a:xfrm rot="5400000">
            <a:off x="6767977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24" name="AutoShape 79"/>
          <p:cNvSpPr>
            <a:spLocks noChangeArrowheads="1"/>
          </p:cNvSpPr>
          <p:nvPr/>
        </p:nvSpPr>
        <p:spPr bwMode="auto">
          <a:xfrm rot="5400000">
            <a:off x="7072697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25" name="Rectangle 67"/>
          <p:cNvSpPr>
            <a:spLocks noChangeArrowheads="1"/>
          </p:cNvSpPr>
          <p:nvPr/>
        </p:nvSpPr>
        <p:spPr bwMode="auto">
          <a:xfrm rot="16200000">
            <a:off x="6845191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26" name="Rectangle 67"/>
          <p:cNvSpPr>
            <a:spLocks noChangeArrowheads="1"/>
          </p:cNvSpPr>
          <p:nvPr/>
        </p:nvSpPr>
        <p:spPr bwMode="auto">
          <a:xfrm rot="16200000">
            <a:off x="6540471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27" name="Rectangle 67"/>
          <p:cNvSpPr>
            <a:spLocks noChangeArrowheads="1"/>
          </p:cNvSpPr>
          <p:nvPr/>
        </p:nvSpPr>
        <p:spPr bwMode="auto">
          <a:xfrm rot="16200000">
            <a:off x="6235750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cxnSp>
        <p:nvCxnSpPr>
          <p:cNvPr id="328" name="Straight Connector 327"/>
          <p:cNvCxnSpPr/>
          <p:nvPr/>
        </p:nvCxnSpPr>
        <p:spPr bwMode="auto">
          <a:xfrm>
            <a:off x="7986445" y="4732468"/>
            <a:ext cx="40629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329" name="Line 54"/>
          <p:cNvSpPr>
            <a:spLocks noChangeShapeType="1"/>
          </p:cNvSpPr>
          <p:nvPr/>
        </p:nvSpPr>
        <p:spPr bwMode="auto">
          <a:xfrm>
            <a:off x="8532178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AutoShape 3"/>
          <p:cNvSpPr>
            <a:spLocks noChangeArrowheads="1"/>
          </p:cNvSpPr>
          <p:nvPr/>
        </p:nvSpPr>
        <p:spPr bwMode="auto">
          <a:xfrm rot="16200000">
            <a:off x="8303578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31" name="AutoShape 79"/>
          <p:cNvSpPr>
            <a:spLocks noChangeArrowheads="1"/>
          </p:cNvSpPr>
          <p:nvPr/>
        </p:nvSpPr>
        <p:spPr bwMode="auto">
          <a:xfrm rot="5400000">
            <a:off x="8341678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32" name="Rectangle 67"/>
          <p:cNvSpPr>
            <a:spLocks noChangeArrowheads="1"/>
          </p:cNvSpPr>
          <p:nvPr/>
        </p:nvSpPr>
        <p:spPr bwMode="auto">
          <a:xfrm rot="16200000">
            <a:off x="811417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34" name="AutoShape 126"/>
          <p:cNvSpPr>
            <a:spLocks/>
          </p:cNvSpPr>
          <p:nvPr/>
        </p:nvSpPr>
        <p:spPr bwMode="auto">
          <a:xfrm rot="5400000">
            <a:off x="9909545" y="4417939"/>
            <a:ext cx="68133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5" name="Line 46"/>
          <p:cNvSpPr>
            <a:spLocks noChangeShapeType="1"/>
          </p:cNvSpPr>
          <p:nvPr/>
        </p:nvSpPr>
        <p:spPr bwMode="auto">
          <a:xfrm>
            <a:off x="990223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6" name="Line 54"/>
          <p:cNvSpPr>
            <a:spLocks noChangeShapeType="1"/>
          </p:cNvSpPr>
          <p:nvPr/>
        </p:nvSpPr>
        <p:spPr bwMode="auto">
          <a:xfrm>
            <a:off x="1020695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" name="AutoShape 3"/>
          <p:cNvSpPr>
            <a:spLocks noChangeArrowheads="1"/>
          </p:cNvSpPr>
          <p:nvPr/>
        </p:nvSpPr>
        <p:spPr bwMode="auto">
          <a:xfrm rot="16200000">
            <a:off x="9673633" y="4694992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38" name="AutoShape 3"/>
          <p:cNvSpPr>
            <a:spLocks noChangeArrowheads="1"/>
          </p:cNvSpPr>
          <p:nvPr/>
        </p:nvSpPr>
        <p:spPr bwMode="auto">
          <a:xfrm rot="16200000">
            <a:off x="9978353" y="4694992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39" name="AutoShape 79"/>
          <p:cNvSpPr>
            <a:spLocks noChangeArrowheads="1"/>
          </p:cNvSpPr>
          <p:nvPr/>
        </p:nvSpPr>
        <p:spPr bwMode="auto">
          <a:xfrm rot="5400000">
            <a:off x="971173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40" name="AutoShape 79"/>
          <p:cNvSpPr>
            <a:spLocks noChangeArrowheads="1"/>
          </p:cNvSpPr>
          <p:nvPr/>
        </p:nvSpPr>
        <p:spPr bwMode="auto">
          <a:xfrm rot="5400000">
            <a:off x="1001645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41" name="Rectangle 67"/>
          <p:cNvSpPr>
            <a:spLocks noChangeArrowheads="1"/>
          </p:cNvSpPr>
          <p:nvPr/>
        </p:nvSpPr>
        <p:spPr bwMode="auto">
          <a:xfrm rot="16200000">
            <a:off x="9788947" y="418805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42" name="Rectangle 67"/>
          <p:cNvSpPr>
            <a:spLocks noChangeArrowheads="1"/>
          </p:cNvSpPr>
          <p:nvPr/>
        </p:nvSpPr>
        <p:spPr bwMode="auto">
          <a:xfrm rot="16200000">
            <a:off x="9484226" y="418805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44" name="Line 46"/>
          <p:cNvSpPr>
            <a:spLocks noChangeShapeType="1"/>
          </p:cNvSpPr>
          <p:nvPr/>
        </p:nvSpPr>
        <p:spPr bwMode="auto">
          <a:xfrm>
            <a:off x="89998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" name="Line 47"/>
          <p:cNvSpPr>
            <a:spLocks noChangeShapeType="1"/>
          </p:cNvSpPr>
          <p:nvPr/>
        </p:nvSpPr>
        <p:spPr bwMode="auto">
          <a:xfrm>
            <a:off x="960928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Line 54"/>
          <p:cNvSpPr>
            <a:spLocks noChangeShapeType="1"/>
          </p:cNvSpPr>
          <p:nvPr/>
        </p:nvSpPr>
        <p:spPr bwMode="auto">
          <a:xfrm>
            <a:off x="93045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7" name="AutoShape 3"/>
          <p:cNvSpPr>
            <a:spLocks noChangeArrowheads="1"/>
          </p:cNvSpPr>
          <p:nvPr/>
        </p:nvSpPr>
        <p:spPr bwMode="auto">
          <a:xfrm rot="16200000">
            <a:off x="8771240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8" name="AutoShape 3"/>
          <p:cNvSpPr>
            <a:spLocks noChangeArrowheads="1"/>
          </p:cNvSpPr>
          <p:nvPr/>
        </p:nvSpPr>
        <p:spPr bwMode="auto">
          <a:xfrm rot="16200000">
            <a:off x="9075960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49" name="AutoShape 3"/>
          <p:cNvSpPr>
            <a:spLocks noChangeArrowheads="1"/>
          </p:cNvSpPr>
          <p:nvPr/>
        </p:nvSpPr>
        <p:spPr bwMode="auto">
          <a:xfrm rot="16200000">
            <a:off x="9380681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50" name="AutoShape 79"/>
          <p:cNvSpPr>
            <a:spLocks noChangeArrowheads="1"/>
          </p:cNvSpPr>
          <p:nvPr/>
        </p:nvSpPr>
        <p:spPr bwMode="auto">
          <a:xfrm rot="5400000">
            <a:off x="88093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51" name="AutoShape 79"/>
          <p:cNvSpPr>
            <a:spLocks noChangeArrowheads="1"/>
          </p:cNvSpPr>
          <p:nvPr/>
        </p:nvSpPr>
        <p:spPr bwMode="auto">
          <a:xfrm rot="5400000">
            <a:off x="91140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52" name="AutoShape 79"/>
          <p:cNvSpPr>
            <a:spLocks noChangeArrowheads="1"/>
          </p:cNvSpPr>
          <p:nvPr/>
        </p:nvSpPr>
        <p:spPr bwMode="auto">
          <a:xfrm rot="5400000">
            <a:off x="941878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53" name="Rectangle 67"/>
          <p:cNvSpPr>
            <a:spLocks noChangeArrowheads="1"/>
          </p:cNvSpPr>
          <p:nvPr/>
        </p:nvSpPr>
        <p:spPr bwMode="auto">
          <a:xfrm rot="16200000">
            <a:off x="9191275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54" name="Rectangle 67"/>
          <p:cNvSpPr>
            <a:spLocks noChangeArrowheads="1"/>
          </p:cNvSpPr>
          <p:nvPr/>
        </p:nvSpPr>
        <p:spPr bwMode="auto">
          <a:xfrm rot="16200000">
            <a:off x="888655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55" name="Rectangle 67"/>
          <p:cNvSpPr>
            <a:spLocks noChangeArrowheads="1"/>
          </p:cNvSpPr>
          <p:nvPr/>
        </p:nvSpPr>
        <p:spPr bwMode="auto">
          <a:xfrm rot="16200000">
            <a:off x="858183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cxnSp>
        <p:nvCxnSpPr>
          <p:cNvPr id="356" name="Straight Connector 355"/>
          <p:cNvCxnSpPr/>
          <p:nvPr/>
        </p:nvCxnSpPr>
        <p:spPr bwMode="auto">
          <a:xfrm>
            <a:off x="10332529" y="4724400"/>
            <a:ext cx="40629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357" name="Line 54"/>
          <p:cNvSpPr>
            <a:spLocks noChangeShapeType="1"/>
          </p:cNvSpPr>
          <p:nvPr/>
        </p:nvSpPr>
        <p:spPr bwMode="auto">
          <a:xfrm>
            <a:off x="10878261" y="410673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" name="AutoShape 3"/>
          <p:cNvSpPr>
            <a:spLocks noChangeArrowheads="1"/>
          </p:cNvSpPr>
          <p:nvPr/>
        </p:nvSpPr>
        <p:spPr bwMode="auto">
          <a:xfrm rot="16200000">
            <a:off x="10649661" y="4690960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359" name="AutoShape 79"/>
          <p:cNvSpPr>
            <a:spLocks noChangeArrowheads="1"/>
          </p:cNvSpPr>
          <p:nvPr/>
        </p:nvSpPr>
        <p:spPr bwMode="auto">
          <a:xfrm rot="5400000">
            <a:off x="10687761" y="511006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60" name="Rectangle 67"/>
          <p:cNvSpPr>
            <a:spLocks noChangeArrowheads="1"/>
          </p:cNvSpPr>
          <p:nvPr/>
        </p:nvSpPr>
        <p:spPr bwMode="auto">
          <a:xfrm rot="16200000">
            <a:off x="10460255" y="418402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1" name="Rectangle 67"/>
          <p:cNvSpPr>
            <a:spLocks noChangeArrowheads="1"/>
          </p:cNvSpPr>
          <p:nvPr/>
        </p:nvSpPr>
        <p:spPr bwMode="auto">
          <a:xfrm rot="16200000">
            <a:off x="5890646" y="42013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2" name="Rectangle 67"/>
          <p:cNvSpPr>
            <a:spLocks noChangeArrowheads="1"/>
          </p:cNvSpPr>
          <p:nvPr/>
        </p:nvSpPr>
        <p:spPr bwMode="auto">
          <a:xfrm rot="16200000">
            <a:off x="5649025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3" name="Rectangle 67"/>
          <p:cNvSpPr>
            <a:spLocks noChangeArrowheads="1"/>
          </p:cNvSpPr>
          <p:nvPr/>
        </p:nvSpPr>
        <p:spPr bwMode="auto">
          <a:xfrm rot="16200000">
            <a:off x="5282937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4" name="Rectangle 67"/>
          <p:cNvSpPr>
            <a:spLocks noChangeArrowheads="1"/>
          </p:cNvSpPr>
          <p:nvPr/>
        </p:nvSpPr>
        <p:spPr bwMode="auto">
          <a:xfrm rot="16200000">
            <a:off x="4978216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5" name="Rectangle 67"/>
          <p:cNvSpPr>
            <a:spLocks noChangeArrowheads="1"/>
          </p:cNvSpPr>
          <p:nvPr/>
        </p:nvSpPr>
        <p:spPr bwMode="auto">
          <a:xfrm rot="16200000">
            <a:off x="4620465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6" name="Rectangle 67"/>
          <p:cNvSpPr>
            <a:spLocks noChangeArrowheads="1"/>
          </p:cNvSpPr>
          <p:nvPr/>
        </p:nvSpPr>
        <p:spPr bwMode="auto">
          <a:xfrm rot="16200000">
            <a:off x="4267201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67" name="AutoShape 19"/>
          <p:cNvSpPr>
            <a:spLocks noChangeArrowheads="1"/>
          </p:cNvSpPr>
          <p:nvPr/>
        </p:nvSpPr>
        <p:spPr bwMode="auto">
          <a:xfrm>
            <a:off x="4266089" y="2438400"/>
            <a:ext cx="107166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368" name="Line 551"/>
          <p:cNvSpPr>
            <a:spLocks noChangeShapeType="1"/>
          </p:cNvSpPr>
          <p:nvPr/>
        </p:nvSpPr>
        <p:spPr bwMode="auto">
          <a:xfrm flipH="1">
            <a:off x="3656648" y="2667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29" name="Line 81"/>
          <p:cNvSpPr>
            <a:spLocks noChangeShapeType="1"/>
          </p:cNvSpPr>
          <p:nvPr/>
        </p:nvSpPr>
        <p:spPr bwMode="auto">
          <a:xfrm>
            <a:off x="3453500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0" name="Line 38"/>
          <p:cNvSpPr>
            <a:spLocks noChangeShapeType="1"/>
          </p:cNvSpPr>
          <p:nvPr/>
        </p:nvSpPr>
        <p:spPr bwMode="auto">
          <a:xfrm>
            <a:off x="3453500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1" name="Line 81"/>
          <p:cNvSpPr>
            <a:spLocks noChangeShapeType="1"/>
          </p:cNvSpPr>
          <p:nvPr/>
        </p:nvSpPr>
        <p:spPr bwMode="auto">
          <a:xfrm>
            <a:off x="4773956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2" name="AutoShape 19"/>
          <p:cNvSpPr>
            <a:spLocks noChangeArrowheads="1"/>
          </p:cNvSpPr>
          <p:nvPr/>
        </p:nvSpPr>
        <p:spPr bwMode="auto">
          <a:xfrm>
            <a:off x="4266089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507868" y="2438400"/>
            <a:ext cx="3148780" cy="16764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FortiGate 140D-POE Schematic</a:t>
            </a:r>
          </a:p>
        </p:txBody>
      </p:sp>
    </p:spTree>
    <p:extLst>
      <p:ext uri="{BB962C8B-B14F-4D97-AF65-F5344CB8AC3E}">
        <p14:creationId xmlns:p14="http://schemas.microsoft.com/office/powerpoint/2010/main" val="89560768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FortiASIC CP8 Overview </a:t>
            </a:r>
          </a:p>
        </p:txBody>
      </p:sp>
      <p:sp>
        <p:nvSpPr>
          <p:cNvPr id="22" name="Text Placeholder 18"/>
          <p:cNvSpPr txBox="1">
            <a:spLocks/>
          </p:cNvSpPr>
          <p:nvPr/>
        </p:nvSpPr>
        <p:spPr>
          <a:xfrm>
            <a:off x="6848628" y="2423585"/>
            <a:ext cx="5109966" cy="3448897"/>
          </a:xfrm>
          <a:prstGeom prst="rect">
            <a:avLst/>
          </a:prstGeom>
        </p:spPr>
        <p:txBody>
          <a:bodyPr lIns="121899" tIns="60949" rIns="121899" bIns="60949"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700" dirty="0"/>
              <a:t>Content processing offload and HW encryption.</a:t>
            </a:r>
          </a:p>
          <a:p>
            <a:pPr>
              <a:buClr>
                <a:schemeClr val="accent6"/>
              </a:buClr>
              <a:buFont typeface="Wingdings" charset="2"/>
              <a:buChar char="§"/>
            </a:pPr>
            <a:r>
              <a:rPr lang="en-US" sz="2700" dirty="0"/>
              <a:t>Performance enhancement dependent on CPU architecture and speed</a:t>
            </a:r>
          </a:p>
          <a:p>
            <a:endParaRPr lang="en-US" sz="2700" dirty="0"/>
          </a:p>
        </p:txBody>
      </p:sp>
      <p:sp>
        <p:nvSpPr>
          <p:cNvPr id="23" name="Rounded Rectangle 22"/>
          <p:cNvSpPr/>
          <p:nvPr/>
        </p:nvSpPr>
        <p:spPr bwMode="auto">
          <a:xfrm>
            <a:off x="827636" y="1848557"/>
            <a:ext cx="5370281" cy="4205111"/>
          </a:xfrm>
          <a:prstGeom prst="roundRect">
            <a:avLst>
              <a:gd name="adj" fmla="val 0"/>
            </a:avLst>
          </a:prstGeom>
          <a:solidFill>
            <a:srgbClr val="D9D9D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2100" dirty="0"/>
          </a:p>
        </p:txBody>
      </p:sp>
      <p:sp>
        <p:nvSpPr>
          <p:cNvPr id="20" name="Text Placeholder 18"/>
          <p:cNvSpPr txBox="1">
            <a:spLocks/>
          </p:cNvSpPr>
          <p:nvPr/>
        </p:nvSpPr>
        <p:spPr>
          <a:xfrm>
            <a:off x="917549" y="2293764"/>
            <a:ext cx="5092220" cy="2647805"/>
          </a:xfrm>
          <a:prstGeom prst="rect">
            <a:avLst/>
          </a:prstGeom>
        </p:spPr>
        <p:txBody>
          <a:bodyPr lIns="121899" tIns="60949" rIns="121899" bIns="60949"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Content processing support:</a:t>
            </a:r>
            <a:endParaRPr lang="en-US" dirty="0"/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VPN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SSL offloading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Flow based UTM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r>
              <a:rPr lang="en-US" sz="2700" dirty="0"/>
              <a:t>AV Signatures</a:t>
            </a:r>
          </a:p>
          <a:p>
            <a:pPr indent="-422326">
              <a:buClr>
                <a:schemeClr val="accent3"/>
              </a:buClr>
              <a:buFont typeface="Wingdings" charset="2"/>
              <a:buChar char="ü"/>
            </a:pPr>
            <a:endParaRPr lang="en-US" sz="27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grayscl/>
            <a:alphaModFix amt="10000"/>
          </a:blip>
          <a:stretch>
            <a:fillRect/>
          </a:stretch>
        </p:blipFill>
        <p:spPr>
          <a:xfrm rot="20541969">
            <a:off x="3424239" y="3961750"/>
            <a:ext cx="2685578" cy="201470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 bwMode="invGray">
          <a:xfrm>
            <a:off x="597514" y="1133143"/>
            <a:ext cx="11038895" cy="846744"/>
          </a:xfrm>
          <a:prstGeom prst="rect">
            <a:avLst/>
          </a:prstGeom>
          <a:solidFill>
            <a:srgbClr val="324040"/>
          </a:solidFill>
          <a:ln w="28575">
            <a:noFill/>
            <a:round/>
            <a:headEnd/>
            <a:tailEnd/>
          </a:ln>
          <a:extLst/>
        </p:spPr>
        <p:txBody>
          <a:bodyPr wrap="square" lIns="121899" tIns="60949" rIns="121899" bIns="60949" rtlCol="0" anchor="ctr"/>
          <a:lstStyle/>
          <a:p>
            <a:pPr marL="1218987" lvl="4" defTabSz="457092"/>
            <a:r>
              <a:rPr lang="en-US" sz="2700" b="1" dirty="0">
                <a:solidFill>
                  <a:schemeClr val="bg1"/>
                </a:solidFill>
                <a:cs typeface="Arial Narrow"/>
              </a:rPr>
              <a:t>Latest generation Content Processor designed to accelerate computationally intensive tasks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40602" y="1148537"/>
            <a:ext cx="823191" cy="825191"/>
            <a:chOff x="2284186" y="1295400"/>
            <a:chExt cx="687613" cy="68910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4186" y="1295400"/>
              <a:ext cx="687613" cy="68910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372519" y="1696820"/>
              <a:ext cx="514523" cy="14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  <a:latin typeface="Helvetica 55 Roman"/>
                  <a:cs typeface="Helvetica 55 Roman"/>
                </a:rPr>
                <a:t>CP8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5955585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utoShape 33"/>
          <p:cNvSpPr>
            <a:spLocks noChangeArrowheads="1"/>
          </p:cNvSpPr>
          <p:nvPr/>
        </p:nvSpPr>
        <p:spPr bwMode="auto">
          <a:xfrm>
            <a:off x="203147" y="1600200"/>
            <a:ext cx="11680957" cy="32766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047107" name="Line 579"/>
          <p:cNvSpPr>
            <a:spLocks noChangeShapeType="1"/>
          </p:cNvSpPr>
          <p:nvPr/>
        </p:nvSpPr>
        <p:spPr bwMode="auto">
          <a:xfrm flipV="1">
            <a:off x="111730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78" name="AutoShape 19"/>
          <p:cNvSpPr>
            <a:spLocks noChangeArrowheads="1"/>
          </p:cNvSpPr>
          <p:nvPr/>
        </p:nvSpPr>
        <p:spPr bwMode="auto">
          <a:xfrm>
            <a:off x="264091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4GB</a:t>
            </a:r>
          </a:p>
        </p:txBody>
      </p:sp>
      <p:sp>
        <p:nvSpPr>
          <p:cNvPr id="1047079" name="Line 551"/>
          <p:cNvSpPr>
            <a:spLocks noChangeShapeType="1"/>
          </p:cNvSpPr>
          <p:nvPr/>
        </p:nvSpPr>
        <p:spPr bwMode="auto">
          <a:xfrm>
            <a:off x="304720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0" name="Rectangle 67"/>
          <p:cNvSpPr>
            <a:spLocks noChangeArrowheads="1"/>
          </p:cNvSpPr>
          <p:nvPr/>
        </p:nvSpPr>
        <p:spPr bwMode="auto">
          <a:xfrm>
            <a:off x="1320456" y="5510772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USB-A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1047082" name="AutoShape 3"/>
          <p:cNvSpPr>
            <a:spLocks noChangeArrowheads="1"/>
          </p:cNvSpPr>
          <p:nvPr/>
        </p:nvSpPr>
        <p:spPr bwMode="auto">
          <a:xfrm rot="16200000">
            <a:off x="247367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047083" name="Line 555"/>
          <p:cNvSpPr>
            <a:spLocks noChangeShapeType="1"/>
          </p:cNvSpPr>
          <p:nvPr/>
        </p:nvSpPr>
        <p:spPr bwMode="auto">
          <a:xfrm flipV="1">
            <a:off x="270227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086" name="AutoShape 79"/>
          <p:cNvSpPr>
            <a:spLocks noChangeArrowheads="1"/>
          </p:cNvSpPr>
          <p:nvPr/>
        </p:nvSpPr>
        <p:spPr bwMode="auto">
          <a:xfrm rot="5400000">
            <a:off x="251177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087" name="Rectangle 67"/>
          <p:cNvSpPr>
            <a:spLocks noChangeArrowheads="1"/>
          </p:cNvSpPr>
          <p:nvPr/>
        </p:nvSpPr>
        <p:spPr bwMode="auto">
          <a:xfrm>
            <a:off x="2133044" y="5562601"/>
            <a:ext cx="96494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047105" name="AutoShape 79"/>
          <p:cNvSpPr>
            <a:spLocks noChangeArrowheads="1"/>
          </p:cNvSpPr>
          <p:nvPr/>
        </p:nvSpPr>
        <p:spPr bwMode="auto">
          <a:xfrm rot="5400000">
            <a:off x="92680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06" name="AutoShape 3"/>
          <p:cNvSpPr>
            <a:spLocks noChangeArrowheads="1"/>
          </p:cNvSpPr>
          <p:nvPr/>
        </p:nvSpPr>
        <p:spPr bwMode="auto">
          <a:xfrm rot="16200000">
            <a:off x="850609" y="4660927"/>
            <a:ext cx="533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FEXP</a:t>
            </a:r>
          </a:p>
        </p:txBody>
      </p:sp>
      <p:sp>
        <p:nvSpPr>
          <p:cNvPr id="1047108" name="Rectangle 67"/>
          <p:cNvSpPr>
            <a:spLocks noChangeArrowheads="1"/>
          </p:cNvSpPr>
          <p:nvPr/>
        </p:nvSpPr>
        <p:spPr bwMode="auto">
          <a:xfrm>
            <a:off x="304720" y="551815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FortiExplorer</a:t>
            </a:r>
          </a:p>
        </p:txBody>
      </p:sp>
      <p:sp>
        <p:nvSpPr>
          <p:cNvPr id="1047111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047112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047113" name="Line 585"/>
          <p:cNvSpPr>
            <a:spLocks noChangeShapeType="1"/>
          </p:cNvSpPr>
          <p:nvPr/>
        </p:nvSpPr>
        <p:spPr bwMode="auto">
          <a:xfrm flipV="1">
            <a:off x="172675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15" name="AutoShape 3"/>
          <p:cNvSpPr>
            <a:spLocks noChangeArrowheads="1"/>
          </p:cNvSpPr>
          <p:nvPr/>
        </p:nvSpPr>
        <p:spPr bwMode="auto">
          <a:xfrm>
            <a:off x="609441" y="1828800"/>
            <a:ext cx="1015735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7116" name="Line 588"/>
          <p:cNvSpPr>
            <a:spLocks noChangeShapeType="1"/>
          </p:cNvSpPr>
          <p:nvPr/>
        </p:nvSpPr>
        <p:spPr bwMode="auto">
          <a:xfrm>
            <a:off x="1218883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40" name="AutoShape 19"/>
          <p:cNvSpPr>
            <a:spLocks noChangeArrowheads="1"/>
          </p:cNvSpPr>
          <p:nvPr/>
        </p:nvSpPr>
        <p:spPr bwMode="auto">
          <a:xfrm>
            <a:off x="1726750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16GB Flash</a:t>
            </a:r>
          </a:p>
        </p:txBody>
      </p:sp>
      <p:sp>
        <p:nvSpPr>
          <p:cNvPr id="1047141" name="Line 613"/>
          <p:cNvSpPr>
            <a:spLocks noChangeShapeType="1"/>
          </p:cNvSpPr>
          <p:nvPr/>
        </p:nvSpPr>
        <p:spPr bwMode="auto">
          <a:xfrm>
            <a:off x="213304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83" name="Rectangle 67"/>
          <p:cNvSpPr>
            <a:spLocks noChangeArrowheads="1"/>
          </p:cNvSpPr>
          <p:nvPr/>
        </p:nvSpPr>
        <p:spPr bwMode="auto">
          <a:xfrm rot="16200000">
            <a:off x="2284274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Serial</a:t>
            </a:r>
          </a:p>
        </p:txBody>
      </p:sp>
      <p:sp>
        <p:nvSpPr>
          <p:cNvPr id="1047185" name="Rectangle 67"/>
          <p:cNvSpPr>
            <a:spLocks noChangeArrowheads="1"/>
          </p:cNvSpPr>
          <p:nvPr/>
        </p:nvSpPr>
        <p:spPr bwMode="auto">
          <a:xfrm rot="16200000">
            <a:off x="1308745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47186" name="Rectangle 67"/>
          <p:cNvSpPr>
            <a:spLocks noChangeArrowheads="1"/>
          </p:cNvSpPr>
          <p:nvPr/>
        </p:nvSpPr>
        <p:spPr bwMode="auto">
          <a:xfrm rot="16200000">
            <a:off x="699304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104" name="Line 609"/>
          <p:cNvSpPr>
            <a:spLocks noChangeShapeType="1"/>
          </p:cNvSpPr>
          <p:nvPr/>
        </p:nvSpPr>
        <p:spPr bwMode="auto">
          <a:xfrm flipV="1">
            <a:off x="3656647" y="35052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184097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180287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1613466" y="4192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USB</a:t>
            </a:r>
          </a:p>
        </p:txBody>
      </p:sp>
      <p:sp>
        <p:nvSpPr>
          <p:cNvPr id="256" name="Line 585"/>
          <p:cNvSpPr>
            <a:spLocks noChangeShapeType="1"/>
          </p:cNvSpPr>
          <p:nvPr/>
        </p:nvSpPr>
        <p:spPr bwMode="auto">
          <a:xfrm flipV="1">
            <a:off x="203147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47104" name="AutoShape 19"/>
          <p:cNvSpPr>
            <a:spLocks noChangeArrowheads="1"/>
          </p:cNvSpPr>
          <p:nvPr/>
        </p:nvSpPr>
        <p:spPr bwMode="auto">
          <a:xfrm>
            <a:off x="4164517" y="2895600"/>
            <a:ext cx="7425630" cy="1219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184" name="AutoShape 19"/>
          <p:cNvSpPr>
            <a:spLocks noChangeArrowheads="1"/>
          </p:cNvSpPr>
          <p:nvPr/>
        </p:nvSpPr>
        <p:spPr bwMode="auto">
          <a:xfrm>
            <a:off x="954791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7" name="Line 245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7" name="AutoShape 19"/>
          <p:cNvSpPr>
            <a:spLocks noChangeArrowheads="1"/>
          </p:cNvSpPr>
          <p:nvPr/>
        </p:nvSpPr>
        <p:spPr bwMode="auto">
          <a:xfrm>
            <a:off x="4266088" y="2438400"/>
            <a:ext cx="117324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368" name="Line 551"/>
          <p:cNvSpPr>
            <a:spLocks noChangeShapeType="1"/>
          </p:cNvSpPr>
          <p:nvPr/>
        </p:nvSpPr>
        <p:spPr bwMode="auto">
          <a:xfrm flipH="1">
            <a:off x="3656648" y="26670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29" name="Line 81"/>
          <p:cNvSpPr>
            <a:spLocks noChangeShapeType="1"/>
          </p:cNvSpPr>
          <p:nvPr/>
        </p:nvSpPr>
        <p:spPr bwMode="auto">
          <a:xfrm>
            <a:off x="3453500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0" name="Line 38"/>
          <p:cNvSpPr>
            <a:spLocks noChangeShapeType="1"/>
          </p:cNvSpPr>
          <p:nvPr/>
        </p:nvSpPr>
        <p:spPr bwMode="auto">
          <a:xfrm>
            <a:off x="3453500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1" name="Line 81"/>
          <p:cNvSpPr>
            <a:spLocks noChangeShapeType="1"/>
          </p:cNvSpPr>
          <p:nvPr/>
        </p:nvSpPr>
        <p:spPr bwMode="auto">
          <a:xfrm>
            <a:off x="4773956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2" name="AutoShape 19"/>
          <p:cNvSpPr>
            <a:spLocks noChangeArrowheads="1"/>
          </p:cNvSpPr>
          <p:nvPr/>
        </p:nvSpPr>
        <p:spPr bwMode="auto">
          <a:xfrm>
            <a:off x="4266089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2GB</a:t>
            </a:r>
          </a:p>
        </p:txBody>
      </p:sp>
      <p:sp>
        <p:nvSpPr>
          <p:cNvPr id="1047139" name="AutoShape 19"/>
          <p:cNvSpPr>
            <a:spLocks noChangeArrowheads="1"/>
          </p:cNvSpPr>
          <p:nvPr/>
        </p:nvSpPr>
        <p:spPr bwMode="auto">
          <a:xfrm>
            <a:off x="507868" y="2438400"/>
            <a:ext cx="3148780" cy="16764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2C, 4T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 rot="16200000">
            <a:off x="292018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T1</a:t>
            </a:r>
          </a:p>
        </p:txBody>
      </p:sp>
      <p:sp>
        <p:nvSpPr>
          <p:cNvPr id="134" name="Line 555"/>
          <p:cNvSpPr>
            <a:spLocks noChangeShapeType="1"/>
          </p:cNvSpPr>
          <p:nvPr/>
        </p:nvSpPr>
        <p:spPr bwMode="auto">
          <a:xfrm flipV="1">
            <a:off x="3108573" y="411888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295828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>
            <a:off x="2640912" y="5562601"/>
            <a:ext cx="96494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T1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FortiGate 140D-POE-T1 Schematic</a:t>
            </a:r>
          </a:p>
        </p:txBody>
      </p:sp>
      <p:sp>
        <p:nvSpPr>
          <p:cNvPr id="138" name="Rectangle 67"/>
          <p:cNvSpPr>
            <a:spLocks noChangeArrowheads="1"/>
          </p:cNvSpPr>
          <p:nvPr/>
        </p:nvSpPr>
        <p:spPr bwMode="auto">
          <a:xfrm>
            <a:off x="4570809" y="5498585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39" name="AutoShape 79"/>
          <p:cNvSpPr>
            <a:spLocks noChangeArrowheads="1"/>
          </p:cNvSpPr>
          <p:nvPr/>
        </p:nvSpPr>
        <p:spPr bwMode="auto">
          <a:xfrm rot="5400000">
            <a:off x="484253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80443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4" name="Line 639"/>
          <p:cNvSpPr>
            <a:spLocks noChangeShapeType="1"/>
          </p:cNvSpPr>
          <p:nvPr/>
        </p:nvSpPr>
        <p:spPr bwMode="auto">
          <a:xfrm flipV="1">
            <a:off x="503303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 rot="16200000">
            <a:off x="4879545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46" name="Rectangle 67"/>
          <p:cNvSpPr>
            <a:spLocks noChangeArrowheads="1"/>
          </p:cNvSpPr>
          <p:nvPr/>
        </p:nvSpPr>
        <p:spPr bwMode="auto">
          <a:xfrm rot="16200000">
            <a:off x="4615029" y="41839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5147256" y="510998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5109156" y="469088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9" name="Line 639"/>
          <p:cNvSpPr>
            <a:spLocks noChangeShapeType="1"/>
          </p:cNvSpPr>
          <p:nvPr/>
        </p:nvSpPr>
        <p:spPr bwMode="auto">
          <a:xfrm flipV="1">
            <a:off x="5337756" y="410666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4471963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4433863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0" name="Line 639"/>
          <p:cNvSpPr>
            <a:spLocks noChangeShapeType="1"/>
          </p:cNvSpPr>
          <p:nvPr/>
        </p:nvSpPr>
        <p:spPr bwMode="auto">
          <a:xfrm flipV="1">
            <a:off x="4662463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5466838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5428738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3" name="Line 639"/>
          <p:cNvSpPr>
            <a:spLocks noChangeShapeType="1"/>
          </p:cNvSpPr>
          <p:nvPr/>
        </p:nvSpPr>
        <p:spPr bwMode="auto">
          <a:xfrm flipV="1">
            <a:off x="5657338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6088975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5" name="AutoShape 3"/>
          <p:cNvSpPr>
            <a:spLocks noChangeArrowheads="1"/>
          </p:cNvSpPr>
          <p:nvPr/>
        </p:nvSpPr>
        <p:spPr bwMode="auto">
          <a:xfrm rot="16200000">
            <a:off x="6050875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69" name="Line 639"/>
          <p:cNvSpPr>
            <a:spLocks noChangeShapeType="1"/>
          </p:cNvSpPr>
          <p:nvPr/>
        </p:nvSpPr>
        <p:spPr bwMode="auto">
          <a:xfrm flipV="1">
            <a:off x="6279475" y="411479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3" name="Rectangle 67"/>
          <p:cNvSpPr>
            <a:spLocks noChangeArrowheads="1"/>
          </p:cNvSpPr>
          <p:nvPr/>
        </p:nvSpPr>
        <p:spPr bwMode="auto">
          <a:xfrm>
            <a:off x="5180251" y="5498585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SFP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74" name="AutoShape 79"/>
          <p:cNvSpPr>
            <a:spLocks noChangeArrowheads="1"/>
          </p:cNvSpPr>
          <p:nvPr/>
        </p:nvSpPr>
        <p:spPr bwMode="auto">
          <a:xfrm rot="5400000">
            <a:off x="5843566" y="51185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5805466" y="46994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76" name="Line 639"/>
          <p:cNvSpPr>
            <a:spLocks noChangeShapeType="1"/>
          </p:cNvSpPr>
          <p:nvPr/>
        </p:nvSpPr>
        <p:spPr bwMode="auto">
          <a:xfrm flipV="1">
            <a:off x="6034066" y="41152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>
            <a:off x="8735325" y="5570399"/>
            <a:ext cx="2577126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10/100/1000</a:t>
            </a:r>
          </a:p>
        </p:txBody>
      </p:sp>
      <p:sp>
        <p:nvSpPr>
          <p:cNvPr id="179" name="AutoShape 128"/>
          <p:cNvSpPr>
            <a:spLocks/>
          </p:cNvSpPr>
          <p:nvPr/>
        </p:nvSpPr>
        <p:spPr bwMode="auto">
          <a:xfrm rot="5400000">
            <a:off x="4786643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AutoShape 128"/>
          <p:cNvSpPr>
            <a:spLocks/>
          </p:cNvSpPr>
          <p:nvPr/>
        </p:nvSpPr>
        <p:spPr bwMode="auto">
          <a:xfrm rot="5400000">
            <a:off x="5497658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AutoShape 128"/>
          <p:cNvSpPr>
            <a:spLocks/>
          </p:cNvSpPr>
          <p:nvPr/>
        </p:nvSpPr>
        <p:spPr bwMode="auto">
          <a:xfrm rot="5400000">
            <a:off x="6107099" y="51943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Rectangle 67"/>
          <p:cNvSpPr>
            <a:spLocks noChangeArrowheads="1"/>
          </p:cNvSpPr>
          <p:nvPr/>
        </p:nvSpPr>
        <p:spPr bwMode="auto">
          <a:xfrm>
            <a:off x="6602282" y="5570399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</p:txBody>
      </p:sp>
      <p:sp>
        <p:nvSpPr>
          <p:cNvPr id="191" name="AutoShape 126"/>
          <p:cNvSpPr>
            <a:spLocks/>
          </p:cNvSpPr>
          <p:nvPr/>
        </p:nvSpPr>
        <p:spPr bwMode="auto">
          <a:xfrm rot="5400000">
            <a:off x="7563461" y="4426007"/>
            <a:ext cx="68133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Line 46"/>
          <p:cNvSpPr>
            <a:spLocks noChangeShapeType="1"/>
          </p:cNvSpPr>
          <p:nvPr/>
        </p:nvSpPr>
        <p:spPr bwMode="auto">
          <a:xfrm>
            <a:off x="7556149" y="41188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Line 54"/>
          <p:cNvSpPr>
            <a:spLocks noChangeShapeType="1"/>
          </p:cNvSpPr>
          <p:nvPr/>
        </p:nvSpPr>
        <p:spPr bwMode="auto">
          <a:xfrm>
            <a:off x="7860870" y="41188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7327549" y="47030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5" name="AutoShape 3"/>
          <p:cNvSpPr>
            <a:spLocks noChangeArrowheads="1"/>
          </p:cNvSpPr>
          <p:nvPr/>
        </p:nvSpPr>
        <p:spPr bwMode="auto">
          <a:xfrm rot="16200000">
            <a:off x="7632270" y="47030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7365649" y="51221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7" name="AutoShape 79"/>
          <p:cNvSpPr>
            <a:spLocks noChangeArrowheads="1"/>
          </p:cNvSpPr>
          <p:nvPr/>
        </p:nvSpPr>
        <p:spPr bwMode="auto">
          <a:xfrm rot="5400000">
            <a:off x="7670370" y="51221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8" name="Rectangle 67"/>
          <p:cNvSpPr>
            <a:spLocks noChangeArrowheads="1"/>
          </p:cNvSpPr>
          <p:nvPr/>
        </p:nvSpPr>
        <p:spPr bwMode="auto">
          <a:xfrm rot="16200000">
            <a:off x="7442863" y="41961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9" name="Rectangle 67"/>
          <p:cNvSpPr>
            <a:spLocks noChangeArrowheads="1"/>
          </p:cNvSpPr>
          <p:nvPr/>
        </p:nvSpPr>
        <p:spPr bwMode="auto">
          <a:xfrm rot="16200000">
            <a:off x="7138143" y="41961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0" name="Line 46"/>
          <p:cNvSpPr>
            <a:spLocks noChangeShapeType="1"/>
          </p:cNvSpPr>
          <p:nvPr/>
        </p:nvSpPr>
        <p:spPr bwMode="auto">
          <a:xfrm>
            <a:off x="6653756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Line 47"/>
          <p:cNvSpPr>
            <a:spLocks noChangeShapeType="1"/>
          </p:cNvSpPr>
          <p:nvPr/>
        </p:nvSpPr>
        <p:spPr bwMode="auto">
          <a:xfrm>
            <a:off x="7263197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Line 54"/>
          <p:cNvSpPr>
            <a:spLocks noChangeShapeType="1"/>
          </p:cNvSpPr>
          <p:nvPr/>
        </p:nvSpPr>
        <p:spPr bwMode="auto">
          <a:xfrm>
            <a:off x="6958477" y="41228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6425156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6729877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7034597" y="47070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6463256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6767977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7072697" y="51261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15" name="Rectangle 67"/>
          <p:cNvSpPr>
            <a:spLocks noChangeArrowheads="1"/>
          </p:cNvSpPr>
          <p:nvPr/>
        </p:nvSpPr>
        <p:spPr bwMode="auto">
          <a:xfrm rot="16200000">
            <a:off x="6845191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6" name="Rectangle 67"/>
          <p:cNvSpPr>
            <a:spLocks noChangeArrowheads="1"/>
          </p:cNvSpPr>
          <p:nvPr/>
        </p:nvSpPr>
        <p:spPr bwMode="auto">
          <a:xfrm rot="16200000">
            <a:off x="6540471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7" name="Rectangle 67"/>
          <p:cNvSpPr>
            <a:spLocks noChangeArrowheads="1"/>
          </p:cNvSpPr>
          <p:nvPr/>
        </p:nvSpPr>
        <p:spPr bwMode="auto">
          <a:xfrm rot="16200000">
            <a:off x="6235750" y="4200161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cxnSp>
        <p:nvCxnSpPr>
          <p:cNvPr id="218" name="Straight Connector 217"/>
          <p:cNvCxnSpPr/>
          <p:nvPr/>
        </p:nvCxnSpPr>
        <p:spPr bwMode="auto">
          <a:xfrm>
            <a:off x="7986445" y="4732468"/>
            <a:ext cx="40629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219" name="Line 54"/>
          <p:cNvSpPr>
            <a:spLocks noChangeShapeType="1"/>
          </p:cNvSpPr>
          <p:nvPr/>
        </p:nvSpPr>
        <p:spPr bwMode="auto">
          <a:xfrm>
            <a:off x="8532178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AutoShape 3"/>
          <p:cNvSpPr>
            <a:spLocks noChangeArrowheads="1"/>
          </p:cNvSpPr>
          <p:nvPr/>
        </p:nvSpPr>
        <p:spPr bwMode="auto">
          <a:xfrm rot="16200000">
            <a:off x="8303578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8341678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 rot="16200000">
            <a:off x="811417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3" name="AutoShape 126"/>
          <p:cNvSpPr>
            <a:spLocks/>
          </p:cNvSpPr>
          <p:nvPr/>
        </p:nvSpPr>
        <p:spPr bwMode="auto">
          <a:xfrm rot="5400000">
            <a:off x="9909545" y="4417939"/>
            <a:ext cx="68133" cy="2052656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Line 46"/>
          <p:cNvSpPr>
            <a:spLocks noChangeShapeType="1"/>
          </p:cNvSpPr>
          <p:nvPr/>
        </p:nvSpPr>
        <p:spPr bwMode="auto">
          <a:xfrm>
            <a:off x="990223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Line 54"/>
          <p:cNvSpPr>
            <a:spLocks noChangeShapeType="1"/>
          </p:cNvSpPr>
          <p:nvPr/>
        </p:nvSpPr>
        <p:spPr bwMode="auto">
          <a:xfrm>
            <a:off x="1020695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AutoShape 3"/>
          <p:cNvSpPr>
            <a:spLocks noChangeArrowheads="1"/>
          </p:cNvSpPr>
          <p:nvPr/>
        </p:nvSpPr>
        <p:spPr bwMode="auto">
          <a:xfrm rot="16200000">
            <a:off x="9673633" y="4694992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9978353" y="4694992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28" name="AutoShape 79"/>
          <p:cNvSpPr>
            <a:spLocks noChangeArrowheads="1"/>
          </p:cNvSpPr>
          <p:nvPr/>
        </p:nvSpPr>
        <p:spPr bwMode="auto">
          <a:xfrm rot="5400000">
            <a:off x="971173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29" name="AutoShape 79"/>
          <p:cNvSpPr>
            <a:spLocks noChangeArrowheads="1"/>
          </p:cNvSpPr>
          <p:nvPr/>
        </p:nvSpPr>
        <p:spPr bwMode="auto">
          <a:xfrm rot="5400000">
            <a:off x="1001645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30" name="Rectangle 67"/>
          <p:cNvSpPr>
            <a:spLocks noChangeArrowheads="1"/>
          </p:cNvSpPr>
          <p:nvPr/>
        </p:nvSpPr>
        <p:spPr bwMode="auto">
          <a:xfrm rot="16200000">
            <a:off x="9788947" y="418805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1" name="Rectangle 67"/>
          <p:cNvSpPr>
            <a:spLocks noChangeArrowheads="1"/>
          </p:cNvSpPr>
          <p:nvPr/>
        </p:nvSpPr>
        <p:spPr bwMode="auto">
          <a:xfrm rot="16200000">
            <a:off x="9484226" y="418805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2" name="Line 46"/>
          <p:cNvSpPr>
            <a:spLocks noChangeShapeType="1"/>
          </p:cNvSpPr>
          <p:nvPr/>
        </p:nvSpPr>
        <p:spPr bwMode="auto">
          <a:xfrm>
            <a:off x="899984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Line 47"/>
          <p:cNvSpPr>
            <a:spLocks noChangeShapeType="1"/>
          </p:cNvSpPr>
          <p:nvPr/>
        </p:nvSpPr>
        <p:spPr bwMode="auto">
          <a:xfrm>
            <a:off x="960928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54"/>
          <p:cNvSpPr>
            <a:spLocks noChangeShapeType="1"/>
          </p:cNvSpPr>
          <p:nvPr/>
        </p:nvSpPr>
        <p:spPr bwMode="auto">
          <a:xfrm>
            <a:off x="930456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 rot="16200000">
            <a:off x="8771240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 rot="16200000">
            <a:off x="9075960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9380681" y="4699027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880934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911406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941878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 rot="16200000">
            <a:off x="9191275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888655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7" name="Rectangle 67"/>
          <p:cNvSpPr>
            <a:spLocks noChangeArrowheads="1"/>
          </p:cNvSpPr>
          <p:nvPr/>
        </p:nvSpPr>
        <p:spPr bwMode="auto">
          <a:xfrm rot="16200000">
            <a:off x="858183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cxnSp>
        <p:nvCxnSpPr>
          <p:cNvPr id="248" name="Straight Connector 247"/>
          <p:cNvCxnSpPr/>
          <p:nvPr/>
        </p:nvCxnSpPr>
        <p:spPr bwMode="auto">
          <a:xfrm>
            <a:off x="10332529" y="4724400"/>
            <a:ext cx="40629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249" name="Line 54"/>
          <p:cNvSpPr>
            <a:spLocks noChangeShapeType="1"/>
          </p:cNvSpPr>
          <p:nvPr/>
        </p:nvSpPr>
        <p:spPr bwMode="auto">
          <a:xfrm>
            <a:off x="10878261" y="410673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10649661" y="4690960"/>
            <a:ext cx="457200" cy="203147"/>
          </a:xfrm>
          <a:prstGeom prst="flowChartAlternateProcess">
            <a:avLst/>
          </a:prstGeom>
          <a:solidFill>
            <a:srgbClr val="446E6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1" name="AutoShape 79"/>
          <p:cNvSpPr>
            <a:spLocks noChangeArrowheads="1"/>
          </p:cNvSpPr>
          <p:nvPr/>
        </p:nvSpPr>
        <p:spPr bwMode="auto">
          <a:xfrm rot="5400000">
            <a:off x="10687761" y="511006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2" name="Rectangle 67"/>
          <p:cNvSpPr>
            <a:spLocks noChangeArrowheads="1"/>
          </p:cNvSpPr>
          <p:nvPr/>
        </p:nvSpPr>
        <p:spPr bwMode="auto">
          <a:xfrm rot="16200000">
            <a:off x="10460255" y="418402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5890646" y="42013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 rot="16200000">
            <a:off x="5649025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Rectangle 67"/>
          <p:cNvSpPr>
            <a:spLocks noChangeArrowheads="1"/>
          </p:cNvSpPr>
          <p:nvPr/>
        </p:nvSpPr>
        <p:spPr bwMode="auto">
          <a:xfrm rot="16200000">
            <a:off x="5282937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0" name="Rectangle 67"/>
          <p:cNvSpPr>
            <a:spLocks noChangeArrowheads="1"/>
          </p:cNvSpPr>
          <p:nvPr/>
        </p:nvSpPr>
        <p:spPr bwMode="auto">
          <a:xfrm rot="16200000">
            <a:off x="4978216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1" name="Rectangle 67"/>
          <p:cNvSpPr>
            <a:spLocks noChangeArrowheads="1"/>
          </p:cNvSpPr>
          <p:nvPr/>
        </p:nvSpPr>
        <p:spPr bwMode="auto">
          <a:xfrm rot="16200000">
            <a:off x="4620465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2" name="Rectangle 67"/>
          <p:cNvSpPr>
            <a:spLocks noChangeArrowheads="1"/>
          </p:cNvSpPr>
          <p:nvPr/>
        </p:nvSpPr>
        <p:spPr bwMode="auto">
          <a:xfrm rot="16200000">
            <a:off x="4267201" y="4210949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</p:spTree>
    <p:extLst>
      <p:ext uri="{BB962C8B-B14F-4D97-AF65-F5344CB8AC3E}">
        <p14:creationId xmlns:p14="http://schemas.microsoft.com/office/powerpoint/2010/main" val="851762560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Rugged-100C Schematic</a:t>
            </a:r>
          </a:p>
        </p:txBody>
      </p:sp>
      <p:sp>
        <p:nvSpPr>
          <p:cNvPr id="537643" name="AutoShape 33"/>
          <p:cNvSpPr>
            <a:spLocks noChangeArrowheads="1"/>
          </p:cNvSpPr>
          <p:nvPr/>
        </p:nvSpPr>
        <p:spPr bwMode="auto">
          <a:xfrm>
            <a:off x="1117309" y="17526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537645" name="AutoShape 19"/>
          <p:cNvSpPr>
            <a:spLocks noChangeArrowheads="1"/>
          </p:cNvSpPr>
          <p:nvPr/>
        </p:nvSpPr>
        <p:spPr bwMode="auto">
          <a:xfrm>
            <a:off x="4062941" y="3276600"/>
            <a:ext cx="1422030" cy="838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Ethernet Switch</a:t>
            </a:r>
          </a:p>
        </p:txBody>
      </p:sp>
      <p:sp>
        <p:nvSpPr>
          <p:cNvPr id="537646" name="Line 46"/>
          <p:cNvSpPr>
            <a:spLocks noChangeShapeType="1"/>
          </p:cNvSpPr>
          <p:nvPr/>
        </p:nvSpPr>
        <p:spPr bwMode="auto">
          <a:xfrm>
            <a:off x="432745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47" name="Line 47"/>
          <p:cNvSpPr>
            <a:spLocks noChangeShapeType="1"/>
          </p:cNvSpPr>
          <p:nvPr/>
        </p:nvSpPr>
        <p:spPr bwMode="auto">
          <a:xfrm>
            <a:off x="493689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1" name="Rectangle 67"/>
          <p:cNvSpPr>
            <a:spLocks noChangeArrowheads="1"/>
          </p:cNvSpPr>
          <p:nvPr/>
        </p:nvSpPr>
        <p:spPr bwMode="auto">
          <a:xfrm>
            <a:off x="3148780" y="5486401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537652" name="Rectangle 67"/>
          <p:cNvSpPr>
            <a:spLocks noChangeArrowheads="1"/>
          </p:cNvSpPr>
          <p:nvPr/>
        </p:nvSpPr>
        <p:spPr bwMode="auto">
          <a:xfrm>
            <a:off x="4062941" y="54864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10/100</a:t>
            </a:r>
          </a:p>
        </p:txBody>
      </p:sp>
      <p:sp>
        <p:nvSpPr>
          <p:cNvPr id="537654" name="Line 54"/>
          <p:cNvSpPr>
            <a:spLocks noChangeShapeType="1"/>
          </p:cNvSpPr>
          <p:nvPr/>
        </p:nvSpPr>
        <p:spPr bwMode="auto">
          <a:xfrm>
            <a:off x="463217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55" name="AutoShape 3"/>
          <p:cNvSpPr>
            <a:spLocks noChangeArrowheads="1"/>
          </p:cNvSpPr>
          <p:nvPr/>
        </p:nvSpPr>
        <p:spPr bwMode="auto">
          <a:xfrm rot="16200000">
            <a:off x="409885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6" name="AutoShape 3"/>
          <p:cNvSpPr>
            <a:spLocks noChangeArrowheads="1"/>
          </p:cNvSpPr>
          <p:nvPr/>
        </p:nvSpPr>
        <p:spPr bwMode="auto">
          <a:xfrm rot="16200000">
            <a:off x="44035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7" name="AutoShape 3"/>
          <p:cNvSpPr>
            <a:spLocks noChangeArrowheads="1"/>
          </p:cNvSpPr>
          <p:nvPr/>
        </p:nvSpPr>
        <p:spPr bwMode="auto">
          <a:xfrm rot="16200000">
            <a:off x="470829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58" name="AutoShape 79"/>
          <p:cNvSpPr>
            <a:spLocks noChangeArrowheads="1"/>
          </p:cNvSpPr>
          <p:nvPr/>
        </p:nvSpPr>
        <p:spPr bwMode="auto">
          <a:xfrm rot="5400000">
            <a:off x="413695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59" name="AutoShape 79"/>
          <p:cNvSpPr>
            <a:spLocks noChangeArrowheads="1"/>
          </p:cNvSpPr>
          <p:nvPr/>
        </p:nvSpPr>
        <p:spPr bwMode="auto">
          <a:xfrm rot="5400000">
            <a:off x="44416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0" name="AutoShape 79"/>
          <p:cNvSpPr>
            <a:spLocks noChangeArrowheads="1"/>
          </p:cNvSpPr>
          <p:nvPr/>
        </p:nvSpPr>
        <p:spPr bwMode="auto">
          <a:xfrm rot="5400000">
            <a:off x="474639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63" name="Rectangle 67"/>
          <p:cNvSpPr>
            <a:spLocks noChangeArrowheads="1"/>
          </p:cNvSpPr>
          <p:nvPr/>
        </p:nvSpPr>
        <p:spPr bwMode="auto">
          <a:xfrm rot="16200000">
            <a:off x="3909451" y="4239372"/>
            <a:ext cx="571500" cy="246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i="1" dirty="0">
                <a:solidFill>
                  <a:srgbClr val="919693"/>
                </a:solidFill>
              </a:rPr>
              <a:t>10/100</a:t>
            </a:r>
          </a:p>
        </p:txBody>
      </p:sp>
      <p:sp>
        <p:nvSpPr>
          <p:cNvPr id="537664" name="Line 64"/>
          <p:cNvSpPr>
            <a:spLocks noChangeShapeType="1"/>
          </p:cNvSpPr>
          <p:nvPr/>
        </p:nvSpPr>
        <p:spPr bwMode="auto">
          <a:xfrm>
            <a:off x="4773956" y="29718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65" name="AutoShape 3"/>
          <p:cNvSpPr>
            <a:spLocks noChangeArrowheads="1"/>
          </p:cNvSpPr>
          <p:nvPr/>
        </p:nvSpPr>
        <p:spPr bwMode="auto">
          <a:xfrm rot="16200000">
            <a:off x="342804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DB-9</a:t>
            </a:r>
          </a:p>
        </p:txBody>
      </p:sp>
      <p:sp>
        <p:nvSpPr>
          <p:cNvPr id="537669" name="Line 69"/>
          <p:cNvSpPr>
            <a:spLocks noChangeShapeType="1"/>
          </p:cNvSpPr>
          <p:nvPr/>
        </p:nvSpPr>
        <p:spPr bwMode="auto">
          <a:xfrm>
            <a:off x="5281824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70" name="AutoShape 3"/>
          <p:cNvSpPr>
            <a:spLocks noChangeArrowheads="1"/>
          </p:cNvSpPr>
          <p:nvPr/>
        </p:nvSpPr>
        <p:spPr bwMode="auto">
          <a:xfrm rot="16200000">
            <a:off x="50532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537671" name="AutoShape 79"/>
          <p:cNvSpPr>
            <a:spLocks noChangeArrowheads="1"/>
          </p:cNvSpPr>
          <p:nvPr/>
        </p:nvSpPr>
        <p:spPr bwMode="auto">
          <a:xfrm rot="5400000">
            <a:off x="50913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688" name="Line 88"/>
          <p:cNvSpPr>
            <a:spLocks noChangeShapeType="1"/>
          </p:cNvSpPr>
          <p:nvPr/>
        </p:nvSpPr>
        <p:spPr bwMode="auto">
          <a:xfrm flipH="1">
            <a:off x="8481391" y="2438400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4" name="Line 94"/>
          <p:cNvSpPr>
            <a:spLocks noChangeShapeType="1"/>
          </p:cNvSpPr>
          <p:nvPr/>
        </p:nvSpPr>
        <p:spPr bwMode="auto">
          <a:xfrm flipH="1" flipV="1">
            <a:off x="3656648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95" name="AutoShape 79"/>
          <p:cNvSpPr>
            <a:spLocks noChangeArrowheads="1"/>
          </p:cNvSpPr>
          <p:nvPr/>
        </p:nvSpPr>
        <p:spPr bwMode="auto">
          <a:xfrm rot="5400000">
            <a:off x="346614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537706" name="AutoShape 19"/>
          <p:cNvSpPr>
            <a:spLocks noChangeArrowheads="1"/>
          </p:cNvSpPr>
          <p:nvPr/>
        </p:nvSpPr>
        <p:spPr bwMode="auto">
          <a:xfrm>
            <a:off x="9040045" y="2209800"/>
            <a:ext cx="1015735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1G</a:t>
            </a:r>
          </a:p>
        </p:txBody>
      </p:sp>
      <p:sp>
        <p:nvSpPr>
          <p:cNvPr id="537726" name="AutoShape 126"/>
          <p:cNvSpPr>
            <a:spLocks/>
          </p:cNvSpPr>
          <p:nvPr/>
        </p:nvSpPr>
        <p:spPr bwMode="auto">
          <a:xfrm rot="5400000">
            <a:off x="4786643" y="4889646"/>
            <a:ext cx="76200" cy="111730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AutoShape 19"/>
          <p:cNvSpPr>
            <a:spLocks noChangeArrowheads="1"/>
          </p:cNvSpPr>
          <p:nvPr/>
        </p:nvSpPr>
        <p:spPr bwMode="auto">
          <a:xfrm>
            <a:off x="1523603" y="1981200"/>
            <a:ext cx="7008574" cy="9906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Rectangle 67"/>
          <p:cNvSpPr>
            <a:spLocks noChangeArrowheads="1"/>
          </p:cNvSpPr>
          <p:nvPr/>
        </p:nvSpPr>
        <p:spPr bwMode="auto">
          <a:xfrm rot="16200000">
            <a:off x="4214171" y="4239372"/>
            <a:ext cx="571500" cy="246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i="1" dirty="0">
                <a:solidFill>
                  <a:srgbClr val="919693"/>
                </a:solidFill>
              </a:rPr>
              <a:t>10/100</a:t>
            </a: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4518892" y="4239372"/>
            <a:ext cx="571500" cy="246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i="1" dirty="0">
                <a:solidFill>
                  <a:srgbClr val="919693"/>
                </a:solidFill>
              </a:rPr>
              <a:t>10/100</a:t>
            </a:r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 rot="16200000">
            <a:off x="4874399" y="4239372"/>
            <a:ext cx="571500" cy="246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800" b="1" i="1" dirty="0">
                <a:solidFill>
                  <a:srgbClr val="919693"/>
                </a:solidFill>
              </a:rPr>
              <a:t>10/100</a:t>
            </a:r>
          </a:p>
        </p:txBody>
      </p:sp>
      <p:sp>
        <p:nvSpPr>
          <p:cNvPr id="84" name="Line 69"/>
          <p:cNvSpPr>
            <a:spLocks noChangeShapeType="1"/>
          </p:cNvSpPr>
          <p:nvPr/>
        </p:nvSpPr>
        <p:spPr bwMode="auto">
          <a:xfrm>
            <a:off x="5992839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 rot="16200000">
            <a:off x="5764239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FX</a:t>
            </a:r>
          </a:p>
        </p:txBody>
      </p:sp>
      <p:sp>
        <p:nvSpPr>
          <p:cNvPr id="86" name="AutoShape 79"/>
          <p:cNvSpPr>
            <a:spLocks noChangeArrowheads="1"/>
          </p:cNvSpPr>
          <p:nvPr/>
        </p:nvSpPr>
        <p:spPr bwMode="auto">
          <a:xfrm rot="5400000">
            <a:off x="5802339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87" name="Rectangle 67"/>
          <p:cNvSpPr>
            <a:spLocks noChangeArrowheads="1"/>
          </p:cNvSpPr>
          <p:nvPr/>
        </p:nvSpPr>
        <p:spPr bwMode="auto">
          <a:xfrm rot="16200000">
            <a:off x="5534627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100</a:t>
            </a:r>
          </a:p>
        </p:txBody>
      </p:sp>
      <p:sp>
        <p:nvSpPr>
          <p:cNvPr id="88" name="Line 69"/>
          <p:cNvSpPr>
            <a:spLocks noChangeShapeType="1"/>
          </p:cNvSpPr>
          <p:nvPr/>
        </p:nvSpPr>
        <p:spPr bwMode="auto">
          <a:xfrm>
            <a:off x="6297560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AutoShape 3"/>
          <p:cNvSpPr>
            <a:spLocks noChangeArrowheads="1"/>
          </p:cNvSpPr>
          <p:nvPr/>
        </p:nvSpPr>
        <p:spPr bwMode="auto">
          <a:xfrm rot="16200000">
            <a:off x="606896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FX</a:t>
            </a:r>
          </a:p>
        </p:txBody>
      </p:sp>
      <p:sp>
        <p:nvSpPr>
          <p:cNvPr id="95" name="AutoShape 79"/>
          <p:cNvSpPr>
            <a:spLocks noChangeArrowheads="1"/>
          </p:cNvSpPr>
          <p:nvPr/>
        </p:nvSpPr>
        <p:spPr bwMode="auto">
          <a:xfrm rot="5400000">
            <a:off x="610706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 rot="16200000">
            <a:off x="5879553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100</a:t>
            </a:r>
          </a:p>
        </p:txBody>
      </p:sp>
      <p:sp>
        <p:nvSpPr>
          <p:cNvPr id="102" name="Line 69"/>
          <p:cNvSpPr>
            <a:spLocks noChangeShapeType="1"/>
          </p:cNvSpPr>
          <p:nvPr/>
        </p:nvSpPr>
        <p:spPr bwMode="auto">
          <a:xfrm>
            <a:off x="6703854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 rot="16200000">
            <a:off x="6475254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FX</a:t>
            </a:r>
          </a:p>
        </p:txBody>
      </p:sp>
      <p:sp>
        <p:nvSpPr>
          <p:cNvPr id="104" name="AutoShape 79"/>
          <p:cNvSpPr>
            <a:spLocks noChangeArrowheads="1"/>
          </p:cNvSpPr>
          <p:nvPr/>
        </p:nvSpPr>
        <p:spPr bwMode="auto">
          <a:xfrm rot="5400000">
            <a:off x="6513354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5" name="Rectangle 67"/>
          <p:cNvSpPr>
            <a:spLocks noChangeArrowheads="1"/>
          </p:cNvSpPr>
          <p:nvPr/>
        </p:nvSpPr>
        <p:spPr bwMode="auto">
          <a:xfrm rot="16200000">
            <a:off x="6245642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100</a:t>
            </a:r>
          </a:p>
        </p:txBody>
      </p:sp>
      <p:sp>
        <p:nvSpPr>
          <p:cNvPr id="106" name="Line 69"/>
          <p:cNvSpPr>
            <a:spLocks noChangeShapeType="1"/>
          </p:cNvSpPr>
          <p:nvPr/>
        </p:nvSpPr>
        <p:spPr bwMode="auto">
          <a:xfrm>
            <a:off x="7008574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6779974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FX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6818074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09" name="Rectangle 67"/>
          <p:cNvSpPr>
            <a:spLocks noChangeArrowheads="1"/>
          </p:cNvSpPr>
          <p:nvPr/>
        </p:nvSpPr>
        <p:spPr bwMode="auto">
          <a:xfrm rot="16200000">
            <a:off x="6590568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100</a:t>
            </a:r>
          </a:p>
        </p:txBody>
      </p:sp>
      <p:sp>
        <p:nvSpPr>
          <p:cNvPr id="110" name="AutoShape 3"/>
          <p:cNvSpPr>
            <a:spLocks noChangeArrowheads="1"/>
          </p:cNvSpPr>
          <p:nvPr/>
        </p:nvSpPr>
        <p:spPr bwMode="auto">
          <a:xfrm rot="16200000">
            <a:off x="312332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DB-9</a:t>
            </a:r>
          </a:p>
        </p:txBody>
      </p:sp>
      <p:sp>
        <p:nvSpPr>
          <p:cNvPr id="111" name="Line 94"/>
          <p:cNvSpPr>
            <a:spLocks noChangeShapeType="1"/>
          </p:cNvSpPr>
          <p:nvPr/>
        </p:nvSpPr>
        <p:spPr bwMode="auto">
          <a:xfrm flipH="1" flipV="1">
            <a:off x="3351927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AutoShape 79"/>
          <p:cNvSpPr>
            <a:spLocks noChangeArrowheads="1"/>
          </p:cNvSpPr>
          <p:nvPr/>
        </p:nvSpPr>
        <p:spPr bwMode="auto">
          <a:xfrm rot="5400000">
            <a:off x="316142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16" name="AutoShape 126"/>
          <p:cNvSpPr>
            <a:spLocks/>
          </p:cNvSpPr>
          <p:nvPr/>
        </p:nvSpPr>
        <p:spPr bwMode="auto">
          <a:xfrm rot="5400000">
            <a:off x="3466187" y="5194366"/>
            <a:ext cx="76200" cy="507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Rectangle 67"/>
          <p:cNvSpPr>
            <a:spLocks noChangeArrowheads="1"/>
          </p:cNvSpPr>
          <p:nvPr/>
        </p:nvSpPr>
        <p:spPr bwMode="auto">
          <a:xfrm>
            <a:off x="5789692" y="54864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100 FX</a:t>
            </a:r>
          </a:p>
        </p:txBody>
      </p:sp>
      <p:sp>
        <p:nvSpPr>
          <p:cNvPr id="118" name="AutoShape 126"/>
          <p:cNvSpPr>
            <a:spLocks/>
          </p:cNvSpPr>
          <p:nvPr/>
        </p:nvSpPr>
        <p:spPr bwMode="auto">
          <a:xfrm rot="5400000">
            <a:off x="6513393" y="4889646"/>
            <a:ext cx="76200" cy="1117309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Line 69"/>
          <p:cNvSpPr>
            <a:spLocks noChangeShapeType="1"/>
          </p:cNvSpPr>
          <p:nvPr/>
        </p:nvSpPr>
        <p:spPr bwMode="auto">
          <a:xfrm>
            <a:off x="7821163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7592563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7630663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2" name="Rectangle 67"/>
          <p:cNvSpPr>
            <a:spLocks noChangeArrowheads="1"/>
          </p:cNvSpPr>
          <p:nvPr/>
        </p:nvSpPr>
        <p:spPr bwMode="auto">
          <a:xfrm rot="16200000">
            <a:off x="7362951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3" name="Line 69"/>
          <p:cNvSpPr>
            <a:spLocks noChangeShapeType="1"/>
          </p:cNvSpPr>
          <p:nvPr/>
        </p:nvSpPr>
        <p:spPr bwMode="auto">
          <a:xfrm>
            <a:off x="8125883" y="29718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AutoShape 3"/>
          <p:cNvSpPr>
            <a:spLocks noChangeArrowheads="1"/>
          </p:cNvSpPr>
          <p:nvPr/>
        </p:nvSpPr>
        <p:spPr bwMode="auto">
          <a:xfrm rot="16200000">
            <a:off x="7897283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25" name="AutoShape 79"/>
          <p:cNvSpPr>
            <a:spLocks noChangeArrowheads="1"/>
          </p:cNvSpPr>
          <p:nvPr/>
        </p:nvSpPr>
        <p:spPr bwMode="auto">
          <a:xfrm rot="5400000">
            <a:off x="7935383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7707877" y="42301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7" name="AutoShape 126"/>
          <p:cNvSpPr>
            <a:spLocks/>
          </p:cNvSpPr>
          <p:nvPr/>
        </p:nvSpPr>
        <p:spPr bwMode="auto">
          <a:xfrm rot="5400000">
            <a:off x="7935423" y="5194366"/>
            <a:ext cx="76200" cy="507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7313295" y="54864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GbE Copper</a:t>
            </a:r>
          </a:p>
        </p:txBody>
      </p:sp>
      <p:sp>
        <p:nvSpPr>
          <p:cNvPr id="65" name="Rectangle 67"/>
          <p:cNvSpPr>
            <a:spLocks noChangeArrowheads="1"/>
          </p:cNvSpPr>
          <p:nvPr/>
        </p:nvSpPr>
        <p:spPr bwMode="auto">
          <a:xfrm>
            <a:off x="2031471" y="5486401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DB-9</a:t>
            </a:r>
          </a:p>
        </p:txBody>
      </p:sp>
      <p:sp>
        <p:nvSpPr>
          <p:cNvPr id="67" name="Line 94"/>
          <p:cNvSpPr>
            <a:spLocks noChangeShapeType="1"/>
          </p:cNvSpPr>
          <p:nvPr/>
        </p:nvSpPr>
        <p:spPr bwMode="auto">
          <a:xfrm flipH="1" flipV="1">
            <a:off x="2539339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69" name="AutoShape 3"/>
          <p:cNvSpPr>
            <a:spLocks noChangeArrowheads="1"/>
          </p:cNvSpPr>
          <p:nvPr/>
        </p:nvSpPr>
        <p:spPr bwMode="auto">
          <a:xfrm rot="16200000">
            <a:off x="200601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DB-9</a:t>
            </a:r>
          </a:p>
        </p:txBody>
      </p:sp>
      <p:sp>
        <p:nvSpPr>
          <p:cNvPr id="70" name="Line 94"/>
          <p:cNvSpPr>
            <a:spLocks noChangeShapeType="1"/>
          </p:cNvSpPr>
          <p:nvPr/>
        </p:nvSpPr>
        <p:spPr bwMode="auto">
          <a:xfrm flipH="1" flipV="1">
            <a:off x="2234618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AutoShape 79"/>
          <p:cNvSpPr>
            <a:spLocks noChangeArrowheads="1"/>
          </p:cNvSpPr>
          <p:nvPr/>
        </p:nvSpPr>
        <p:spPr bwMode="auto">
          <a:xfrm rot="5400000">
            <a:off x="204411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72" name="AutoShape 126"/>
          <p:cNvSpPr>
            <a:spLocks/>
          </p:cNvSpPr>
          <p:nvPr/>
        </p:nvSpPr>
        <p:spPr bwMode="auto">
          <a:xfrm rot="5400000">
            <a:off x="2348878" y="5194366"/>
            <a:ext cx="76200" cy="507868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38237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8" y="3124200"/>
            <a:ext cx="172675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200B Schematic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961368" y="3581400"/>
            <a:ext cx="3555074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51388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742486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55198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2386978" y="5630030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945633" y="5486400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10/100/1000 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84097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80287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2031471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336191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214569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210759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625177" y="5486400"/>
            <a:ext cx="1117309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2124666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RPS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5383398" y="3124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>
            <a:off x="4266091" y="5630030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10/100</a:t>
            </a:r>
          </a:p>
        </p:txBody>
      </p:sp>
      <p:sp>
        <p:nvSpPr>
          <p:cNvPr id="106" name="AutoShape 126"/>
          <p:cNvSpPr>
            <a:spLocks/>
          </p:cNvSpPr>
          <p:nvPr/>
        </p:nvSpPr>
        <p:spPr bwMode="auto">
          <a:xfrm rot="5400000">
            <a:off x="5396084" y="4280205"/>
            <a:ext cx="76200" cy="2336191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581997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642942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612469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559137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89609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20082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562947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593419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623892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 rot="16200000">
            <a:off x="601141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68" name="Rectangle 67"/>
          <p:cNvSpPr>
            <a:spLocks noChangeArrowheads="1"/>
          </p:cNvSpPr>
          <p:nvPr/>
        </p:nvSpPr>
        <p:spPr bwMode="auto">
          <a:xfrm rot="16200000">
            <a:off x="570669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540197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80" name="Line 46"/>
          <p:cNvSpPr>
            <a:spLocks noChangeShapeType="1"/>
          </p:cNvSpPr>
          <p:nvPr/>
        </p:nvSpPr>
        <p:spPr bwMode="auto">
          <a:xfrm>
            <a:off x="490581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Line 47"/>
          <p:cNvSpPr>
            <a:spLocks noChangeShapeType="1"/>
          </p:cNvSpPr>
          <p:nvPr/>
        </p:nvSpPr>
        <p:spPr bwMode="auto">
          <a:xfrm>
            <a:off x="551525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Line 54"/>
          <p:cNvSpPr>
            <a:spLocks noChangeShapeType="1"/>
          </p:cNvSpPr>
          <p:nvPr/>
        </p:nvSpPr>
        <p:spPr bwMode="auto">
          <a:xfrm>
            <a:off x="521053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 rot="16200000">
            <a:off x="467721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498193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528665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471531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8" name="AutoShape 79"/>
          <p:cNvSpPr>
            <a:spLocks noChangeArrowheads="1"/>
          </p:cNvSpPr>
          <p:nvPr/>
        </p:nvSpPr>
        <p:spPr bwMode="auto">
          <a:xfrm rot="5400000">
            <a:off x="502003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532475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Rectangle 67"/>
          <p:cNvSpPr>
            <a:spLocks noChangeArrowheads="1"/>
          </p:cNvSpPr>
          <p:nvPr/>
        </p:nvSpPr>
        <p:spPr bwMode="auto">
          <a:xfrm rot="16200000">
            <a:off x="509725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91" name="Rectangle 67"/>
          <p:cNvSpPr>
            <a:spLocks noChangeArrowheads="1"/>
          </p:cNvSpPr>
          <p:nvPr/>
        </p:nvSpPr>
        <p:spPr bwMode="auto">
          <a:xfrm rot="16200000">
            <a:off x="479253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92" name="Rectangle 67"/>
          <p:cNvSpPr>
            <a:spLocks noChangeArrowheads="1"/>
          </p:cNvSpPr>
          <p:nvPr/>
        </p:nvSpPr>
        <p:spPr bwMode="auto">
          <a:xfrm rot="16200000">
            <a:off x="448781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95" name="Line 47"/>
          <p:cNvSpPr>
            <a:spLocks noChangeShapeType="1"/>
          </p:cNvSpPr>
          <p:nvPr/>
        </p:nvSpPr>
        <p:spPr bwMode="auto">
          <a:xfrm>
            <a:off x="463217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54"/>
          <p:cNvSpPr>
            <a:spLocks noChangeShapeType="1"/>
          </p:cNvSpPr>
          <p:nvPr/>
        </p:nvSpPr>
        <p:spPr bwMode="auto">
          <a:xfrm>
            <a:off x="432745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409885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44035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413695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44416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3" name="Rectangle 67"/>
          <p:cNvSpPr>
            <a:spLocks noChangeArrowheads="1"/>
          </p:cNvSpPr>
          <p:nvPr/>
        </p:nvSpPr>
        <p:spPr bwMode="auto">
          <a:xfrm rot="16200000">
            <a:off x="421417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 rot="16200000">
            <a:off x="390945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FE</a:t>
            </a:r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7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9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4GB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7922736" y="35814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10" name="Line 38"/>
          <p:cNvSpPr>
            <a:spLocks noChangeShapeType="1"/>
          </p:cNvSpPr>
          <p:nvPr/>
        </p:nvSpPr>
        <p:spPr bwMode="auto">
          <a:xfrm>
            <a:off x="3656647" y="2819400"/>
            <a:ext cx="538339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11" name="Line 40"/>
          <p:cNvSpPr>
            <a:spLocks noChangeShapeType="1"/>
          </p:cNvSpPr>
          <p:nvPr/>
        </p:nvSpPr>
        <p:spPr bwMode="auto">
          <a:xfrm>
            <a:off x="9040045" y="2819400"/>
            <a:ext cx="0" cy="762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13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1" name="Line 47"/>
          <p:cNvSpPr>
            <a:spLocks noChangeShapeType="1"/>
          </p:cNvSpPr>
          <p:nvPr/>
        </p:nvSpPr>
        <p:spPr bwMode="auto">
          <a:xfrm>
            <a:off x="889826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Line 54"/>
          <p:cNvSpPr>
            <a:spLocks noChangeShapeType="1"/>
          </p:cNvSpPr>
          <p:nvPr/>
        </p:nvSpPr>
        <p:spPr bwMode="auto">
          <a:xfrm>
            <a:off x="859354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AutoShape 3"/>
          <p:cNvSpPr>
            <a:spLocks noChangeArrowheads="1"/>
          </p:cNvSpPr>
          <p:nvPr/>
        </p:nvSpPr>
        <p:spPr bwMode="auto">
          <a:xfrm rot="16200000">
            <a:off x="836494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 rot="16200000">
            <a:off x="866966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5" name="AutoShape 79"/>
          <p:cNvSpPr>
            <a:spLocks noChangeArrowheads="1"/>
          </p:cNvSpPr>
          <p:nvPr/>
        </p:nvSpPr>
        <p:spPr bwMode="auto">
          <a:xfrm rot="5400000">
            <a:off x="840304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6" name="AutoShape 79"/>
          <p:cNvSpPr>
            <a:spLocks noChangeArrowheads="1"/>
          </p:cNvSpPr>
          <p:nvPr/>
        </p:nvSpPr>
        <p:spPr bwMode="auto">
          <a:xfrm rot="5400000">
            <a:off x="870776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7" name="Rectangle 67"/>
          <p:cNvSpPr>
            <a:spLocks noChangeArrowheads="1"/>
          </p:cNvSpPr>
          <p:nvPr/>
        </p:nvSpPr>
        <p:spPr bwMode="auto">
          <a:xfrm rot="16200000">
            <a:off x="848026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8" name="Rectangle 67"/>
          <p:cNvSpPr>
            <a:spLocks noChangeArrowheads="1"/>
          </p:cNvSpPr>
          <p:nvPr/>
        </p:nvSpPr>
        <p:spPr bwMode="auto">
          <a:xfrm rot="16200000">
            <a:off x="8175539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0" name="Line 47"/>
          <p:cNvSpPr>
            <a:spLocks noChangeShapeType="1"/>
          </p:cNvSpPr>
          <p:nvPr/>
        </p:nvSpPr>
        <p:spPr bwMode="auto">
          <a:xfrm>
            <a:off x="950770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Line 54"/>
          <p:cNvSpPr>
            <a:spLocks noChangeShapeType="1"/>
          </p:cNvSpPr>
          <p:nvPr/>
        </p:nvSpPr>
        <p:spPr bwMode="auto">
          <a:xfrm>
            <a:off x="920298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 rot="16200000">
            <a:off x="897438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3" name="AutoShape 3"/>
          <p:cNvSpPr>
            <a:spLocks noChangeArrowheads="1"/>
          </p:cNvSpPr>
          <p:nvPr/>
        </p:nvSpPr>
        <p:spPr bwMode="auto">
          <a:xfrm rot="16200000">
            <a:off x="927910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4" name="AutoShape 79"/>
          <p:cNvSpPr>
            <a:spLocks noChangeArrowheads="1"/>
          </p:cNvSpPr>
          <p:nvPr/>
        </p:nvSpPr>
        <p:spPr bwMode="auto">
          <a:xfrm rot="5400000">
            <a:off x="901248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931720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908970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878498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>
            <a:off x="7922737" y="5630030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10/100/1000</a:t>
            </a:r>
          </a:p>
        </p:txBody>
      </p:sp>
      <p:sp>
        <p:nvSpPr>
          <p:cNvPr id="259" name="AutoShape 126"/>
          <p:cNvSpPr>
            <a:spLocks/>
          </p:cNvSpPr>
          <p:nvPr/>
        </p:nvSpPr>
        <p:spPr bwMode="auto">
          <a:xfrm rot="5400000">
            <a:off x="9001945" y="4737285"/>
            <a:ext cx="76200" cy="1422030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 rot="16200000">
            <a:off x="322490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1" name="Line 90"/>
          <p:cNvSpPr>
            <a:spLocks noChangeShapeType="1"/>
          </p:cNvSpPr>
          <p:nvPr/>
        </p:nvSpPr>
        <p:spPr bwMode="auto">
          <a:xfrm flipV="1">
            <a:off x="345350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62" name="AutoShape 79"/>
          <p:cNvSpPr>
            <a:spLocks noChangeArrowheads="1"/>
          </p:cNvSpPr>
          <p:nvPr/>
        </p:nvSpPr>
        <p:spPr bwMode="auto">
          <a:xfrm rot="5400000">
            <a:off x="326300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63" name="AutoShape 334"/>
          <p:cNvSpPr>
            <a:spLocks/>
          </p:cNvSpPr>
          <p:nvPr/>
        </p:nvSpPr>
        <p:spPr bwMode="auto">
          <a:xfrm rot="5400000">
            <a:off x="327150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64" name="AutoShape 79"/>
          <p:cNvSpPr>
            <a:spLocks noChangeArrowheads="1"/>
          </p:cNvSpPr>
          <p:nvPr/>
        </p:nvSpPr>
        <p:spPr bwMode="auto">
          <a:xfrm rot="5400000">
            <a:off x="153625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65" name="AutoShape 3"/>
          <p:cNvSpPr>
            <a:spLocks noChangeArrowheads="1"/>
          </p:cNvSpPr>
          <p:nvPr/>
        </p:nvSpPr>
        <p:spPr bwMode="auto">
          <a:xfrm rot="16200000">
            <a:off x="149815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66" name="Line 103"/>
          <p:cNvSpPr>
            <a:spLocks noChangeShapeType="1"/>
          </p:cNvSpPr>
          <p:nvPr/>
        </p:nvSpPr>
        <p:spPr bwMode="auto">
          <a:xfrm flipV="1">
            <a:off x="172675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67" name="Rectangle 67"/>
          <p:cNvSpPr>
            <a:spLocks noChangeArrowheads="1"/>
          </p:cNvSpPr>
          <p:nvPr/>
        </p:nvSpPr>
        <p:spPr bwMode="auto">
          <a:xfrm>
            <a:off x="1117309" y="5486400"/>
            <a:ext cx="1117309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</a:t>
            </a:r>
          </a:p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</p:txBody>
      </p:sp>
      <p:sp>
        <p:nvSpPr>
          <p:cNvPr id="269" name="Line 47"/>
          <p:cNvSpPr>
            <a:spLocks noChangeShapeType="1"/>
          </p:cNvSpPr>
          <p:nvPr/>
        </p:nvSpPr>
        <p:spPr bwMode="auto">
          <a:xfrm>
            <a:off x="727308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Line 54"/>
          <p:cNvSpPr>
            <a:spLocks noChangeShapeType="1"/>
          </p:cNvSpPr>
          <p:nvPr/>
        </p:nvSpPr>
        <p:spPr bwMode="auto">
          <a:xfrm>
            <a:off x="696836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673976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72" name="AutoShape 3"/>
          <p:cNvSpPr>
            <a:spLocks noChangeArrowheads="1"/>
          </p:cNvSpPr>
          <p:nvPr/>
        </p:nvSpPr>
        <p:spPr bwMode="auto">
          <a:xfrm rot="16200000">
            <a:off x="704448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677786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74" name="AutoShape 79"/>
          <p:cNvSpPr>
            <a:spLocks noChangeArrowheads="1"/>
          </p:cNvSpPr>
          <p:nvPr/>
        </p:nvSpPr>
        <p:spPr bwMode="auto">
          <a:xfrm rot="5400000">
            <a:off x="708258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75" name="Rectangle 67"/>
          <p:cNvSpPr>
            <a:spLocks noChangeArrowheads="1"/>
          </p:cNvSpPr>
          <p:nvPr/>
        </p:nvSpPr>
        <p:spPr bwMode="auto">
          <a:xfrm rot="16200000">
            <a:off x="685508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6" name="Rectangle 67"/>
          <p:cNvSpPr>
            <a:spLocks noChangeArrowheads="1"/>
          </p:cNvSpPr>
          <p:nvPr/>
        </p:nvSpPr>
        <p:spPr bwMode="auto">
          <a:xfrm rot="16200000">
            <a:off x="655036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7" name="Rectangle 67"/>
          <p:cNvSpPr>
            <a:spLocks noChangeArrowheads="1"/>
          </p:cNvSpPr>
          <p:nvPr/>
        </p:nvSpPr>
        <p:spPr bwMode="auto">
          <a:xfrm>
            <a:off x="6758026" y="5486400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10/100/1000 </a:t>
            </a:r>
          </a:p>
        </p:txBody>
      </p:sp>
      <p:sp>
        <p:nvSpPr>
          <p:cNvPr id="278" name="AutoShape 334"/>
          <p:cNvSpPr>
            <a:spLocks/>
          </p:cNvSpPr>
          <p:nvPr/>
        </p:nvSpPr>
        <p:spPr bwMode="auto">
          <a:xfrm rot="5400000">
            <a:off x="7083898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978187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7" y="2819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200D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859795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5586545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2G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2234618" y="5625462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742486" y="5481832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24997" name="AutoShape 3"/>
          <p:cNvSpPr>
            <a:spLocks noChangeArrowheads="1"/>
          </p:cNvSpPr>
          <p:nvPr/>
        </p:nvSpPr>
        <p:spPr bwMode="auto">
          <a:xfrm rot="16200000">
            <a:off x="48500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507867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5003" name="AutoShape 79"/>
          <p:cNvSpPr>
            <a:spLocks noChangeArrowheads="1"/>
          </p:cNvSpPr>
          <p:nvPr/>
        </p:nvSpPr>
        <p:spPr bwMode="auto">
          <a:xfrm rot="5400000">
            <a:off x="48881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490039" y="5625462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422030" y="5625462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50897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9" name="Line 327"/>
          <p:cNvSpPr>
            <a:spLocks noChangeShapeType="1"/>
          </p:cNvSpPr>
          <p:nvPr/>
        </p:nvSpPr>
        <p:spPr bwMode="auto">
          <a:xfrm flipV="1">
            <a:off x="53183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51278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4493595" y="5625462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02" name="AutoShape 334"/>
          <p:cNvSpPr>
            <a:spLocks/>
          </p:cNvSpPr>
          <p:nvPr/>
        </p:nvSpPr>
        <p:spPr bwMode="auto">
          <a:xfrm rot="5400000">
            <a:off x="515061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5078677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>
            <a:off x="7008577" y="5625462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16x 10/100/1000</a:t>
            </a:r>
          </a:p>
        </p:txBody>
      </p:sp>
      <p:sp>
        <p:nvSpPr>
          <p:cNvPr id="106" name="AutoShape 126"/>
          <p:cNvSpPr>
            <a:spLocks/>
          </p:cNvSpPr>
          <p:nvPr/>
        </p:nvSpPr>
        <p:spPr bwMode="auto">
          <a:xfrm rot="5400000">
            <a:off x="7981260" y="3015484"/>
            <a:ext cx="76200" cy="486563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Line 46"/>
          <p:cNvSpPr>
            <a:spLocks noChangeShapeType="1"/>
          </p:cNvSpPr>
          <p:nvPr/>
        </p:nvSpPr>
        <p:spPr bwMode="auto">
          <a:xfrm>
            <a:off x="938447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Line 54"/>
          <p:cNvSpPr>
            <a:spLocks noChangeShapeType="1"/>
          </p:cNvSpPr>
          <p:nvPr/>
        </p:nvSpPr>
        <p:spPr bwMode="auto">
          <a:xfrm>
            <a:off x="968919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9155873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 rot="16200000">
            <a:off x="9460593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919397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949869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 rot="16200000">
            <a:off x="927118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896646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9" name="Line 46"/>
          <p:cNvSpPr>
            <a:spLocks noChangeShapeType="1"/>
          </p:cNvSpPr>
          <p:nvPr/>
        </p:nvSpPr>
        <p:spPr bwMode="auto">
          <a:xfrm>
            <a:off x="848208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Line 47"/>
          <p:cNvSpPr>
            <a:spLocks noChangeShapeType="1"/>
          </p:cNvSpPr>
          <p:nvPr/>
        </p:nvSpPr>
        <p:spPr bwMode="auto">
          <a:xfrm>
            <a:off x="909152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Line 54"/>
          <p:cNvSpPr>
            <a:spLocks noChangeShapeType="1"/>
          </p:cNvSpPr>
          <p:nvPr/>
        </p:nvSpPr>
        <p:spPr bwMode="auto">
          <a:xfrm>
            <a:off x="878680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825348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855820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886292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829158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859630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890102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8" name="Rectangle 67"/>
          <p:cNvSpPr>
            <a:spLocks noChangeArrowheads="1"/>
          </p:cNvSpPr>
          <p:nvPr/>
        </p:nvSpPr>
        <p:spPr bwMode="auto">
          <a:xfrm rot="16200000">
            <a:off x="8673515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836879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 rot="16200000">
            <a:off x="806407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2" name="Line 54"/>
          <p:cNvSpPr>
            <a:spLocks noChangeShapeType="1"/>
          </p:cNvSpPr>
          <p:nvPr/>
        </p:nvSpPr>
        <p:spPr bwMode="auto">
          <a:xfrm>
            <a:off x="10258928" y="41067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10030328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10068428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 rot="16200000">
            <a:off x="9840921" y="41840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754672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815617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785144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731812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762284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792757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735622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766094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796567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 rot="16200000">
            <a:off x="773816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8" name="Rectangle 67"/>
          <p:cNvSpPr>
            <a:spLocks noChangeArrowheads="1"/>
          </p:cNvSpPr>
          <p:nvPr/>
        </p:nvSpPr>
        <p:spPr bwMode="auto">
          <a:xfrm rot="16200000">
            <a:off x="743344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712872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0" name="Line 46"/>
          <p:cNvSpPr>
            <a:spLocks noChangeShapeType="1"/>
          </p:cNvSpPr>
          <p:nvPr/>
        </p:nvSpPr>
        <p:spPr bwMode="auto">
          <a:xfrm>
            <a:off x="663256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Line 47"/>
          <p:cNvSpPr>
            <a:spLocks noChangeShapeType="1"/>
          </p:cNvSpPr>
          <p:nvPr/>
        </p:nvSpPr>
        <p:spPr bwMode="auto">
          <a:xfrm>
            <a:off x="724200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Line 54"/>
          <p:cNvSpPr>
            <a:spLocks noChangeShapeType="1"/>
          </p:cNvSpPr>
          <p:nvPr/>
        </p:nvSpPr>
        <p:spPr bwMode="auto">
          <a:xfrm>
            <a:off x="693728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 rot="16200000">
            <a:off x="640396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670868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701340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644206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8" name="AutoShape 79"/>
          <p:cNvSpPr>
            <a:spLocks noChangeArrowheads="1"/>
          </p:cNvSpPr>
          <p:nvPr/>
        </p:nvSpPr>
        <p:spPr bwMode="auto">
          <a:xfrm rot="5400000">
            <a:off x="674678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705150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Rectangle 67"/>
          <p:cNvSpPr>
            <a:spLocks noChangeArrowheads="1"/>
          </p:cNvSpPr>
          <p:nvPr/>
        </p:nvSpPr>
        <p:spPr bwMode="auto">
          <a:xfrm rot="16200000">
            <a:off x="682400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1" name="Rectangle 67"/>
          <p:cNvSpPr>
            <a:spLocks noChangeArrowheads="1"/>
          </p:cNvSpPr>
          <p:nvPr/>
        </p:nvSpPr>
        <p:spPr bwMode="auto">
          <a:xfrm rot="16200000">
            <a:off x="651928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2" name="Rectangle 67"/>
          <p:cNvSpPr>
            <a:spLocks noChangeArrowheads="1"/>
          </p:cNvSpPr>
          <p:nvPr/>
        </p:nvSpPr>
        <p:spPr bwMode="auto">
          <a:xfrm rot="16200000">
            <a:off x="621456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4" name="Line 46"/>
          <p:cNvSpPr>
            <a:spLocks noChangeShapeType="1"/>
          </p:cNvSpPr>
          <p:nvPr/>
        </p:nvSpPr>
        <p:spPr bwMode="auto">
          <a:xfrm>
            <a:off x="574948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Line 47"/>
          <p:cNvSpPr>
            <a:spLocks noChangeShapeType="1"/>
          </p:cNvSpPr>
          <p:nvPr/>
        </p:nvSpPr>
        <p:spPr bwMode="auto">
          <a:xfrm>
            <a:off x="635892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54"/>
          <p:cNvSpPr>
            <a:spLocks noChangeShapeType="1"/>
          </p:cNvSpPr>
          <p:nvPr/>
        </p:nvSpPr>
        <p:spPr bwMode="auto">
          <a:xfrm>
            <a:off x="605420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552088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582560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613032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55898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586370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616842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3" name="Rectangle 67"/>
          <p:cNvSpPr>
            <a:spLocks noChangeArrowheads="1"/>
          </p:cNvSpPr>
          <p:nvPr/>
        </p:nvSpPr>
        <p:spPr bwMode="auto">
          <a:xfrm rot="16200000">
            <a:off x="594092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 rot="16200000">
            <a:off x="563620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5" name="Rectangle 67"/>
          <p:cNvSpPr>
            <a:spLocks noChangeArrowheads="1"/>
          </p:cNvSpPr>
          <p:nvPr/>
        </p:nvSpPr>
        <p:spPr bwMode="auto">
          <a:xfrm rot="16200000">
            <a:off x="533148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6" name="Line 54"/>
          <p:cNvSpPr>
            <a:spLocks noChangeShapeType="1"/>
          </p:cNvSpPr>
          <p:nvPr/>
        </p:nvSpPr>
        <p:spPr bwMode="auto">
          <a:xfrm>
            <a:off x="995420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972560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976370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9" name="Rectangle 67"/>
          <p:cNvSpPr>
            <a:spLocks noChangeArrowheads="1"/>
          </p:cNvSpPr>
          <p:nvPr/>
        </p:nvSpPr>
        <p:spPr bwMode="auto">
          <a:xfrm rot="16200000">
            <a:off x="953620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7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9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2C, 2T</a:t>
            </a:r>
          </a:p>
        </p:txBody>
      </p:sp>
    </p:spTree>
    <p:extLst>
      <p:ext uri="{BB962C8B-B14F-4D97-AF65-F5344CB8AC3E}">
        <p14:creationId xmlns:p14="http://schemas.microsoft.com/office/powerpoint/2010/main" val="121993212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7" y="2819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200D-Gen2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859795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5586545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 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5078677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7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9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cs typeface="Arial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cs typeface="Arial"/>
              </a:rPr>
              <a:t>2C, 2T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>
            <a:off x="2234618" y="5625462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215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48500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8" name="Line 327"/>
          <p:cNvSpPr>
            <a:spLocks noChangeShapeType="1"/>
          </p:cNvSpPr>
          <p:nvPr/>
        </p:nvSpPr>
        <p:spPr bwMode="auto">
          <a:xfrm flipV="1">
            <a:off x="507867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19" name="AutoShape 79"/>
          <p:cNvSpPr>
            <a:spLocks noChangeArrowheads="1"/>
          </p:cNvSpPr>
          <p:nvPr/>
        </p:nvSpPr>
        <p:spPr bwMode="auto">
          <a:xfrm rot="5400000">
            <a:off x="48881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20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24" name="Rectangle 67"/>
          <p:cNvSpPr>
            <a:spLocks noChangeArrowheads="1"/>
          </p:cNvSpPr>
          <p:nvPr/>
        </p:nvSpPr>
        <p:spPr bwMode="auto">
          <a:xfrm>
            <a:off x="3490039" y="5625462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225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26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28" name="Rectangle 67"/>
          <p:cNvSpPr>
            <a:spLocks noChangeArrowheads="1"/>
          </p:cNvSpPr>
          <p:nvPr/>
        </p:nvSpPr>
        <p:spPr bwMode="auto">
          <a:xfrm>
            <a:off x="1422030" y="5625462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229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50897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31" name="Line 327"/>
          <p:cNvSpPr>
            <a:spLocks noChangeShapeType="1"/>
          </p:cNvSpPr>
          <p:nvPr/>
        </p:nvSpPr>
        <p:spPr bwMode="auto">
          <a:xfrm flipV="1">
            <a:off x="53183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51278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33" name="Rectangle 67"/>
          <p:cNvSpPr>
            <a:spLocks noChangeArrowheads="1"/>
          </p:cNvSpPr>
          <p:nvPr/>
        </p:nvSpPr>
        <p:spPr bwMode="auto">
          <a:xfrm>
            <a:off x="4493595" y="5625462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234" name="AutoShape 334"/>
          <p:cNvSpPr>
            <a:spLocks/>
          </p:cNvSpPr>
          <p:nvPr/>
        </p:nvSpPr>
        <p:spPr bwMode="auto">
          <a:xfrm rot="5400000">
            <a:off x="515061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>
            <a:off x="7008577" y="5625462"/>
            <a:ext cx="22989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16x 10/100/1000</a:t>
            </a:r>
          </a:p>
        </p:txBody>
      </p:sp>
      <p:sp>
        <p:nvSpPr>
          <p:cNvPr id="236" name="AutoShape 126"/>
          <p:cNvSpPr>
            <a:spLocks/>
          </p:cNvSpPr>
          <p:nvPr/>
        </p:nvSpPr>
        <p:spPr bwMode="auto">
          <a:xfrm rot="5400000">
            <a:off x="7981260" y="3015484"/>
            <a:ext cx="76200" cy="486563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Line 46"/>
          <p:cNvSpPr>
            <a:spLocks noChangeShapeType="1"/>
          </p:cNvSpPr>
          <p:nvPr/>
        </p:nvSpPr>
        <p:spPr bwMode="auto">
          <a:xfrm>
            <a:off x="938447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Line 54"/>
          <p:cNvSpPr>
            <a:spLocks noChangeShapeType="1"/>
          </p:cNvSpPr>
          <p:nvPr/>
        </p:nvSpPr>
        <p:spPr bwMode="auto">
          <a:xfrm>
            <a:off x="968919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9155873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 rot="16200000">
            <a:off x="9460593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919397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949869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927118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896646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Line 46"/>
          <p:cNvSpPr>
            <a:spLocks noChangeShapeType="1"/>
          </p:cNvSpPr>
          <p:nvPr/>
        </p:nvSpPr>
        <p:spPr bwMode="auto">
          <a:xfrm>
            <a:off x="848208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Line 47"/>
          <p:cNvSpPr>
            <a:spLocks noChangeShapeType="1"/>
          </p:cNvSpPr>
          <p:nvPr/>
        </p:nvSpPr>
        <p:spPr bwMode="auto">
          <a:xfrm>
            <a:off x="909152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Line 54"/>
          <p:cNvSpPr>
            <a:spLocks noChangeShapeType="1"/>
          </p:cNvSpPr>
          <p:nvPr/>
        </p:nvSpPr>
        <p:spPr bwMode="auto">
          <a:xfrm>
            <a:off x="878680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AutoShape 3"/>
          <p:cNvSpPr>
            <a:spLocks noChangeArrowheads="1"/>
          </p:cNvSpPr>
          <p:nvPr/>
        </p:nvSpPr>
        <p:spPr bwMode="auto">
          <a:xfrm rot="16200000">
            <a:off x="825348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9" name="AutoShape 3"/>
          <p:cNvSpPr>
            <a:spLocks noChangeArrowheads="1"/>
          </p:cNvSpPr>
          <p:nvPr/>
        </p:nvSpPr>
        <p:spPr bwMode="auto">
          <a:xfrm rot="16200000">
            <a:off x="855820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886292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1" name="AutoShape 79"/>
          <p:cNvSpPr>
            <a:spLocks noChangeArrowheads="1"/>
          </p:cNvSpPr>
          <p:nvPr/>
        </p:nvSpPr>
        <p:spPr bwMode="auto">
          <a:xfrm rot="5400000">
            <a:off x="829158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859630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890102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8673515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836879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806407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Line 54"/>
          <p:cNvSpPr>
            <a:spLocks noChangeShapeType="1"/>
          </p:cNvSpPr>
          <p:nvPr/>
        </p:nvSpPr>
        <p:spPr bwMode="auto">
          <a:xfrm>
            <a:off x="10258928" y="41067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AutoShape 3"/>
          <p:cNvSpPr>
            <a:spLocks noChangeArrowheads="1"/>
          </p:cNvSpPr>
          <p:nvPr/>
        </p:nvSpPr>
        <p:spPr bwMode="auto">
          <a:xfrm rot="16200000">
            <a:off x="10030328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9" name="AutoShape 79"/>
          <p:cNvSpPr>
            <a:spLocks noChangeArrowheads="1"/>
          </p:cNvSpPr>
          <p:nvPr/>
        </p:nvSpPr>
        <p:spPr bwMode="auto">
          <a:xfrm rot="5400000">
            <a:off x="10068428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0" name="Rectangle 67"/>
          <p:cNvSpPr>
            <a:spLocks noChangeArrowheads="1"/>
          </p:cNvSpPr>
          <p:nvPr/>
        </p:nvSpPr>
        <p:spPr bwMode="auto">
          <a:xfrm rot="16200000">
            <a:off x="9840921" y="41840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1" name="Line 46"/>
          <p:cNvSpPr>
            <a:spLocks noChangeShapeType="1"/>
          </p:cNvSpPr>
          <p:nvPr/>
        </p:nvSpPr>
        <p:spPr bwMode="auto">
          <a:xfrm>
            <a:off x="754672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Line 47"/>
          <p:cNvSpPr>
            <a:spLocks noChangeShapeType="1"/>
          </p:cNvSpPr>
          <p:nvPr/>
        </p:nvSpPr>
        <p:spPr bwMode="auto">
          <a:xfrm>
            <a:off x="815617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Line 54"/>
          <p:cNvSpPr>
            <a:spLocks noChangeShapeType="1"/>
          </p:cNvSpPr>
          <p:nvPr/>
        </p:nvSpPr>
        <p:spPr bwMode="auto">
          <a:xfrm>
            <a:off x="785144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731812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5" name="AutoShape 3"/>
          <p:cNvSpPr>
            <a:spLocks noChangeArrowheads="1"/>
          </p:cNvSpPr>
          <p:nvPr/>
        </p:nvSpPr>
        <p:spPr bwMode="auto">
          <a:xfrm rot="16200000">
            <a:off x="762284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6" name="AutoShape 3"/>
          <p:cNvSpPr>
            <a:spLocks noChangeArrowheads="1"/>
          </p:cNvSpPr>
          <p:nvPr/>
        </p:nvSpPr>
        <p:spPr bwMode="auto">
          <a:xfrm rot="16200000">
            <a:off x="792757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67" name="AutoShape 79"/>
          <p:cNvSpPr>
            <a:spLocks noChangeArrowheads="1"/>
          </p:cNvSpPr>
          <p:nvPr/>
        </p:nvSpPr>
        <p:spPr bwMode="auto">
          <a:xfrm rot="5400000">
            <a:off x="735622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8" name="AutoShape 79"/>
          <p:cNvSpPr>
            <a:spLocks noChangeArrowheads="1"/>
          </p:cNvSpPr>
          <p:nvPr/>
        </p:nvSpPr>
        <p:spPr bwMode="auto">
          <a:xfrm rot="5400000">
            <a:off x="766094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69" name="AutoShape 79"/>
          <p:cNvSpPr>
            <a:spLocks noChangeArrowheads="1"/>
          </p:cNvSpPr>
          <p:nvPr/>
        </p:nvSpPr>
        <p:spPr bwMode="auto">
          <a:xfrm rot="5400000">
            <a:off x="796567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70" name="Rectangle 67"/>
          <p:cNvSpPr>
            <a:spLocks noChangeArrowheads="1"/>
          </p:cNvSpPr>
          <p:nvPr/>
        </p:nvSpPr>
        <p:spPr bwMode="auto">
          <a:xfrm rot="16200000">
            <a:off x="773816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1" name="Rectangle 67"/>
          <p:cNvSpPr>
            <a:spLocks noChangeArrowheads="1"/>
          </p:cNvSpPr>
          <p:nvPr/>
        </p:nvSpPr>
        <p:spPr bwMode="auto">
          <a:xfrm rot="16200000">
            <a:off x="743344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2" name="Rectangle 67"/>
          <p:cNvSpPr>
            <a:spLocks noChangeArrowheads="1"/>
          </p:cNvSpPr>
          <p:nvPr/>
        </p:nvSpPr>
        <p:spPr bwMode="auto">
          <a:xfrm rot="16200000">
            <a:off x="712872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3" name="Line 46"/>
          <p:cNvSpPr>
            <a:spLocks noChangeShapeType="1"/>
          </p:cNvSpPr>
          <p:nvPr/>
        </p:nvSpPr>
        <p:spPr bwMode="auto">
          <a:xfrm>
            <a:off x="663256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47"/>
          <p:cNvSpPr>
            <a:spLocks noChangeShapeType="1"/>
          </p:cNvSpPr>
          <p:nvPr/>
        </p:nvSpPr>
        <p:spPr bwMode="auto">
          <a:xfrm>
            <a:off x="724200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Line 54"/>
          <p:cNvSpPr>
            <a:spLocks noChangeShapeType="1"/>
          </p:cNvSpPr>
          <p:nvPr/>
        </p:nvSpPr>
        <p:spPr bwMode="auto">
          <a:xfrm>
            <a:off x="693728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640396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670868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78" name="AutoShape 3"/>
          <p:cNvSpPr>
            <a:spLocks noChangeArrowheads="1"/>
          </p:cNvSpPr>
          <p:nvPr/>
        </p:nvSpPr>
        <p:spPr bwMode="auto">
          <a:xfrm rot="16200000">
            <a:off x="701340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644206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80" name="AutoShape 79"/>
          <p:cNvSpPr>
            <a:spLocks noChangeArrowheads="1"/>
          </p:cNvSpPr>
          <p:nvPr/>
        </p:nvSpPr>
        <p:spPr bwMode="auto">
          <a:xfrm rot="5400000">
            <a:off x="674678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81" name="AutoShape 79"/>
          <p:cNvSpPr>
            <a:spLocks noChangeArrowheads="1"/>
          </p:cNvSpPr>
          <p:nvPr/>
        </p:nvSpPr>
        <p:spPr bwMode="auto">
          <a:xfrm rot="5400000">
            <a:off x="705150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82" name="Rectangle 67"/>
          <p:cNvSpPr>
            <a:spLocks noChangeArrowheads="1"/>
          </p:cNvSpPr>
          <p:nvPr/>
        </p:nvSpPr>
        <p:spPr bwMode="auto">
          <a:xfrm rot="16200000">
            <a:off x="682400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3" name="Rectangle 67"/>
          <p:cNvSpPr>
            <a:spLocks noChangeArrowheads="1"/>
          </p:cNvSpPr>
          <p:nvPr/>
        </p:nvSpPr>
        <p:spPr bwMode="auto">
          <a:xfrm rot="16200000">
            <a:off x="651928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4" name="Rectangle 67"/>
          <p:cNvSpPr>
            <a:spLocks noChangeArrowheads="1"/>
          </p:cNvSpPr>
          <p:nvPr/>
        </p:nvSpPr>
        <p:spPr bwMode="auto">
          <a:xfrm rot="16200000">
            <a:off x="621456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5" name="Line 46"/>
          <p:cNvSpPr>
            <a:spLocks noChangeShapeType="1"/>
          </p:cNvSpPr>
          <p:nvPr/>
        </p:nvSpPr>
        <p:spPr bwMode="auto">
          <a:xfrm>
            <a:off x="574948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Line 47"/>
          <p:cNvSpPr>
            <a:spLocks noChangeShapeType="1"/>
          </p:cNvSpPr>
          <p:nvPr/>
        </p:nvSpPr>
        <p:spPr bwMode="auto">
          <a:xfrm>
            <a:off x="635892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7" name="Line 54"/>
          <p:cNvSpPr>
            <a:spLocks noChangeShapeType="1"/>
          </p:cNvSpPr>
          <p:nvPr/>
        </p:nvSpPr>
        <p:spPr bwMode="auto">
          <a:xfrm>
            <a:off x="605420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8" name="AutoShape 3"/>
          <p:cNvSpPr>
            <a:spLocks noChangeArrowheads="1"/>
          </p:cNvSpPr>
          <p:nvPr/>
        </p:nvSpPr>
        <p:spPr bwMode="auto">
          <a:xfrm rot="16200000">
            <a:off x="552088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89" name="AutoShape 3"/>
          <p:cNvSpPr>
            <a:spLocks noChangeArrowheads="1"/>
          </p:cNvSpPr>
          <p:nvPr/>
        </p:nvSpPr>
        <p:spPr bwMode="auto">
          <a:xfrm rot="16200000">
            <a:off x="582560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0" name="AutoShape 3"/>
          <p:cNvSpPr>
            <a:spLocks noChangeArrowheads="1"/>
          </p:cNvSpPr>
          <p:nvPr/>
        </p:nvSpPr>
        <p:spPr bwMode="auto">
          <a:xfrm rot="16200000">
            <a:off x="613032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1" name="AutoShape 79"/>
          <p:cNvSpPr>
            <a:spLocks noChangeArrowheads="1"/>
          </p:cNvSpPr>
          <p:nvPr/>
        </p:nvSpPr>
        <p:spPr bwMode="auto">
          <a:xfrm rot="5400000">
            <a:off x="555898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2" name="AutoShape 79"/>
          <p:cNvSpPr>
            <a:spLocks noChangeArrowheads="1"/>
          </p:cNvSpPr>
          <p:nvPr/>
        </p:nvSpPr>
        <p:spPr bwMode="auto">
          <a:xfrm rot="5400000">
            <a:off x="586370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3" name="AutoShape 79"/>
          <p:cNvSpPr>
            <a:spLocks noChangeArrowheads="1"/>
          </p:cNvSpPr>
          <p:nvPr/>
        </p:nvSpPr>
        <p:spPr bwMode="auto">
          <a:xfrm rot="5400000">
            <a:off x="616842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4" name="Rectangle 67"/>
          <p:cNvSpPr>
            <a:spLocks noChangeArrowheads="1"/>
          </p:cNvSpPr>
          <p:nvPr/>
        </p:nvSpPr>
        <p:spPr bwMode="auto">
          <a:xfrm rot="16200000">
            <a:off x="594092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 rot="16200000">
            <a:off x="563620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6" name="Rectangle 67"/>
          <p:cNvSpPr>
            <a:spLocks noChangeArrowheads="1"/>
          </p:cNvSpPr>
          <p:nvPr/>
        </p:nvSpPr>
        <p:spPr bwMode="auto">
          <a:xfrm rot="16200000">
            <a:off x="533148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7" name="Line 54"/>
          <p:cNvSpPr>
            <a:spLocks noChangeShapeType="1"/>
          </p:cNvSpPr>
          <p:nvPr/>
        </p:nvSpPr>
        <p:spPr bwMode="auto">
          <a:xfrm>
            <a:off x="995420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AutoShape 3"/>
          <p:cNvSpPr>
            <a:spLocks noChangeArrowheads="1"/>
          </p:cNvSpPr>
          <p:nvPr/>
        </p:nvSpPr>
        <p:spPr bwMode="auto">
          <a:xfrm rot="16200000">
            <a:off x="972560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9" name="AutoShape 79"/>
          <p:cNvSpPr>
            <a:spLocks noChangeArrowheads="1"/>
          </p:cNvSpPr>
          <p:nvPr/>
        </p:nvSpPr>
        <p:spPr bwMode="auto">
          <a:xfrm rot="5400000">
            <a:off x="976370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300" name="Rectangle 67"/>
          <p:cNvSpPr>
            <a:spLocks noChangeArrowheads="1"/>
          </p:cNvSpPr>
          <p:nvPr/>
        </p:nvSpPr>
        <p:spPr bwMode="auto">
          <a:xfrm rot="16200000">
            <a:off x="953620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</p:spTree>
    <p:extLst>
      <p:ext uri="{BB962C8B-B14F-4D97-AF65-F5344CB8AC3E}">
        <p14:creationId xmlns:p14="http://schemas.microsoft.com/office/powerpoint/2010/main" val="3650313973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7" y="2819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200D-POE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859795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5586545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 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2234618" y="5758832"/>
            <a:ext cx="76180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742486" y="5481834"/>
            <a:ext cx="812588" cy="86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1 x 10/100/1000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24997" name="AutoShape 3"/>
          <p:cNvSpPr>
            <a:spLocks noChangeArrowheads="1"/>
          </p:cNvSpPr>
          <p:nvPr/>
        </p:nvSpPr>
        <p:spPr bwMode="auto">
          <a:xfrm rot="16200000">
            <a:off x="48500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507867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5003" name="AutoShape 79"/>
          <p:cNvSpPr>
            <a:spLocks noChangeArrowheads="1"/>
          </p:cNvSpPr>
          <p:nvPr/>
        </p:nvSpPr>
        <p:spPr bwMode="auto">
          <a:xfrm rot="5400000">
            <a:off x="48881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490039" y="5758832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422030" y="5758832"/>
            <a:ext cx="1117309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2 x USB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508976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9" name="Line 327"/>
          <p:cNvSpPr>
            <a:spLocks noChangeShapeType="1"/>
          </p:cNvSpPr>
          <p:nvPr/>
        </p:nvSpPr>
        <p:spPr bwMode="auto">
          <a:xfrm flipV="1">
            <a:off x="5318363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512786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4493595" y="5666499"/>
            <a:ext cx="142203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DMZ</a:t>
            </a:r>
          </a:p>
          <a:p>
            <a:pPr algn="ctr" eaLnBrk="0" hangingPunct="0"/>
            <a:r>
              <a:rPr lang="en-US" sz="1200" b="1" dirty="0"/>
              <a:t>SFP</a:t>
            </a:r>
          </a:p>
        </p:txBody>
      </p:sp>
      <p:sp>
        <p:nvSpPr>
          <p:cNvPr id="102" name="AutoShape 334"/>
          <p:cNvSpPr>
            <a:spLocks/>
          </p:cNvSpPr>
          <p:nvPr/>
        </p:nvSpPr>
        <p:spPr bwMode="auto">
          <a:xfrm rot="5400000">
            <a:off x="515061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5078677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>
            <a:off x="5586547" y="5758832"/>
            <a:ext cx="229896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8x 10/100/1000</a:t>
            </a:r>
          </a:p>
        </p:txBody>
      </p:sp>
      <p:sp>
        <p:nvSpPr>
          <p:cNvPr id="106" name="AutoShape 126"/>
          <p:cNvSpPr>
            <a:spLocks/>
          </p:cNvSpPr>
          <p:nvPr/>
        </p:nvSpPr>
        <p:spPr bwMode="auto">
          <a:xfrm rot="5400000">
            <a:off x="6767327" y="4229418"/>
            <a:ext cx="76200" cy="2437765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Line 46"/>
          <p:cNvSpPr>
            <a:spLocks noChangeShapeType="1"/>
          </p:cNvSpPr>
          <p:nvPr/>
        </p:nvSpPr>
        <p:spPr bwMode="auto">
          <a:xfrm>
            <a:off x="938447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Line 54"/>
          <p:cNvSpPr>
            <a:spLocks noChangeShapeType="1"/>
          </p:cNvSpPr>
          <p:nvPr/>
        </p:nvSpPr>
        <p:spPr bwMode="auto">
          <a:xfrm>
            <a:off x="9689193" y="411076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9155873" y="469499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 rot="16200000">
            <a:off x="9460593" y="4694993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919397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9498693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 rot="16200000">
            <a:off x="927118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8966467" y="4188060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9" name="Line 46"/>
          <p:cNvSpPr>
            <a:spLocks noChangeShapeType="1"/>
          </p:cNvSpPr>
          <p:nvPr/>
        </p:nvSpPr>
        <p:spPr bwMode="auto">
          <a:xfrm>
            <a:off x="848208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Line 47"/>
          <p:cNvSpPr>
            <a:spLocks noChangeShapeType="1"/>
          </p:cNvSpPr>
          <p:nvPr/>
        </p:nvSpPr>
        <p:spPr bwMode="auto">
          <a:xfrm>
            <a:off x="909152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Line 54"/>
          <p:cNvSpPr>
            <a:spLocks noChangeShapeType="1"/>
          </p:cNvSpPr>
          <p:nvPr/>
        </p:nvSpPr>
        <p:spPr bwMode="auto">
          <a:xfrm>
            <a:off x="878680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8253480" y="4699028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8558201" y="4699028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8862921" y="4699028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829158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859630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890102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48" name="Rectangle 67"/>
          <p:cNvSpPr>
            <a:spLocks noChangeArrowheads="1"/>
          </p:cNvSpPr>
          <p:nvPr/>
        </p:nvSpPr>
        <p:spPr bwMode="auto">
          <a:xfrm rot="16200000">
            <a:off x="8673515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 rot="16200000">
            <a:off x="836879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 rot="16200000">
            <a:off x="8064074" y="419209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2" name="Line 54"/>
          <p:cNvSpPr>
            <a:spLocks noChangeShapeType="1"/>
          </p:cNvSpPr>
          <p:nvPr/>
        </p:nvSpPr>
        <p:spPr bwMode="auto">
          <a:xfrm>
            <a:off x="10258928" y="410673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3"/>
          <p:cNvSpPr>
            <a:spLocks noChangeArrowheads="1"/>
          </p:cNvSpPr>
          <p:nvPr/>
        </p:nvSpPr>
        <p:spPr bwMode="auto">
          <a:xfrm rot="16200000">
            <a:off x="10030328" y="4690961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10068428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 rot="16200000">
            <a:off x="9840921" y="4184027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Line 46"/>
          <p:cNvSpPr>
            <a:spLocks noChangeShapeType="1"/>
          </p:cNvSpPr>
          <p:nvPr/>
        </p:nvSpPr>
        <p:spPr bwMode="auto">
          <a:xfrm>
            <a:off x="754672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7"/>
          <p:cNvSpPr>
            <a:spLocks noChangeShapeType="1"/>
          </p:cNvSpPr>
          <p:nvPr/>
        </p:nvSpPr>
        <p:spPr bwMode="auto">
          <a:xfrm>
            <a:off x="8156170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4"/>
          <p:cNvSpPr>
            <a:spLocks noChangeShapeType="1"/>
          </p:cNvSpPr>
          <p:nvPr/>
        </p:nvSpPr>
        <p:spPr bwMode="auto">
          <a:xfrm>
            <a:off x="785144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731812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762284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7927570" y="4699027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735622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766094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796567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66" name="Rectangle 67"/>
          <p:cNvSpPr>
            <a:spLocks noChangeArrowheads="1"/>
          </p:cNvSpPr>
          <p:nvPr/>
        </p:nvSpPr>
        <p:spPr bwMode="auto">
          <a:xfrm rot="16200000">
            <a:off x="7738164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8" name="Rectangle 67"/>
          <p:cNvSpPr>
            <a:spLocks noChangeArrowheads="1"/>
          </p:cNvSpPr>
          <p:nvPr/>
        </p:nvSpPr>
        <p:spPr bwMode="auto">
          <a:xfrm rot="16200000">
            <a:off x="743344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0" name="Rectangle 67"/>
          <p:cNvSpPr>
            <a:spLocks noChangeArrowheads="1"/>
          </p:cNvSpPr>
          <p:nvPr/>
        </p:nvSpPr>
        <p:spPr bwMode="auto">
          <a:xfrm rot="16200000">
            <a:off x="7128723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0" name="Line 46"/>
          <p:cNvSpPr>
            <a:spLocks noChangeShapeType="1"/>
          </p:cNvSpPr>
          <p:nvPr/>
        </p:nvSpPr>
        <p:spPr bwMode="auto">
          <a:xfrm>
            <a:off x="663256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Line 47"/>
          <p:cNvSpPr>
            <a:spLocks noChangeShapeType="1"/>
          </p:cNvSpPr>
          <p:nvPr/>
        </p:nvSpPr>
        <p:spPr bwMode="auto">
          <a:xfrm>
            <a:off x="724200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Line 54"/>
          <p:cNvSpPr>
            <a:spLocks noChangeShapeType="1"/>
          </p:cNvSpPr>
          <p:nvPr/>
        </p:nvSpPr>
        <p:spPr bwMode="auto">
          <a:xfrm>
            <a:off x="693728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3"/>
          <p:cNvSpPr>
            <a:spLocks noChangeArrowheads="1"/>
          </p:cNvSpPr>
          <p:nvPr/>
        </p:nvSpPr>
        <p:spPr bwMode="auto">
          <a:xfrm rot="16200000">
            <a:off x="640396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670868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701340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644206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8" name="AutoShape 79"/>
          <p:cNvSpPr>
            <a:spLocks noChangeArrowheads="1"/>
          </p:cNvSpPr>
          <p:nvPr/>
        </p:nvSpPr>
        <p:spPr bwMode="auto">
          <a:xfrm rot="5400000">
            <a:off x="674678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705150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190" name="Rectangle 67"/>
          <p:cNvSpPr>
            <a:spLocks noChangeArrowheads="1"/>
          </p:cNvSpPr>
          <p:nvPr/>
        </p:nvSpPr>
        <p:spPr bwMode="auto">
          <a:xfrm rot="16200000">
            <a:off x="682400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1" name="Rectangle 67"/>
          <p:cNvSpPr>
            <a:spLocks noChangeArrowheads="1"/>
          </p:cNvSpPr>
          <p:nvPr/>
        </p:nvSpPr>
        <p:spPr bwMode="auto">
          <a:xfrm rot="16200000">
            <a:off x="651928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2" name="Rectangle 67"/>
          <p:cNvSpPr>
            <a:spLocks noChangeArrowheads="1"/>
          </p:cNvSpPr>
          <p:nvPr/>
        </p:nvSpPr>
        <p:spPr bwMode="auto">
          <a:xfrm rot="16200000">
            <a:off x="621456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4" name="Line 46"/>
          <p:cNvSpPr>
            <a:spLocks noChangeShapeType="1"/>
          </p:cNvSpPr>
          <p:nvPr/>
        </p:nvSpPr>
        <p:spPr bwMode="auto">
          <a:xfrm>
            <a:off x="5749486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Line 47"/>
          <p:cNvSpPr>
            <a:spLocks noChangeShapeType="1"/>
          </p:cNvSpPr>
          <p:nvPr/>
        </p:nvSpPr>
        <p:spPr bwMode="auto">
          <a:xfrm>
            <a:off x="635892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54"/>
          <p:cNvSpPr>
            <a:spLocks noChangeShapeType="1"/>
          </p:cNvSpPr>
          <p:nvPr/>
        </p:nvSpPr>
        <p:spPr bwMode="auto">
          <a:xfrm>
            <a:off x="6054207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5520886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582560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9" name="AutoShape 3"/>
          <p:cNvSpPr>
            <a:spLocks noChangeArrowheads="1"/>
          </p:cNvSpPr>
          <p:nvPr/>
        </p:nvSpPr>
        <p:spPr bwMode="auto">
          <a:xfrm rot="16200000">
            <a:off x="613032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558986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586370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616842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3" name="Rectangle 67"/>
          <p:cNvSpPr>
            <a:spLocks noChangeArrowheads="1"/>
          </p:cNvSpPr>
          <p:nvPr/>
        </p:nvSpPr>
        <p:spPr bwMode="auto">
          <a:xfrm rot="16200000">
            <a:off x="594092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 rot="16200000">
            <a:off x="563620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5" name="Rectangle 67"/>
          <p:cNvSpPr>
            <a:spLocks noChangeArrowheads="1"/>
          </p:cNvSpPr>
          <p:nvPr/>
        </p:nvSpPr>
        <p:spPr bwMode="auto">
          <a:xfrm rot="16200000">
            <a:off x="533148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6" name="Line 54"/>
          <p:cNvSpPr>
            <a:spLocks noChangeShapeType="1"/>
          </p:cNvSpPr>
          <p:nvPr/>
        </p:nvSpPr>
        <p:spPr bwMode="auto">
          <a:xfrm>
            <a:off x="995420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9725606" y="4699028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976370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9" name="Rectangle 67"/>
          <p:cNvSpPr>
            <a:spLocks noChangeArrowheads="1"/>
          </p:cNvSpPr>
          <p:nvPr/>
        </p:nvSpPr>
        <p:spPr bwMode="auto">
          <a:xfrm rot="16200000">
            <a:off x="953620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7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9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210" name="AutoShape 126"/>
          <p:cNvSpPr>
            <a:spLocks/>
          </p:cNvSpPr>
          <p:nvPr/>
        </p:nvSpPr>
        <p:spPr bwMode="auto">
          <a:xfrm rot="5400000">
            <a:off x="9205092" y="4229418"/>
            <a:ext cx="76200" cy="2437765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Rectangle 67"/>
          <p:cNvSpPr>
            <a:spLocks noChangeArrowheads="1"/>
          </p:cNvSpPr>
          <p:nvPr/>
        </p:nvSpPr>
        <p:spPr bwMode="auto">
          <a:xfrm>
            <a:off x="8024312" y="5758832"/>
            <a:ext cx="229896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8x 10/100/1000 PoE</a:t>
            </a:r>
          </a:p>
        </p:txBody>
      </p:sp>
    </p:spTree>
    <p:extLst>
      <p:ext uri="{BB962C8B-B14F-4D97-AF65-F5344CB8AC3E}">
        <p14:creationId xmlns:p14="http://schemas.microsoft.com/office/powerpoint/2010/main" val="3536614332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7" y="3161179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200/201E Schematic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1" y="1828800"/>
            <a:ext cx="60500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006018" y="47022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234618" y="3508392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044118" y="51213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853717" y="5411923"/>
            <a:ext cx="76180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615519" y="5477267"/>
            <a:ext cx="812588" cy="677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2x GE RJ45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CP9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8661982" y="3666067"/>
            <a:ext cx="203147" cy="1739890"/>
            <a:chOff x="3856037" y="3746510"/>
            <a:chExt cx="152400" cy="1739890"/>
          </a:xfrm>
        </p:grpSpPr>
        <p:sp>
          <p:nvSpPr>
            <p:cNvPr id="924997" name="AutoShape 3"/>
            <p:cNvSpPr>
              <a:spLocks noChangeArrowheads="1"/>
            </p:cNvSpPr>
            <p:nvPr/>
          </p:nvSpPr>
          <p:spPr bwMode="auto">
            <a:xfrm rot="16200000">
              <a:off x="3703637" y="48006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924999" name="Line 327"/>
            <p:cNvSpPr>
              <a:spLocks noChangeShapeType="1"/>
            </p:cNvSpPr>
            <p:nvPr/>
          </p:nvSpPr>
          <p:spPr bwMode="auto">
            <a:xfrm flipV="1">
              <a:off x="3932237" y="3746510"/>
              <a:ext cx="0" cy="90169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/>
            <a:lstStyle/>
            <a:p>
              <a:endParaRPr lang="en-US" dirty="0"/>
            </a:p>
          </p:txBody>
        </p:sp>
        <p:sp>
          <p:nvSpPr>
            <p:cNvPr id="925003" name="AutoShape 79"/>
            <p:cNvSpPr>
              <a:spLocks noChangeArrowheads="1"/>
            </p:cNvSpPr>
            <p:nvPr/>
          </p:nvSpPr>
          <p:spPr bwMode="auto">
            <a:xfrm rot="5400000">
              <a:off x="3741737" y="52197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/>
            <a:lstStyle/>
            <a:p>
              <a:pPr eaLnBrk="0" hangingPunct="0"/>
              <a:endParaRPr lang="de-DE" sz="2700" dirty="0">
                <a:latin typeface="Arial" pitchFamily="34" charset="0"/>
              </a:endParaRPr>
            </a:p>
          </p:txBody>
        </p:sp>
      </p:grp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3834342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3666066"/>
            <a:ext cx="0" cy="905933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3872442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139062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3649132"/>
            <a:ext cx="0" cy="92286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177162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490039" y="5483752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2x 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156137" y="5189617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523603" y="5413392"/>
            <a:ext cx="60944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USB</a:t>
            </a:r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>
            <a:off x="5298082" y="5894481"/>
            <a:ext cx="2298962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16x GE RJ45</a:t>
            </a:r>
          </a:p>
        </p:txBody>
      </p:sp>
      <p:sp>
        <p:nvSpPr>
          <p:cNvPr id="106" name="AutoShape 126"/>
          <p:cNvSpPr>
            <a:spLocks/>
          </p:cNvSpPr>
          <p:nvPr/>
        </p:nvSpPr>
        <p:spPr bwMode="auto">
          <a:xfrm rot="5400000">
            <a:off x="6171951" y="3408580"/>
            <a:ext cx="150675" cy="4772923"/>
          </a:xfrm>
          <a:prstGeom prst="rightBrace">
            <a:avLst>
              <a:gd name="adj1" fmla="val 125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46"/>
          <p:cNvSpPr>
            <a:spLocks noChangeShapeType="1"/>
          </p:cNvSpPr>
          <p:nvPr/>
        </p:nvSpPr>
        <p:spPr bwMode="auto">
          <a:xfrm>
            <a:off x="4657647" y="3657599"/>
            <a:ext cx="0" cy="90303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54"/>
          <p:cNvSpPr>
            <a:spLocks noChangeShapeType="1"/>
          </p:cNvSpPr>
          <p:nvPr/>
        </p:nvSpPr>
        <p:spPr bwMode="auto">
          <a:xfrm>
            <a:off x="4913440" y="3640667"/>
            <a:ext cx="0" cy="91997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4429047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4684840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4467147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4722940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 rot="16200000">
            <a:off x="4495435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5" name="Rectangle 67"/>
          <p:cNvSpPr>
            <a:spLocks noChangeArrowheads="1"/>
          </p:cNvSpPr>
          <p:nvPr/>
        </p:nvSpPr>
        <p:spPr bwMode="auto">
          <a:xfrm rot="16200000">
            <a:off x="4239643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1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67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69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172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/>
                <a:cs typeface="Arial"/>
              </a:rPr>
              <a:t>Dual Core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/>
                <a:cs typeface="Arial"/>
              </a:rPr>
              <a:t>CPU</a:t>
            </a: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35694" y="4634997"/>
            <a:ext cx="585265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USB-A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2611026" y="469096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2" name="Line 90"/>
          <p:cNvSpPr>
            <a:spLocks noChangeShapeType="1"/>
          </p:cNvSpPr>
          <p:nvPr/>
        </p:nvSpPr>
        <p:spPr bwMode="auto">
          <a:xfrm flipV="1">
            <a:off x="2839626" y="3497133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2649126" y="511006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14" name="AutoShape 334"/>
          <p:cNvSpPr>
            <a:spLocks/>
          </p:cNvSpPr>
          <p:nvPr/>
        </p:nvSpPr>
        <p:spPr bwMode="auto">
          <a:xfrm rot="5400000">
            <a:off x="2946984" y="5157589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215" name="Line 38"/>
          <p:cNvSpPr>
            <a:spLocks noChangeShapeType="1"/>
          </p:cNvSpPr>
          <p:nvPr/>
        </p:nvSpPr>
        <p:spPr bwMode="auto">
          <a:xfrm>
            <a:off x="3656651" y="2644524"/>
            <a:ext cx="515996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17" name="Line 40"/>
          <p:cNvSpPr>
            <a:spLocks noChangeShapeType="1"/>
          </p:cNvSpPr>
          <p:nvPr/>
        </p:nvSpPr>
        <p:spPr bwMode="auto">
          <a:xfrm>
            <a:off x="8816609" y="2644525"/>
            <a:ext cx="0" cy="4044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 rot="16200000">
            <a:off x="6757238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2" name="Line 90"/>
          <p:cNvSpPr>
            <a:spLocks noChangeShapeType="1"/>
          </p:cNvSpPr>
          <p:nvPr/>
        </p:nvSpPr>
        <p:spPr bwMode="auto">
          <a:xfrm flipV="1">
            <a:off x="6985838" y="3691466"/>
            <a:ext cx="0" cy="8765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6795338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7061958" y="469499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Line 90"/>
          <p:cNvSpPr>
            <a:spLocks noChangeShapeType="1"/>
          </p:cNvSpPr>
          <p:nvPr/>
        </p:nvSpPr>
        <p:spPr bwMode="auto">
          <a:xfrm flipV="1">
            <a:off x="7290558" y="3666066"/>
            <a:ext cx="0" cy="90190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26" name="AutoShape 79"/>
          <p:cNvSpPr>
            <a:spLocks noChangeArrowheads="1"/>
          </p:cNvSpPr>
          <p:nvPr/>
        </p:nvSpPr>
        <p:spPr bwMode="auto">
          <a:xfrm rot="5400000">
            <a:off x="7100058" y="511409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36" name="Rectangle 67"/>
          <p:cNvSpPr>
            <a:spLocks noChangeArrowheads="1"/>
          </p:cNvSpPr>
          <p:nvPr/>
        </p:nvSpPr>
        <p:spPr bwMode="auto">
          <a:xfrm>
            <a:off x="8493035" y="5570375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4x GE SFP</a:t>
            </a:r>
          </a:p>
        </p:txBody>
      </p:sp>
      <p:sp>
        <p:nvSpPr>
          <p:cNvPr id="237" name="AutoShape 334"/>
          <p:cNvSpPr>
            <a:spLocks/>
          </p:cNvSpPr>
          <p:nvPr/>
        </p:nvSpPr>
        <p:spPr bwMode="auto">
          <a:xfrm rot="5400000">
            <a:off x="9121822" y="4956111"/>
            <a:ext cx="76200" cy="105953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239" name="Rectangle 67"/>
          <p:cNvSpPr>
            <a:spLocks noChangeArrowheads="1"/>
          </p:cNvSpPr>
          <p:nvPr/>
        </p:nvSpPr>
        <p:spPr bwMode="auto">
          <a:xfrm rot="16200000">
            <a:off x="3675619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0" name="Rectangle 67"/>
          <p:cNvSpPr>
            <a:spLocks noChangeArrowheads="1"/>
          </p:cNvSpPr>
          <p:nvPr/>
        </p:nvSpPr>
        <p:spPr bwMode="auto">
          <a:xfrm rot="16200000">
            <a:off x="3948592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1" name="Rectangle 67"/>
          <p:cNvSpPr>
            <a:spLocks noChangeArrowheads="1"/>
          </p:cNvSpPr>
          <p:nvPr/>
        </p:nvSpPr>
        <p:spPr bwMode="auto">
          <a:xfrm rot="16200000">
            <a:off x="6567831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6872552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Line 46"/>
          <p:cNvSpPr>
            <a:spLocks noChangeShapeType="1"/>
          </p:cNvSpPr>
          <p:nvPr/>
        </p:nvSpPr>
        <p:spPr bwMode="auto">
          <a:xfrm>
            <a:off x="5206184" y="3429051"/>
            <a:ext cx="0" cy="113979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Line 54"/>
          <p:cNvSpPr>
            <a:spLocks noChangeShapeType="1"/>
          </p:cNvSpPr>
          <p:nvPr/>
        </p:nvSpPr>
        <p:spPr bwMode="auto">
          <a:xfrm>
            <a:off x="5491334" y="3623733"/>
            <a:ext cx="0" cy="94510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4977584" y="46991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6" name="AutoShape 3"/>
          <p:cNvSpPr>
            <a:spLocks noChangeArrowheads="1"/>
          </p:cNvSpPr>
          <p:nvPr/>
        </p:nvSpPr>
        <p:spPr bwMode="auto">
          <a:xfrm rot="16200000">
            <a:off x="5262734" y="46991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47" name="AutoShape 79"/>
          <p:cNvSpPr>
            <a:spLocks noChangeArrowheads="1"/>
          </p:cNvSpPr>
          <p:nvPr/>
        </p:nvSpPr>
        <p:spPr bwMode="auto">
          <a:xfrm rot="5400000">
            <a:off x="5015684" y="511826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5300834" y="511826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 rot="16200000">
            <a:off x="5073327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0" name="Rectangle 67"/>
          <p:cNvSpPr>
            <a:spLocks noChangeArrowheads="1"/>
          </p:cNvSpPr>
          <p:nvPr/>
        </p:nvSpPr>
        <p:spPr bwMode="auto">
          <a:xfrm rot="16200000">
            <a:off x="4788180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1" name="Line 46"/>
          <p:cNvSpPr>
            <a:spLocks noChangeShapeType="1"/>
          </p:cNvSpPr>
          <p:nvPr/>
        </p:nvSpPr>
        <p:spPr bwMode="auto">
          <a:xfrm>
            <a:off x="5763391" y="3666067"/>
            <a:ext cx="0" cy="90263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Line 54"/>
          <p:cNvSpPr>
            <a:spLocks noChangeShapeType="1"/>
          </p:cNvSpPr>
          <p:nvPr/>
        </p:nvSpPr>
        <p:spPr bwMode="auto">
          <a:xfrm>
            <a:off x="6567169" y="3640667"/>
            <a:ext cx="0" cy="9378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AutoShape 3"/>
          <p:cNvSpPr>
            <a:spLocks noChangeArrowheads="1"/>
          </p:cNvSpPr>
          <p:nvPr/>
        </p:nvSpPr>
        <p:spPr bwMode="auto">
          <a:xfrm rot="16200000">
            <a:off x="5534791" y="46990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6338569" y="470881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5572891" y="51181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6376669" y="51279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6149163" y="421435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 rot="16200000">
            <a:off x="5345387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259" name="Group 258"/>
          <p:cNvGrpSpPr/>
          <p:nvPr/>
        </p:nvGrpSpPr>
        <p:grpSpPr>
          <a:xfrm>
            <a:off x="8930830" y="3649133"/>
            <a:ext cx="210792" cy="1753000"/>
            <a:chOff x="3850302" y="3733400"/>
            <a:chExt cx="158135" cy="1753000"/>
          </a:xfrm>
        </p:grpSpPr>
        <p:sp>
          <p:nvSpPr>
            <p:cNvPr id="260" name="AutoShape 3"/>
            <p:cNvSpPr>
              <a:spLocks noChangeArrowheads="1"/>
            </p:cNvSpPr>
            <p:nvPr/>
          </p:nvSpPr>
          <p:spPr bwMode="auto">
            <a:xfrm rot="16200000">
              <a:off x="3697902" y="4811859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61" name="Line 327"/>
            <p:cNvSpPr>
              <a:spLocks noChangeShapeType="1"/>
            </p:cNvSpPr>
            <p:nvPr/>
          </p:nvSpPr>
          <p:spPr bwMode="auto">
            <a:xfrm flipV="1">
              <a:off x="3932237" y="3733400"/>
              <a:ext cx="0" cy="9148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/>
            <a:lstStyle/>
            <a:p>
              <a:endParaRPr lang="en-US" dirty="0"/>
            </a:p>
          </p:txBody>
        </p:sp>
        <p:sp>
          <p:nvSpPr>
            <p:cNvPr id="262" name="AutoShape 79"/>
            <p:cNvSpPr>
              <a:spLocks noChangeArrowheads="1"/>
            </p:cNvSpPr>
            <p:nvPr/>
          </p:nvSpPr>
          <p:spPr bwMode="auto">
            <a:xfrm rot="5400000">
              <a:off x="3741737" y="52197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/>
            <a:lstStyle/>
            <a:p>
              <a:pPr eaLnBrk="0" hangingPunct="0"/>
              <a:endParaRPr lang="de-DE" sz="2700" dirty="0">
                <a:latin typeface="Arial" pitchFamily="34" charset="0"/>
              </a:endParaRPr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9204052" y="3716867"/>
            <a:ext cx="203147" cy="1685266"/>
            <a:chOff x="3856037" y="3801134"/>
            <a:chExt cx="152400" cy="1685266"/>
          </a:xfrm>
        </p:grpSpPr>
        <p:sp>
          <p:nvSpPr>
            <p:cNvPr id="264" name="AutoShape 3"/>
            <p:cNvSpPr>
              <a:spLocks noChangeArrowheads="1"/>
            </p:cNvSpPr>
            <p:nvPr/>
          </p:nvSpPr>
          <p:spPr bwMode="auto">
            <a:xfrm rot="16200000">
              <a:off x="3703637" y="48006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65" name="Line 327"/>
            <p:cNvSpPr>
              <a:spLocks noChangeShapeType="1"/>
            </p:cNvSpPr>
            <p:nvPr/>
          </p:nvSpPr>
          <p:spPr bwMode="auto">
            <a:xfrm flipV="1">
              <a:off x="3932237" y="3801134"/>
              <a:ext cx="0" cy="847066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/>
            <a:lstStyle/>
            <a:p>
              <a:endParaRPr lang="en-US" dirty="0"/>
            </a:p>
          </p:txBody>
        </p:sp>
        <p:sp>
          <p:nvSpPr>
            <p:cNvPr id="266" name="AutoShape 79"/>
            <p:cNvSpPr>
              <a:spLocks noChangeArrowheads="1"/>
            </p:cNvSpPr>
            <p:nvPr/>
          </p:nvSpPr>
          <p:spPr bwMode="auto">
            <a:xfrm rot="5400000">
              <a:off x="3741737" y="52197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/>
            <a:lstStyle/>
            <a:p>
              <a:pPr eaLnBrk="0" hangingPunct="0"/>
              <a:endParaRPr lang="de-DE" sz="2700" dirty="0">
                <a:latin typeface="Arial" pitchFamily="34" charset="0"/>
              </a:endParaRPr>
            </a:p>
          </p:txBody>
        </p:sp>
      </p:grpSp>
      <p:grpSp>
        <p:nvGrpSpPr>
          <p:cNvPr id="267" name="Group 266"/>
          <p:cNvGrpSpPr/>
          <p:nvPr/>
        </p:nvGrpSpPr>
        <p:grpSpPr>
          <a:xfrm>
            <a:off x="9486542" y="3716866"/>
            <a:ext cx="203147" cy="1685266"/>
            <a:chOff x="3856037" y="3801134"/>
            <a:chExt cx="152400" cy="1685266"/>
          </a:xfrm>
        </p:grpSpPr>
        <p:sp>
          <p:nvSpPr>
            <p:cNvPr id="268" name="AutoShape 3"/>
            <p:cNvSpPr>
              <a:spLocks noChangeArrowheads="1"/>
            </p:cNvSpPr>
            <p:nvPr/>
          </p:nvSpPr>
          <p:spPr bwMode="auto">
            <a:xfrm rot="16200000">
              <a:off x="3703637" y="48006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/>
            <a:lstStyle/>
            <a:p>
              <a:pPr algn="ctr" eaLnBrk="0" hangingPunct="0"/>
              <a:r>
                <a:rPr lang="en-US" sz="1100" b="1" dirty="0">
                  <a:solidFill>
                    <a:schemeClr val="bg1"/>
                  </a:solidFill>
                  <a:cs typeface="Arial" pitchFamily="34" charset="0"/>
                </a:rPr>
                <a:t>SFP</a:t>
              </a:r>
            </a:p>
          </p:txBody>
        </p:sp>
        <p:sp>
          <p:nvSpPr>
            <p:cNvPr id="269" name="Line 327"/>
            <p:cNvSpPr>
              <a:spLocks noChangeShapeType="1"/>
            </p:cNvSpPr>
            <p:nvPr/>
          </p:nvSpPr>
          <p:spPr bwMode="auto">
            <a:xfrm flipV="1">
              <a:off x="3932237" y="3801134"/>
              <a:ext cx="0" cy="847065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/>
            <a:lstStyle/>
            <a:p>
              <a:endParaRPr lang="en-US" dirty="0"/>
            </a:p>
          </p:txBody>
        </p:sp>
        <p:sp>
          <p:nvSpPr>
            <p:cNvPr id="270" name="AutoShape 79"/>
            <p:cNvSpPr>
              <a:spLocks noChangeArrowheads="1"/>
            </p:cNvSpPr>
            <p:nvPr/>
          </p:nvSpPr>
          <p:spPr bwMode="auto">
            <a:xfrm rot="5400000">
              <a:off x="3741737" y="52197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/>
            <a:lstStyle/>
            <a:p>
              <a:pPr eaLnBrk="0" hangingPunct="0"/>
              <a:endParaRPr lang="de-DE" sz="2700" dirty="0">
                <a:latin typeface="Arial" pitchFamily="34" charset="0"/>
              </a:endParaRPr>
            </a:p>
          </p:txBody>
        </p:sp>
      </p:grp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7374622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2" name="Line 90"/>
          <p:cNvSpPr>
            <a:spLocks noChangeShapeType="1"/>
          </p:cNvSpPr>
          <p:nvPr/>
        </p:nvSpPr>
        <p:spPr bwMode="auto">
          <a:xfrm flipV="1">
            <a:off x="7603222" y="3742266"/>
            <a:ext cx="0" cy="83528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7412722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74" name="AutoShape 3"/>
          <p:cNvSpPr>
            <a:spLocks noChangeArrowheads="1"/>
          </p:cNvSpPr>
          <p:nvPr/>
        </p:nvSpPr>
        <p:spPr bwMode="auto">
          <a:xfrm rot="16200000">
            <a:off x="7679343" y="470457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5" name="Line 90"/>
          <p:cNvSpPr>
            <a:spLocks noChangeShapeType="1"/>
          </p:cNvSpPr>
          <p:nvPr/>
        </p:nvSpPr>
        <p:spPr bwMode="auto">
          <a:xfrm flipV="1">
            <a:off x="7907943" y="3657599"/>
            <a:ext cx="0" cy="9199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76" name="AutoShape 79"/>
          <p:cNvSpPr>
            <a:spLocks noChangeArrowheads="1"/>
          </p:cNvSpPr>
          <p:nvPr/>
        </p:nvSpPr>
        <p:spPr bwMode="auto">
          <a:xfrm rot="5400000">
            <a:off x="7717443" y="512367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77" name="Rectangle 67"/>
          <p:cNvSpPr>
            <a:spLocks noChangeArrowheads="1"/>
          </p:cNvSpPr>
          <p:nvPr/>
        </p:nvSpPr>
        <p:spPr bwMode="auto">
          <a:xfrm rot="16200000">
            <a:off x="7185217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 rot="16200000">
            <a:off x="7489939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9" name="AutoShape 3"/>
          <p:cNvSpPr>
            <a:spLocks noChangeArrowheads="1"/>
          </p:cNvSpPr>
          <p:nvPr/>
        </p:nvSpPr>
        <p:spPr bwMode="auto">
          <a:xfrm rot="16200000">
            <a:off x="7959715" y="47022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80" name="Line 90"/>
          <p:cNvSpPr>
            <a:spLocks noChangeShapeType="1"/>
          </p:cNvSpPr>
          <p:nvPr/>
        </p:nvSpPr>
        <p:spPr bwMode="auto">
          <a:xfrm flipV="1">
            <a:off x="8188315" y="3180141"/>
            <a:ext cx="0" cy="139505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81" name="AutoShape 79"/>
          <p:cNvSpPr>
            <a:spLocks noChangeArrowheads="1"/>
          </p:cNvSpPr>
          <p:nvPr/>
        </p:nvSpPr>
        <p:spPr bwMode="auto">
          <a:xfrm rot="5400000">
            <a:off x="7997815" y="51213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82" name="AutoShape 3"/>
          <p:cNvSpPr>
            <a:spLocks noChangeArrowheads="1"/>
          </p:cNvSpPr>
          <p:nvPr/>
        </p:nvSpPr>
        <p:spPr bwMode="auto">
          <a:xfrm rot="16200000">
            <a:off x="8264436" y="470222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83" name="Line 90"/>
          <p:cNvSpPr>
            <a:spLocks noChangeShapeType="1"/>
          </p:cNvSpPr>
          <p:nvPr/>
        </p:nvSpPr>
        <p:spPr bwMode="auto">
          <a:xfrm flipV="1">
            <a:off x="8493036" y="3674532"/>
            <a:ext cx="0" cy="9006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284" name="AutoShape 79"/>
          <p:cNvSpPr>
            <a:spLocks noChangeArrowheads="1"/>
          </p:cNvSpPr>
          <p:nvPr/>
        </p:nvSpPr>
        <p:spPr bwMode="auto">
          <a:xfrm rot="5400000">
            <a:off x="8302536" y="512132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88" tIns="60944" rIns="121888" bIns="60944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285" name="Rectangle 67"/>
          <p:cNvSpPr>
            <a:spLocks noChangeArrowheads="1"/>
          </p:cNvSpPr>
          <p:nvPr/>
        </p:nvSpPr>
        <p:spPr bwMode="auto">
          <a:xfrm rot="16200000">
            <a:off x="7770310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6" name="Rectangle 67"/>
          <p:cNvSpPr>
            <a:spLocks noChangeArrowheads="1"/>
          </p:cNvSpPr>
          <p:nvPr/>
        </p:nvSpPr>
        <p:spPr bwMode="auto">
          <a:xfrm rot="16200000">
            <a:off x="8075029" y="420456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>
            <a:off x="6858952" y="2879373"/>
            <a:ext cx="283074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8" name="AutoShape 334"/>
          <p:cNvSpPr>
            <a:spLocks/>
          </p:cNvSpPr>
          <p:nvPr/>
        </p:nvSpPr>
        <p:spPr bwMode="auto">
          <a:xfrm rot="5400000">
            <a:off x="7697026" y="4630433"/>
            <a:ext cx="84281" cy="1710889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289" name="AutoShape 334"/>
          <p:cNvSpPr>
            <a:spLocks/>
          </p:cNvSpPr>
          <p:nvPr/>
        </p:nvSpPr>
        <p:spPr bwMode="auto">
          <a:xfrm rot="5400000">
            <a:off x="5574007" y="4433718"/>
            <a:ext cx="95299" cy="212341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88" tIns="60944" rIns="121888" bIns="60944" anchor="ctr"/>
          <a:lstStyle/>
          <a:p>
            <a:endParaRPr lang="en-US" dirty="0"/>
          </a:p>
        </p:txBody>
      </p:sp>
      <p:sp>
        <p:nvSpPr>
          <p:cNvPr id="290" name="Rectangle 67"/>
          <p:cNvSpPr>
            <a:spLocks noChangeArrowheads="1"/>
          </p:cNvSpPr>
          <p:nvPr/>
        </p:nvSpPr>
        <p:spPr bwMode="auto">
          <a:xfrm>
            <a:off x="5007985" y="5483752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8x GE RJ45</a:t>
            </a:r>
          </a:p>
        </p:txBody>
      </p:sp>
      <p:sp>
        <p:nvSpPr>
          <p:cNvPr id="291" name="Rectangle 67"/>
          <p:cNvSpPr>
            <a:spLocks noChangeArrowheads="1"/>
          </p:cNvSpPr>
          <p:nvPr/>
        </p:nvSpPr>
        <p:spPr bwMode="auto">
          <a:xfrm>
            <a:off x="7172579" y="5483752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6x GE RJ45</a:t>
            </a:r>
          </a:p>
        </p:txBody>
      </p:sp>
      <p:sp>
        <p:nvSpPr>
          <p:cNvPr id="292" name="Line 54"/>
          <p:cNvSpPr>
            <a:spLocks noChangeShapeType="1"/>
          </p:cNvSpPr>
          <p:nvPr/>
        </p:nvSpPr>
        <p:spPr bwMode="auto">
          <a:xfrm>
            <a:off x="6026622" y="3649133"/>
            <a:ext cx="0" cy="92701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AutoShape 3"/>
          <p:cNvSpPr>
            <a:spLocks noChangeArrowheads="1"/>
          </p:cNvSpPr>
          <p:nvPr/>
        </p:nvSpPr>
        <p:spPr bwMode="auto">
          <a:xfrm rot="16200000">
            <a:off x="5798022" y="470646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5836122" y="512556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 rot="16200000">
            <a:off x="5608617" y="421200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6" name="Line 54"/>
          <p:cNvSpPr>
            <a:spLocks noChangeShapeType="1"/>
          </p:cNvSpPr>
          <p:nvPr/>
        </p:nvSpPr>
        <p:spPr bwMode="auto">
          <a:xfrm>
            <a:off x="6290829" y="3666067"/>
            <a:ext cx="0" cy="91007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AutoShape 3"/>
          <p:cNvSpPr>
            <a:spLocks noChangeArrowheads="1"/>
          </p:cNvSpPr>
          <p:nvPr/>
        </p:nvSpPr>
        <p:spPr bwMode="auto">
          <a:xfrm rot="16200000">
            <a:off x="6062229" y="470646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88" tIns="60944" rIns="47988" bIns="60944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RJ45</a:t>
            </a:r>
          </a:p>
        </p:txBody>
      </p:sp>
      <p:sp>
        <p:nvSpPr>
          <p:cNvPr id="298" name="AutoShape 79"/>
          <p:cNvSpPr>
            <a:spLocks noChangeArrowheads="1"/>
          </p:cNvSpPr>
          <p:nvPr/>
        </p:nvSpPr>
        <p:spPr bwMode="auto">
          <a:xfrm rot="5400000">
            <a:off x="6100329" y="512556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88" tIns="60944" rIns="121888" bIns="60944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pitchFamily="-84" charset="0"/>
            </a:endParaRPr>
          </a:p>
        </p:txBody>
      </p:sp>
      <p:sp>
        <p:nvSpPr>
          <p:cNvPr id="299" name="Rectangle 67"/>
          <p:cNvSpPr>
            <a:spLocks noChangeArrowheads="1"/>
          </p:cNvSpPr>
          <p:nvPr/>
        </p:nvSpPr>
        <p:spPr bwMode="auto">
          <a:xfrm rot="16200000">
            <a:off x="5872823" y="4212005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852625" y="2887443"/>
            <a:ext cx="283074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0" name="Rounded Rectangle 299"/>
          <p:cNvSpPr/>
          <p:nvPr/>
        </p:nvSpPr>
        <p:spPr bwMode="auto">
          <a:xfrm>
            <a:off x="10868369" y="5187145"/>
            <a:ext cx="812588" cy="609600"/>
          </a:xfrm>
          <a:prstGeom prst="roundRect">
            <a:avLst/>
          </a:prstGeom>
          <a:noFill/>
          <a:ln w="38100" cap="flat" cmpd="sng" algn="ctr">
            <a:solidFill>
              <a:srgbClr val="76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88" tIns="60944" rIns="121888" bIns="60944" numCol="1" rtlCol="0" anchor="t" anchorCtr="0" compatLnSpc="1">
            <a:prstTxWarp prst="textNoShape">
              <a:avLst/>
            </a:prstTxWarp>
          </a:bodyPr>
          <a:lstStyle/>
          <a:p>
            <a:pPr defTabSz="1218885" fontAlgn="base">
              <a:spcBef>
                <a:spcPct val="0"/>
              </a:spcBef>
              <a:spcAft>
                <a:spcPct val="0"/>
              </a:spcAft>
            </a:pPr>
            <a:endParaRPr lang="en-US" sz="320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1" name="Rectangle 67"/>
          <p:cNvSpPr>
            <a:spLocks noChangeArrowheads="1"/>
          </p:cNvSpPr>
          <p:nvPr/>
        </p:nvSpPr>
        <p:spPr bwMode="auto">
          <a:xfrm>
            <a:off x="10563648" y="5796745"/>
            <a:ext cx="1422030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Optional</a:t>
            </a:r>
          </a:p>
        </p:txBody>
      </p:sp>
      <p:sp>
        <p:nvSpPr>
          <p:cNvPr id="303" name="Line 82"/>
          <p:cNvSpPr>
            <a:spLocks noChangeShapeType="1"/>
          </p:cNvSpPr>
          <p:nvPr/>
        </p:nvSpPr>
        <p:spPr bwMode="auto">
          <a:xfrm>
            <a:off x="3432872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88" tIns="60944" rIns="121888" bIns="60944"/>
          <a:lstStyle/>
          <a:p>
            <a:endParaRPr lang="en-US" dirty="0"/>
          </a:p>
        </p:txBody>
      </p:sp>
      <p:sp>
        <p:nvSpPr>
          <p:cNvPr id="302" name="AutoShape 19"/>
          <p:cNvSpPr>
            <a:spLocks noChangeArrowheads="1"/>
          </p:cNvSpPr>
          <p:nvPr/>
        </p:nvSpPr>
        <p:spPr bwMode="auto">
          <a:xfrm>
            <a:off x="3047208" y="1828800"/>
            <a:ext cx="1015734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 cmpd="sng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480GB</a:t>
            </a:r>
          </a:p>
        </p:txBody>
      </p:sp>
      <p:sp>
        <p:nvSpPr>
          <p:cNvPr id="131" name="AutoShape 19"/>
          <p:cNvSpPr>
            <a:spLocks noChangeArrowheads="1"/>
          </p:cNvSpPr>
          <p:nvPr/>
        </p:nvSpPr>
        <p:spPr bwMode="auto">
          <a:xfrm>
            <a:off x="7821164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88" tIns="60944" rIns="121888" bIns="60944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latin typeface="Arial"/>
                <a:cs typeface="Arial"/>
              </a:rPr>
              <a:t>External RPS Connector</a:t>
            </a:r>
          </a:p>
        </p:txBody>
      </p:sp>
      <p:sp>
        <p:nvSpPr>
          <p:cNvPr id="132" name="Rectangle 67"/>
          <p:cNvSpPr>
            <a:spLocks noChangeArrowheads="1"/>
          </p:cNvSpPr>
          <p:nvPr/>
        </p:nvSpPr>
        <p:spPr bwMode="auto">
          <a:xfrm>
            <a:off x="7779194" y="1260157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88" tIns="60944" rIns="121888" bIns="60944">
            <a:spAutoFit/>
          </a:bodyPr>
          <a:lstStyle/>
          <a:p>
            <a:pPr algn="ctr" eaLnBrk="0" hangingPunct="0"/>
            <a:r>
              <a:rPr lang="en-US" sz="1200" b="1" dirty="0"/>
              <a:t>RPS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34" name="Line 245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88" tIns="60944" rIns="121888" bIns="60944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8329032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88" tIns="60944" rIns="121888" bIns="60944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35" name="AutoShape 19"/>
          <p:cNvSpPr>
            <a:spLocks noChangeArrowheads="1"/>
          </p:cNvSpPr>
          <p:nvPr/>
        </p:nvSpPr>
        <p:spPr bwMode="auto">
          <a:xfrm>
            <a:off x="3821654" y="3608420"/>
            <a:ext cx="2893432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137" name="AutoShape 19"/>
          <p:cNvSpPr>
            <a:spLocks noChangeArrowheads="1"/>
          </p:cNvSpPr>
          <p:nvPr/>
        </p:nvSpPr>
        <p:spPr bwMode="auto">
          <a:xfrm>
            <a:off x="6838437" y="3612211"/>
            <a:ext cx="2893432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</p:spTree>
    <p:extLst>
      <p:ext uri="{BB962C8B-B14F-4D97-AF65-F5344CB8AC3E}">
        <p14:creationId xmlns:p14="http://schemas.microsoft.com/office/powerpoint/2010/main" val="390067441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4672383" y="3276600"/>
            <a:ext cx="6297560" cy="1066800"/>
          </a:xfrm>
          <a:prstGeom prst="roundRect">
            <a:avLst/>
          </a:prstGeom>
          <a:solidFill>
            <a:schemeClr val="accent2">
              <a:lumMod val="75000"/>
              <a:alpha val="45000"/>
            </a:schemeClr>
          </a:solidFill>
          <a:ln w="2857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9" name="Line 40"/>
          <p:cNvSpPr>
            <a:spLocks noChangeShapeType="1"/>
          </p:cNvSpPr>
          <p:nvPr/>
        </p:nvSpPr>
        <p:spPr bwMode="auto">
          <a:xfrm>
            <a:off x="6805428" y="38862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240D Schematic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2234618" y="5623647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742486" y="548001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24998" name="AutoShape 3"/>
          <p:cNvSpPr>
            <a:spLocks noChangeArrowheads="1"/>
          </p:cNvSpPr>
          <p:nvPr/>
        </p:nvSpPr>
        <p:spPr bwMode="auto">
          <a:xfrm rot="16200000">
            <a:off x="830357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853217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5004" name="AutoShape 79"/>
          <p:cNvSpPr>
            <a:spLocks noChangeArrowheads="1"/>
          </p:cNvSpPr>
          <p:nvPr/>
        </p:nvSpPr>
        <p:spPr bwMode="auto">
          <a:xfrm rot="5400000">
            <a:off x="834167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2819400"/>
            <a:ext cx="0" cy="1752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490039" y="5623647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422030" y="5623647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67" name="Line 40"/>
          <p:cNvSpPr>
            <a:spLocks noChangeShapeType="1"/>
          </p:cNvSpPr>
          <p:nvPr/>
        </p:nvSpPr>
        <p:spPr bwMode="auto">
          <a:xfrm>
            <a:off x="8836898" y="3124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3" name="Line 40"/>
          <p:cNvSpPr>
            <a:spLocks noChangeShapeType="1"/>
          </p:cNvSpPr>
          <p:nvPr/>
        </p:nvSpPr>
        <p:spPr bwMode="auto">
          <a:xfrm>
            <a:off x="6805428" y="38100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84" name="Line 40"/>
          <p:cNvSpPr>
            <a:spLocks noChangeShapeType="1"/>
          </p:cNvSpPr>
          <p:nvPr/>
        </p:nvSpPr>
        <p:spPr bwMode="auto">
          <a:xfrm>
            <a:off x="6805428" y="37338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698312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5" name="Line 327"/>
          <p:cNvSpPr>
            <a:spLocks noChangeShapeType="1"/>
          </p:cNvSpPr>
          <p:nvPr/>
        </p:nvSpPr>
        <p:spPr bwMode="auto">
          <a:xfrm flipV="1">
            <a:off x="721172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6" name="AutoShape 79"/>
          <p:cNvSpPr>
            <a:spLocks noChangeArrowheads="1"/>
          </p:cNvSpPr>
          <p:nvPr/>
        </p:nvSpPr>
        <p:spPr bwMode="auto">
          <a:xfrm rot="5400000">
            <a:off x="70212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8329030" y="3581400"/>
            <a:ext cx="2031471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107" name="Rectangle 67"/>
          <p:cNvSpPr>
            <a:spLocks noChangeArrowheads="1"/>
          </p:cNvSpPr>
          <p:nvPr/>
        </p:nvSpPr>
        <p:spPr bwMode="auto">
          <a:xfrm>
            <a:off x="7516442" y="5551833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SFP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08" name="AutoShape 334"/>
          <p:cNvSpPr>
            <a:spLocks/>
          </p:cNvSpPr>
          <p:nvPr/>
        </p:nvSpPr>
        <p:spPr bwMode="auto">
          <a:xfrm rot="5400000">
            <a:off x="7833849" y="4686499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5484971" y="5551833"/>
            <a:ext cx="172675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549761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568811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6716501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6907001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5459518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6678401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5992839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09" name="AutoShape 334"/>
          <p:cNvSpPr>
            <a:spLocks/>
          </p:cNvSpPr>
          <p:nvPr/>
        </p:nvSpPr>
        <p:spPr bwMode="auto">
          <a:xfrm rot="5400000">
            <a:off x="6235101" y="4660073"/>
            <a:ext cx="76200" cy="1576459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8633751" y="5551833"/>
            <a:ext cx="172675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15" name="AutoShape 79"/>
          <p:cNvSpPr>
            <a:spLocks noChangeArrowheads="1"/>
          </p:cNvSpPr>
          <p:nvPr/>
        </p:nvSpPr>
        <p:spPr bwMode="auto">
          <a:xfrm rot="5400000">
            <a:off x="864639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16" name="Line 59"/>
          <p:cNvSpPr>
            <a:spLocks noChangeShapeType="1"/>
          </p:cNvSpPr>
          <p:nvPr/>
        </p:nvSpPr>
        <p:spPr bwMode="auto">
          <a:xfrm flipV="1">
            <a:off x="883689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9865281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18" name="Line 63"/>
          <p:cNvSpPr>
            <a:spLocks noChangeShapeType="1"/>
          </p:cNvSpPr>
          <p:nvPr/>
        </p:nvSpPr>
        <p:spPr bwMode="auto">
          <a:xfrm flipV="1">
            <a:off x="10055781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8608298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9827181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9141619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22" name="AutoShape 334"/>
          <p:cNvSpPr>
            <a:spLocks/>
          </p:cNvSpPr>
          <p:nvPr/>
        </p:nvSpPr>
        <p:spPr bwMode="auto">
          <a:xfrm rot="5400000">
            <a:off x="9410308" y="4686501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6907001" y="3124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6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b="1" dirty="0"/>
          </a:p>
        </p:txBody>
      </p:sp>
      <p:sp>
        <p:nvSpPr>
          <p:cNvPr id="130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b="1" dirty="0"/>
          </a:p>
        </p:txBody>
      </p:sp>
      <p:sp>
        <p:nvSpPr>
          <p:cNvPr id="131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132" name="Line 38"/>
          <p:cNvSpPr>
            <a:spLocks noChangeShapeType="1"/>
          </p:cNvSpPr>
          <p:nvPr/>
        </p:nvSpPr>
        <p:spPr bwMode="auto">
          <a:xfrm>
            <a:off x="3656648" y="2667000"/>
            <a:ext cx="37582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4" name="Line 90"/>
          <p:cNvSpPr>
            <a:spLocks noChangeShapeType="1"/>
          </p:cNvSpPr>
          <p:nvPr/>
        </p:nvSpPr>
        <p:spPr bwMode="auto">
          <a:xfrm flipV="1">
            <a:off x="4367662" y="29718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5" name="Line 90"/>
          <p:cNvSpPr>
            <a:spLocks noChangeShapeType="1"/>
          </p:cNvSpPr>
          <p:nvPr/>
        </p:nvSpPr>
        <p:spPr bwMode="auto">
          <a:xfrm flipV="1">
            <a:off x="4062942" y="2819400"/>
            <a:ext cx="304720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6703854" y="25908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2539339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</p:spTree>
    <p:extLst>
      <p:ext uri="{BB962C8B-B14F-4D97-AF65-F5344CB8AC3E}">
        <p14:creationId xmlns:p14="http://schemas.microsoft.com/office/powerpoint/2010/main" val="2404324475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4672383" y="3276600"/>
            <a:ext cx="6297560" cy="1066800"/>
          </a:xfrm>
          <a:prstGeom prst="roundRect">
            <a:avLst/>
          </a:prstGeom>
          <a:solidFill>
            <a:schemeClr val="accent2">
              <a:lumMod val="75000"/>
              <a:alpha val="45000"/>
            </a:schemeClr>
          </a:solidFill>
          <a:ln w="28575" cap="flat" cmpd="sng" algn="ctr">
            <a:solidFill>
              <a:srgbClr val="455A6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9" name="Line 40"/>
          <p:cNvSpPr>
            <a:spLocks noChangeShapeType="1"/>
          </p:cNvSpPr>
          <p:nvPr/>
        </p:nvSpPr>
        <p:spPr bwMode="auto">
          <a:xfrm>
            <a:off x="6805428" y="38862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240D-Gen2 Schematic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2819400"/>
            <a:ext cx="0" cy="1752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2971800"/>
            <a:ext cx="0" cy="1600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7" name="Line 40"/>
          <p:cNvSpPr>
            <a:spLocks noChangeShapeType="1"/>
          </p:cNvSpPr>
          <p:nvPr/>
        </p:nvSpPr>
        <p:spPr bwMode="auto">
          <a:xfrm>
            <a:off x="8836898" y="3124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3" name="Line 40"/>
          <p:cNvSpPr>
            <a:spLocks noChangeShapeType="1"/>
          </p:cNvSpPr>
          <p:nvPr/>
        </p:nvSpPr>
        <p:spPr bwMode="auto">
          <a:xfrm>
            <a:off x="6805428" y="38100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84" name="Line 40"/>
          <p:cNvSpPr>
            <a:spLocks noChangeShapeType="1"/>
          </p:cNvSpPr>
          <p:nvPr/>
        </p:nvSpPr>
        <p:spPr bwMode="auto">
          <a:xfrm>
            <a:off x="6805428" y="37338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8329030" y="3581400"/>
            <a:ext cx="2031471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6907001" y="3124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6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0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1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132" name="Line 38"/>
          <p:cNvSpPr>
            <a:spLocks noChangeShapeType="1"/>
          </p:cNvSpPr>
          <p:nvPr/>
        </p:nvSpPr>
        <p:spPr bwMode="auto">
          <a:xfrm>
            <a:off x="3656648" y="2667000"/>
            <a:ext cx="37582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4" name="Line 90"/>
          <p:cNvSpPr>
            <a:spLocks noChangeShapeType="1"/>
          </p:cNvSpPr>
          <p:nvPr/>
        </p:nvSpPr>
        <p:spPr bwMode="auto">
          <a:xfrm flipV="1">
            <a:off x="4367662" y="29718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5" name="Line 90"/>
          <p:cNvSpPr>
            <a:spLocks noChangeShapeType="1"/>
          </p:cNvSpPr>
          <p:nvPr/>
        </p:nvSpPr>
        <p:spPr bwMode="auto">
          <a:xfrm flipV="1">
            <a:off x="4062942" y="2819400"/>
            <a:ext cx="304720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3" name="AutoShape 3"/>
          <p:cNvSpPr>
            <a:spLocks noChangeArrowheads="1"/>
          </p:cNvSpPr>
          <p:nvPr/>
        </p:nvSpPr>
        <p:spPr bwMode="auto">
          <a:xfrm>
            <a:off x="6703854" y="25908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2539339" cy="5334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98" name="AutoShape 3"/>
          <p:cNvSpPr>
            <a:spLocks noChangeArrowheads="1"/>
          </p:cNvSpPr>
          <p:nvPr/>
        </p:nvSpPr>
        <p:spPr bwMode="auto">
          <a:xfrm rot="162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 rot="162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00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02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23" name="Rectangle 67"/>
          <p:cNvSpPr>
            <a:spLocks noChangeArrowheads="1"/>
          </p:cNvSpPr>
          <p:nvPr/>
        </p:nvSpPr>
        <p:spPr bwMode="auto">
          <a:xfrm>
            <a:off x="2234618" y="5623647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125" name="Rectangle 67"/>
          <p:cNvSpPr>
            <a:spLocks noChangeArrowheads="1"/>
          </p:cNvSpPr>
          <p:nvPr/>
        </p:nvSpPr>
        <p:spPr bwMode="auto">
          <a:xfrm>
            <a:off x="2742486" y="548001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37" name="AutoShape 3"/>
          <p:cNvSpPr>
            <a:spLocks noChangeArrowheads="1"/>
          </p:cNvSpPr>
          <p:nvPr/>
        </p:nvSpPr>
        <p:spPr bwMode="auto">
          <a:xfrm rot="162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38" name="AutoShape 3"/>
          <p:cNvSpPr>
            <a:spLocks noChangeArrowheads="1"/>
          </p:cNvSpPr>
          <p:nvPr/>
        </p:nvSpPr>
        <p:spPr bwMode="auto">
          <a:xfrm rot="16200000">
            <a:off x="830357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39" name="Line 328"/>
          <p:cNvSpPr>
            <a:spLocks noChangeShapeType="1"/>
          </p:cNvSpPr>
          <p:nvPr/>
        </p:nvSpPr>
        <p:spPr bwMode="auto">
          <a:xfrm flipV="1">
            <a:off x="8532178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834167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4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>
            <a:off x="3490039" y="5623647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46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48" name="AutoShape 3"/>
          <p:cNvSpPr>
            <a:spLocks noChangeArrowheads="1"/>
          </p:cNvSpPr>
          <p:nvPr/>
        </p:nvSpPr>
        <p:spPr bwMode="auto">
          <a:xfrm rot="162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1422030" y="5623647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50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6983121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52" name="Line 327"/>
          <p:cNvSpPr>
            <a:spLocks noChangeShapeType="1"/>
          </p:cNvSpPr>
          <p:nvPr/>
        </p:nvSpPr>
        <p:spPr bwMode="auto">
          <a:xfrm flipV="1">
            <a:off x="7211721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7021221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>
            <a:off x="7516442" y="5551833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SFP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55" name="AutoShape 334"/>
          <p:cNvSpPr>
            <a:spLocks/>
          </p:cNvSpPr>
          <p:nvPr/>
        </p:nvSpPr>
        <p:spPr bwMode="auto">
          <a:xfrm rot="5400000">
            <a:off x="7833849" y="4686499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56" name="Rectangle 67"/>
          <p:cNvSpPr>
            <a:spLocks noChangeArrowheads="1"/>
          </p:cNvSpPr>
          <p:nvPr/>
        </p:nvSpPr>
        <p:spPr bwMode="auto">
          <a:xfrm>
            <a:off x="5484971" y="5551833"/>
            <a:ext cx="172675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57" name="AutoShape 79"/>
          <p:cNvSpPr>
            <a:spLocks noChangeArrowheads="1"/>
          </p:cNvSpPr>
          <p:nvPr/>
        </p:nvSpPr>
        <p:spPr bwMode="auto">
          <a:xfrm rot="5400000">
            <a:off x="549761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58" name="Line 59"/>
          <p:cNvSpPr>
            <a:spLocks noChangeShapeType="1"/>
          </p:cNvSpPr>
          <p:nvPr/>
        </p:nvSpPr>
        <p:spPr bwMode="auto">
          <a:xfrm flipV="1">
            <a:off x="568811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59" name="AutoShape 79"/>
          <p:cNvSpPr>
            <a:spLocks noChangeArrowheads="1"/>
          </p:cNvSpPr>
          <p:nvPr/>
        </p:nvSpPr>
        <p:spPr bwMode="auto">
          <a:xfrm rot="5400000">
            <a:off x="6716501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60" name="Line 63"/>
          <p:cNvSpPr>
            <a:spLocks noChangeShapeType="1"/>
          </p:cNvSpPr>
          <p:nvPr/>
        </p:nvSpPr>
        <p:spPr bwMode="auto">
          <a:xfrm flipV="1">
            <a:off x="6907001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5459518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6678401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992839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64" name="AutoShape 334"/>
          <p:cNvSpPr>
            <a:spLocks/>
          </p:cNvSpPr>
          <p:nvPr/>
        </p:nvSpPr>
        <p:spPr bwMode="auto">
          <a:xfrm rot="5400000">
            <a:off x="6235101" y="4660073"/>
            <a:ext cx="76200" cy="1576459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>
            <a:off x="8633751" y="5551833"/>
            <a:ext cx="172675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20x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864639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68" name="Line 59"/>
          <p:cNvSpPr>
            <a:spLocks noChangeShapeType="1"/>
          </p:cNvSpPr>
          <p:nvPr/>
        </p:nvSpPr>
        <p:spPr bwMode="auto">
          <a:xfrm flipV="1">
            <a:off x="883689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9865281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71" name="Line 63"/>
          <p:cNvSpPr>
            <a:spLocks noChangeShapeType="1"/>
          </p:cNvSpPr>
          <p:nvPr/>
        </p:nvSpPr>
        <p:spPr bwMode="auto">
          <a:xfrm flipV="1">
            <a:off x="10055781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8608298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 rot="16200000">
            <a:off x="9827181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9141619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84" name="AutoShape 334"/>
          <p:cNvSpPr>
            <a:spLocks/>
          </p:cNvSpPr>
          <p:nvPr/>
        </p:nvSpPr>
        <p:spPr bwMode="auto">
          <a:xfrm rot="5400000">
            <a:off x="9410308" y="4686501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907312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33"/>
          <p:cNvSpPr>
            <a:spLocks noChangeArrowheads="1"/>
          </p:cNvSpPr>
          <p:nvPr/>
        </p:nvSpPr>
        <p:spPr bwMode="auto">
          <a:xfrm>
            <a:off x="1015735" y="1676400"/>
            <a:ext cx="10258928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4672383" y="3276600"/>
            <a:ext cx="6297560" cy="1066800"/>
          </a:xfrm>
          <a:prstGeom prst="roundRect">
            <a:avLst/>
          </a:prstGeom>
          <a:solidFill>
            <a:srgbClr val="6A879E">
              <a:alpha val="45000"/>
            </a:srgbClr>
          </a:solidFill>
          <a:ln w="28575" cap="flat" cmpd="sng" algn="ctr">
            <a:solidFill>
              <a:srgbClr val="455A6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656648" y="2590800"/>
            <a:ext cx="37582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69" name="Line 40"/>
          <p:cNvSpPr>
            <a:spLocks noChangeShapeType="1"/>
          </p:cNvSpPr>
          <p:nvPr/>
        </p:nvSpPr>
        <p:spPr bwMode="auto">
          <a:xfrm>
            <a:off x="6805428" y="38862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240D-POE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7110148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2336192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3250353" y="1828800"/>
            <a:ext cx="964949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 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3453500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2742486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3148780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231073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2539339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234883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2234618" y="5625463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742486" y="5481834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163782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159972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1828324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2133044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1320456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24998" name="AutoShape 3"/>
          <p:cNvSpPr>
            <a:spLocks noChangeArrowheads="1"/>
          </p:cNvSpPr>
          <p:nvPr/>
        </p:nvSpPr>
        <p:spPr bwMode="auto">
          <a:xfrm rot="16200000">
            <a:off x="8811445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9040045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5004" name="AutoShape 79"/>
          <p:cNvSpPr>
            <a:spLocks noChangeArrowheads="1"/>
          </p:cNvSpPr>
          <p:nvPr/>
        </p:nvSpPr>
        <p:spPr bwMode="auto">
          <a:xfrm rot="5400000">
            <a:off x="8849545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383434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4062942" y="2743200"/>
            <a:ext cx="0" cy="1828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387244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41390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4367662" y="2895600"/>
            <a:ext cx="0" cy="1676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41771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3490039" y="5625463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415613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942544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904444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422030" y="5625463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1921519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67" name="Line 40"/>
          <p:cNvSpPr>
            <a:spLocks noChangeShapeType="1"/>
          </p:cNvSpPr>
          <p:nvPr/>
        </p:nvSpPr>
        <p:spPr bwMode="auto">
          <a:xfrm>
            <a:off x="9040045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2" name="Line 40"/>
          <p:cNvSpPr>
            <a:spLocks noChangeShapeType="1"/>
          </p:cNvSpPr>
          <p:nvPr/>
        </p:nvSpPr>
        <p:spPr bwMode="auto">
          <a:xfrm>
            <a:off x="6805428" y="39624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83" name="Line 40"/>
          <p:cNvSpPr>
            <a:spLocks noChangeShapeType="1"/>
          </p:cNvSpPr>
          <p:nvPr/>
        </p:nvSpPr>
        <p:spPr bwMode="auto">
          <a:xfrm>
            <a:off x="6805428" y="38100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 rot="16200000">
            <a:off x="7490989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5" name="Line 327"/>
          <p:cNvSpPr>
            <a:spLocks noChangeShapeType="1"/>
          </p:cNvSpPr>
          <p:nvPr/>
        </p:nvSpPr>
        <p:spPr bwMode="auto">
          <a:xfrm flipV="1">
            <a:off x="7719589" y="4114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6" name="AutoShape 79"/>
          <p:cNvSpPr>
            <a:spLocks noChangeArrowheads="1"/>
          </p:cNvSpPr>
          <p:nvPr/>
        </p:nvSpPr>
        <p:spPr bwMode="auto">
          <a:xfrm rot="5400000">
            <a:off x="7529089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04" name="AutoShape 19"/>
          <p:cNvSpPr>
            <a:spLocks noChangeArrowheads="1"/>
          </p:cNvSpPr>
          <p:nvPr/>
        </p:nvSpPr>
        <p:spPr bwMode="auto">
          <a:xfrm>
            <a:off x="8836898" y="3581400"/>
            <a:ext cx="2031471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107" name="Rectangle 67"/>
          <p:cNvSpPr>
            <a:spLocks noChangeArrowheads="1"/>
          </p:cNvSpPr>
          <p:nvPr/>
        </p:nvSpPr>
        <p:spPr bwMode="auto">
          <a:xfrm>
            <a:off x="8024310" y="5553649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SFP</a:t>
            </a:r>
          </a:p>
          <a:p>
            <a:pPr algn="ctr" eaLnBrk="0" hangingPunct="0"/>
            <a:r>
              <a:rPr lang="en-US" sz="900" b="1" dirty="0"/>
              <a:t>DMZ</a:t>
            </a:r>
          </a:p>
        </p:txBody>
      </p:sp>
      <p:sp>
        <p:nvSpPr>
          <p:cNvPr id="108" name="AutoShape 334"/>
          <p:cNvSpPr>
            <a:spLocks/>
          </p:cNvSpPr>
          <p:nvPr/>
        </p:nvSpPr>
        <p:spPr bwMode="auto">
          <a:xfrm rot="5400000">
            <a:off x="8341717" y="4686499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5180251" y="5481834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16x GE</a:t>
            </a:r>
          </a:p>
          <a:p>
            <a:pPr algn="ctr" eaLnBrk="0" hangingPunct="0"/>
            <a:r>
              <a:rPr lang="en-US" sz="900" b="1" dirty="0"/>
              <a:t>RJ45</a:t>
            </a:r>
          </a:p>
          <a:p>
            <a:pPr algn="ctr" eaLnBrk="0" hangingPunct="0"/>
            <a:endParaRPr lang="en-US" sz="900" b="1" dirty="0"/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549761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568811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6107060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6297560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5459518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6068960" y="4699029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5688118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09" name="AutoShape 334"/>
          <p:cNvSpPr>
            <a:spLocks/>
          </p:cNvSpPr>
          <p:nvPr/>
        </p:nvSpPr>
        <p:spPr bwMode="auto">
          <a:xfrm rot="5400000">
            <a:off x="5930380" y="5017650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9141619" y="5481834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16x PoE GE</a:t>
            </a:r>
          </a:p>
          <a:p>
            <a:pPr algn="ctr" eaLnBrk="0" hangingPunct="0"/>
            <a:r>
              <a:rPr lang="en-US" sz="900" b="1" dirty="0"/>
              <a:t>RJ45</a:t>
            </a:r>
          </a:p>
          <a:p>
            <a:pPr algn="ctr" eaLnBrk="0" hangingPunct="0"/>
            <a:endParaRPr lang="en-US" sz="900" b="1" dirty="0"/>
          </a:p>
        </p:txBody>
      </p:sp>
      <p:sp>
        <p:nvSpPr>
          <p:cNvPr id="115" name="AutoShape 79"/>
          <p:cNvSpPr>
            <a:spLocks noChangeArrowheads="1"/>
          </p:cNvSpPr>
          <p:nvPr/>
        </p:nvSpPr>
        <p:spPr bwMode="auto">
          <a:xfrm rot="5400000">
            <a:off x="9154266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16" name="Line 59"/>
          <p:cNvSpPr>
            <a:spLocks noChangeShapeType="1"/>
          </p:cNvSpPr>
          <p:nvPr/>
        </p:nvSpPr>
        <p:spPr bwMode="auto">
          <a:xfrm flipV="1">
            <a:off x="9344766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10373148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18" name="Line 63"/>
          <p:cNvSpPr>
            <a:spLocks noChangeShapeType="1"/>
          </p:cNvSpPr>
          <p:nvPr/>
        </p:nvSpPr>
        <p:spPr bwMode="auto">
          <a:xfrm flipV="1">
            <a:off x="10563648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9116166" y="469902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10335048" y="469902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9649487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22" name="AutoShape 334"/>
          <p:cNvSpPr>
            <a:spLocks/>
          </p:cNvSpPr>
          <p:nvPr/>
        </p:nvSpPr>
        <p:spPr bwMode="auto">
          <a:xfrm rot="5400000">
            <a:off x="9918176" y="4686501"/>
            <a:ext cx="76200" cy="1523603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7414869" y="30480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3" name="Line 81"/>
          <p:cNvSpPr>
            <a:spLocks noChangeShapeType="1"/>
          </p:cNvSpPr>
          <p:nvPr/>
        </p:nvSpPr>
        <p:spPr bwMode="auto">
          <a:xfrm>
            <a:off x="3555074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06" name="Line 38"/>
          <p:cNvSpPr>
            <a:spLocks noChangeShapeType="1"/>
          </p:cNvSpPr>
          <p:nvPr/>
        </p:nvSpPr>
        <p:spPr bwMode="auto">
          <a:xfrm>
            <a:off x="3555074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0" name="Line 81"/>
          <p:cNvSpPr>
            <a:spLocks noChangeShapeType="1"/>
          </p:cNvSpPr>
          <p:nvPr/>
        </p:nvSpPr>
        <p:spPr bwMode="auto">
          <a:xfrm>
            <a:off x="4875530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1" name="AutoShape 19"/>
          <p:cNvSpPr>
            <a:spLocks noChangeArrowheads="1"/>
          </p:cNvSpPr>
          <p:nvPr/>
        </p:nvSpPr>
        <p:spPr bwMode="auto">
          <a:xfrm>
            <a:off x="4367662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1523603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>
            <a:off x="6195986" y="5481834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8x PoE GE</a:t>
            </a:r>
          </a:p>
          <a:p>
            <a:pPr algn="ctr" eaLnBrk="0" hangingPunct="0"/>
            <a:r>
              <a:rPr lang="en-US" sz="900" b="1" dirty="0"/>
              <a:t>RJ45</a:t>
            </a:r>
          </a:p>
          <a:p>
            <a:pPr algn="ctr" eaLnBrk="0" hangingPunct="0"/>
            <a:endParaRPr lang="en-US" sz="900" b="1" dirty="0"/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6513354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36" name="Line 59"/>
          <p:cNvSpPr>
            <a:spLocks noChangeShapeType="1"/>
          </p:cNvSpPr>
          <p:nvPr/>
        </p:nvSpPr>
        <p:spPr bwMode="auto">
          <a:xfrm flipV="1">
            <a:off x="6703854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7" name="AutoShape 79"/>
          <p:cNvSpPr>
            <a:spLocks noChangeArrowheads="1"/>
          </p:cNvSpPr>
          <p:nvPr/>
        </p:nvSpPr>
        <p:spPr bwMode="auto">
          <a:xfrm rot="5400000">
            <a:off x="7122795" y="511812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38" name="Line 63"/>
          <p:cNvSpPr>
            <a:spLocks noChangeShapeType="1"/>
          </p:cNvSpPr>
          <p:nvPr/>
        </p:nvSpPr>
        <p:spPr bwMode="auto">
          <a:xfrm flipV="1">
            <a:off x="7313295" y="411480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6475254" y="469902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7084695" y="4699029"/>
            <a:ext cx="457200" cy="203147"/>
          </a:xfrm>
          <a:prstGeom prst="flowChartAlternateProcess">
            <a:avLst/>
          </a:prstGeom>
          <a:solidFill>
            <a:srgbClr val="335349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6703854" y="4876803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42" name="AutoShape 334"/>
          <p:cNvSpPr>
            <a:spLocks/>
          </p:cNvSpPr>
          <p:nvPr/>
        </p:nvSpPr>
        <p:spPr bwMode="auto">
          <a:xfrm rot="5400000">
            <a:off x="6946115" y="5017650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4875530" y="3581400"/>
            <a:ext cx="304720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123" name="Line 90"/>
          <p:cNvSpPr>
            <a:spLocks noChangeShapeType="1"/>
          </p:cNvSpPr>
          <p:nvPr/>
        </p:nvSpPr>
        <p:spPr bwMode="auto">
          <a:xfrm flipV="1">
            <a:off x="4367662" y="2895600"/>
            <a:ext cx="274248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25" name="Line 90"/>
          <p:cNvSpPr>
            <a:spLocks noChangeShapeType="1"/>
          </p:cNvSpPr>
          <p:nvPr/>
        </p:nvSpPr>
        <p:spPr bwMode="auto">
          <a:xfrm flipV="1">
            <a:off x="4062942" y="2743200"/>
            <a:ext cx="304720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84320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43152"/>
              </p:ext>
            </p:extLst>
          </p:nvPr>
        </p:nvGraphicFramePr>
        <p:xfrm>
          <a:off x="335913" y="1200001"/>
          <a:ext cx="11517006" cy="420664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337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1796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endParaRPr lang="en-US" sz="1300" dirty="0">
                        <a:latin typeface="+mj-lt"/>
                      </a:endParaRP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SoC1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SoC2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SoC3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NP4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NP4LT</a:t>
                      </a:r>
                      <a:endParaRPr lang="en-US" sz="1600" i="0" dirty="0"/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NP6</a:t>
                      </a:r>
                      <a:endParaRPr lang="en-US" sz="1600" b="1" i="0" dirty="0"/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NP6LT</a:t>
                      </a:r>
                      <a:endParaRPr lang="en-US" sz="1600" b="1" i="0" dirty="0"/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CP8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CP9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XP1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r>
                        <a:rPr lang="en-US" sz="1300" dirty="0"/>
                        <a:t>Firewall v4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Gbps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 Gbps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10 Gbps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@128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20 Gbps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 Gbps</a:t>
                      </a:r>
                      <a:endParaRPr lang="en-US" sz="1300" i="0" dirty="0">
                        <a:solidFill>
                          <a:srgbClr val="36424A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40 Gbps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@128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10 Gbps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@128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r>
                        <a:rPr lang="en-US" sz="1300" dirty="0"/>
                        <a:t>Firewall v6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No fast path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No fast path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10 Gbps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@128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No fast path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No fast path</a:t>
                      </a:r>
                      <a:endParaRPr lang="en-US" sz="1300" i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40 Gbps @128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10 Gbps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@128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3284">
                <a:tc>
                  <a:txBody>
                    <a:bodyPr/>
                    <a:lstStyle/>
                    <a:p>
                      <a:r>
                        <a:rPr lang="en-US" sz="1300" dirty="0"/>
                        <a:t>IPSec</a:t>
                      </a:r>
                      <a:r>
                        <a:rPr lang="en-US" sz="1300" baseline="0" dirty="0"/>
                        <a:t> VPN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70 Mbps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 Gbps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3 Gbps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10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Gbps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 Gbps</a:t>
                      </a:r>
                      <a:endParaRPr lang="en-US" sz="1300" i="0" dirty="0">
                        <a:solidFill>
                          <a:srgbClr val="36424A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25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Gbps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3 Gbps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8 Gbps</a:t>
                      </a:r>
                    </a:p>
                    <a:p>
                      <a:pPr algn="ctr"/>
                      <a:r>
                        <a:rPr lang="en-US" sz="900" dirty="0"/>
                        <a:t>@AES128/SHA1</a:t>
                      </a:r>
                      <a:endParaRPr lang="en-US" sz="9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28</a:t>
                      </a:r>
                      <a:r>
                        <a:rPr lang="en-US" sz="1300" baseline="0" dirty="0"/>
                        <a:t> Gbps</a:t>
                      </a:r>
                    </a:p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@AES128/SHA1</a:t>
                      </a:r>
                      <a:endParaRPr lang="en-US" sz="11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r>
                        <a:rPr lang="en-US" sz="1300" dirty="0"/>
                        <a:t>IPS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Up to 135 Mbps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Up to 275 Mbps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1.4 Gbps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i="1" dirty="0">
                        <a:solidFill>
                          <a:srgbClr val="36424A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</a:t>
                      </a:r>
                      <a:br>
                        <a:rPr lang="en-US" sz="1300" dirty="0"/>
                      </a:br>
                      <a:r>
                        <a:rPr lang="en-US" sz="1300" baseline="0" dirty="0"/>
                        <a:t> CPU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Host</a:t>
                      </a:r>
                      <a:br>
                        <a:rPr lang="en-US" sz="1300" dirty="0"/>
                      </a:br>
                      <a:r>
                        <a:rPr lang="en-US" sz="1300" baseline="0" dirty="0"/>
                        <a:t> CPU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r>
                        <a:rPr lang="en-US" sz="1300" dirty="0"/>
                        <a:t>Session Rate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Up to 3 K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Up to 5 K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Up to 30K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 CPU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CPU</a:t>
                      </a:r>
                      <a:endParaRPr lang="en-US" sz="1300" i="0" dirty="0">
                        <a:solidFill>
                          <a:srgbClr val="36424A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Improved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Improved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r>
                        <a:rPr lang="en-US" sz="1300" dirty="0"/>
                        <a:t>Concurrent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 Memory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 Memory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Host Memory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5 M</a:t>
                      </a:r>
                      <a:r>
                        <a:rPr lang="en-US" sz="1300" baseline="0" dirty="0"/>
                        <a:t> per</a:t>
                      </a:r>
                    </a:p>
                    <a:p>
                      <a:pPr algn="ctr"/>
                      <a:r>
                        <a:rPr lang="en-US" sz="1300" dirty="0"/>
                        <a:t>NP4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Host Memory</a:t>
                      </a:r>
                      <a:endParaRPr lang="en-US" sz="13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10M</a:t>
                      </a:r>
                      <a:r>
                        <a:rPr lang="en-US" sz="1300" baseline="0" dirty="0"/>
                        <a:t> per </a:t>
                      </a:r>
                      <a:r>
                        <a:rPr lang="en-US" sz="1300" dirty="0"/>
                        <a:t>NP6</a:t>
                      </a:r>
                      <a:endParaRPr lang="en-US" sz="1300" b="0" i="1" dirty="0">
                        <a:solidFill>
                          <a:srgbClr val="36424A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TBA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4240">
                <a:tc>
                  <a:txBody>
                    <a:bodyPr/>
                    <a:lstStyle/>
                    <a:p>
                      <a:r>
                        <a:rPr lang="en-US" sz="1300" dirty="0"/>
                        <a:t>GRE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37 Gbps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r>
                        <a:rPr lang="en-US" sz="1300" dirty="0"/>
                        <a:t>CAPWAP/ </a:t>
                      </a:r>
                      <a:r>
                        <a:rPr lang="en-US" sz="1300" dirty="0" err="1"/>
                        <a:t>Syn</a:t>
                      </a:r>
                      <a:r>
                        <a:rPr lang="en-US" sz="1300" dirty="0"/>
                        <a:t> Proxy</a:t>
                      </a:r>
                      <a:endParaRPr lang="en-US" sz="13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YES</a:t>
                      </a:r>
                      <a:endParaRPr lang="en-US" sz="13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i="1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-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FortiASICs</a:t>
            </a:r>
          </a:p>
        </p:txBody>
      </p:sp>
    </p:spTree>
    <p:extLst>
      <p:ext uri="{BB962C8B-B14F-4D97-AF65-F5344CB8AC3E}">
        <p14:creationId xmlns:p14="http://schemas.microsoft.com/office/powerpoint/2010/main" val="2514036277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oShape 33"/>
          <p:cNvSpPr>
            <a:spLocks noChangeArrowheads="1"/>
          </p:cNvSpPr>
          <p:nvPr/>
        </p:nvSpPr>
        <p:spPr bwMode="auto">
          <a:xfrm>
            <a:off x="203147" y="1676400"/>
            <a:ext cx="11680957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2742485" y="2819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280D-POE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2945633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22030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 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2336192" y="1828800"/>
            <a:ext cx="1077103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 GB SSD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2539339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00601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234618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13965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1625177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14346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04411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320456" y="5627838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1828324" y="548420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7236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6855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914162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18883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406294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14162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54791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 rot="162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3148780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322490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78" name="AutoShape 79"/>
          <p:cNvSpPr>
            <a:spLocks noChangeArrowheads="1"/>
          </p:cNvSpPr>
          <p:nvPr/>
        </p:nvSpPr>
        <p:spPr bwMode="auto">
          <a:xfrm rot="5400000">
            <a:off x="326300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2640912" y="555602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10/100/1000 WAN</a:t>
            </a:r>
          </a:p>
        </p:txBody>
      </p:sp>
      <p:sp>
        <p:nvSpPr>
          <p:cNvPr id="181" name="AutoShape 334"/>
          <p:cNvSpPr>
            <a:spLocks/>
          </p:cNvSpPr>
          <p:nvPr/>
        </p:nvSpPr>
        <p:spPr bwMode="auto">
          <a:xfrm rot="5400000">
            <a:off x="324197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85" name="Rectangle 67"/>
          <p:cNvSpPr>
            <a:spLocks noChangeArrowheads="1"/>
          </p:cNvSpPr>
          <p:nvPr/>
        </p:nvSpPr>
        <p:spPr bwMode="auto">
          <a:xfrm rot="16200000">
            <a:off x="2690568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6" name="Rectangle 67"/>
          <p:cNvSpPr>
            <a:spLocks noChangeArrowheads="1"/>
          </p:cNvSpPr>
          <p:nvPr/>
        </p:nvSpPr>
        <p:spPr bwMode="auto">
          <a:xfrm rot="16200000">
            <a:off x="2995289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8329030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9141619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83689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02838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99028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507868" y="5627838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29" name="AutoShape 334"/>
          <p:cNvSpPr>
            <a:spLocks/>
          </p:cNvSpPr>
          <p:nvPr/>
        </p:nvSpPr>
        <p:spPr bwMode="auto">
          <a:xfrm rot="5400000">
            <a:off x="100735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67" name="Line 40"/>
          <p:cNvSpPr>
            <a:spLocks noChangeShapeType="1"/>
          </p:cNvSpPr>
          <p:nvPr/>
        </p:nvSpPr>
        <p:spPr bwMode="auto">
          <a:xfrm>
            <a:off x="3148780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3453500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31" name="Rounded Rectangle 230"/>
          <p:cNvSpPr/>
          <p:nvPr/>
        </p:nvSpPr>
        <p:spPr bwMode="auto">
          <a:xfrm>
            <a:off x="3555074" y="3276600"/>
            <a:ext cx="8125883" cy="1066800"/>
          </a:xfrm>
          <a:prstGeom prst="roundRect">
            <a:avLst/>
          </a:prstGeom>
          <a:solidFill>
            <a:schemeClr val="accent2">
              <a:lumMod val="75000"/>
              <a:alpha val="45000"/>
            </a:schemeClr>
          </a:solidFill>
          <a:ln w="28575" cap="flat" cmpd="sng" algn="ctr">
            <a:solidFill>
              <a:srgbClr val="455A6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60" name="Rectangle 67"/>
          <p:cNvSpPr>
            <a:spLocks noChangeArrowheads="1"/>
          </p:cNvSpPr>
          <p:nvPr/>
        </p:nvSpPr>
        <p:spPr bwMode="auto">
          <a:xfrm>
            <a:off x="3656648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262" name="AutoShape 79"/>
          <p:cNvSpPr>
            <a:spLocks noChangeArrowheads="1"/>
          </p:cNvSpPr>
          <p:nvPr/>
        </p:nvSpPr>
        <p:spPr bwMode="auto">
          <a:xfrm rot="5400000">
            <a:off x="4261807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63" name="Line 59"/>
          <p:cNvSpPr>
            <a:spLocks noChangeShapeType="1"/>
          </p:cNvSpPr>
          <p:nvPr/>
        </p:nvSpPr>
        <p:spPr bwMode="auto">
          <a:xfrm flipV="1">
            <a:off x="4452307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64" name="AutoShape 79"/>
          <p:cNvSpPr>
            <a:spLocks noChangeArrowheads="1"/>
          </p:cNvSpPr>
          <p:nvPr/>
        </p:nvSpPr>
        <p:spPr bwMode="auto">
          <a:xfrm rot="5400000">
            <a:off x="4871248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65" name="Line 63"/>
          <p:cNvSpPr>
            <a:spLocks noChangeShapeType="1"/>
          </p:cNvSpPr>
          <p:nvPr/>
        </p:nvSpPr>
        <p:spPr bwMode="auto">
          <a:xfrm flipV="1">
            <a:off x="5061748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66" name="AutoShape 3"/>
          <p:cNvSpPr>
            <a:spLocks noChangeArrowheads="1"/>
          </p:cNvSpPr>
          <p:nvPr/>
        </p:nvSpPr>
        <p:spPr bwMode="auto">
          <a:xfrm rot="16200000">
            <a:off x="4223707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 rot="16200000">
            <a:off x="4833148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69" name="AutoShape 334"/>
          <p:cNvSpPr>
            <a:spLocks/>
          </p:cNvSpPr>
          <p:nvPr/>
        </p:nvSpPr>
        <p:spPr bwMode="auto">
          <a:xfrm rot="5400000">
            <a:off x="4422671" y="4745751"/>
            <a:ext cx="76200" cy="1405101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42" name="Line 40"/>
          <p:cNvSpPr>
            <a:spLocks noChangeShapeType="1"/>
          </p:cNvSpPr>
          <p:nvPr/>
        </p:nvSpPr>
        <p:spPr bwMode="auto">
          <a:xfrm>
            <a:off x="4062942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59" name="Rectangle 67"/>
          <p:cNvSpPr>
            <a:spLocks noChangeArrowheads="1"/>
          </p:cNvSpPr>
          <p:nvPr/>
        </p:nvSpPr>
        <p:spPr bwMode="auto">
          <a:xfrm>
            <a:off x="7516442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360" name="AutoShape 79"/>
          <p:cNvSpPr>
            <a:spLocks noChangeArrowheads="1"/>
          </p:cNvSpPr>
          <p:nvPr/>
        </p:nvSpPr>
        <p:spPr bwMode="auto">
          <a:xfrm rot="5400000">
            <a:off x="813853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61" name="Line 59"/>
          <p:cNvSpPr>
            <a:spLocks noChangeShapeType="1"/>
          </p:cNvSpPr>
          <p:nvPr/>
        </p:nvSpPr>
        <p:spPr bwMode="auto">
          <a:xfrm flipV="1">
            <a:off x="832903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62" name="AutoShape 79"/>
          <p:cNvSpPr>
            <a:spLocks noChangeArrowheads="1"/>
          </p:cNvSpPr>
          <p:nvPr/>
        </p:nvSpPr>
        <p:spPr bwMode="auto">
          <a:xfrm rot="5400000">
            <a:off x="8747972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63" name="Line 63"/>
          <p:cNvSpPr>
            <a:spLocks noChangeShapeType="1"/>
          </p:cNvSpPr>
          <p:nvPr/>
        </p:nvSpPr>
        <p:spPr bwMode="auto">
          <a:xfrm flipV="1">
            <a:off x="8938472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64" name="AutoShape 3"/>
          <p:cNvSpPr>
            <a:spLocks noChangeArrowheads="1"/>
          </p:cNvSpPr>
          <p:nvPr/>
        </p:nvSpPr>
        <p:spPr bwMode="auto">
          <a:xfrm rot="16200000">
            <a:off x="810043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65" name="AutoShape 3"/>
          <p:cNvSpPr>
            <a:spLocks noChangeArrowheads="1"/>
          </p:cNvSpPr>
          <p:nvPr/>
        </p:nvSpPr>
        <p:spPr bwMode="auto">
          <a:xfrm rot="16200000">
            <a:off x="8709872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66" name="AutoShape 334"/>
          <p:cNvSpPr>
            <a:spLocks/>
          </p:cNvSpPr>
          <p:nvPr/>
        </p:nvSpPr>
        <p:spPr bwMode="auto">
          <a:xfrm rot="5400000">
            <a:off x="8290930" y="4737286"/>
            <a:ext cx="76200" cy="142203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368" name="Line 40"/>
          <p:cNvSpPr>
            <a:spLocks noChangeShapeType="1"/>
          </p:cNvSpPr>
          <p:nvPr/>
        </p:nvSpPr>
        <p:spPr bwMode="auto">
          <a:xfrm>
            <a:off x="6500707" y="38862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69" name="Line 40"/>
          <p:cNvSpPr>
            <a:spLocks noChangeShapeType="1"/>
          </p:cNvSpPr>
          <p:nvPr/>
        </p:nvSpPr>
        <p:spPr bwMode="auto">
          <a:xfrm>
            <a:off x="6500707" y="38100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0" name="Line 40"/>
          <p:cNvSpPr>
            <a:spLocks noChangeShapeType="1"/>
          </p:cNvSpPr>
          <p:nvPr/>
        </p:nvSpPr>
        <p:spPr bwMode="auto">
          <a:xfrm>
            <a:off x="4773957" y="3505200"/>
            <a:ext cx="5281824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1" name="Line 40"/>
          <p:cNvSpPr>
            <a:spLocks noChangeShapeType="1"/>
          </p:cNvSpPr>
          <p:nvPr/>
        </p:nvSpPr>
        <p:spPr bwMode="auto">
          <a:xfrm>
            <a:off x="4672383" y="3429000"/>
            <a:ext cx="548497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2" name="Line 40"/>
          <p:cNvSpPr>
            <a:spLocks noChangeShapeType="1"/>
          </p:cNvSpPr>
          <p:nvPr/>
        </p:nvSpPr>
        <p:spPr bwMode="auto">
          <a:xfrm flipH="1" flipV="1">
            <a:off x="10145175" y="3429000"/>
            <a:ext cx="0" cy="53340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3" name="Line 40"/>
          <p:cNvSpPr>
            <a:spLocks noChangeShapeType="1"/>
          </p:cNvSpPr>
          <p:nvPr/>
        </p:nvSpPr>
        <p:spPr bwMode="auto">
          <a:xfrm flipH="1" flipV="1">
            <a:off x="10055781" y="3505200"/>
            <a:ext cx="0" cy="53340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24" name="Line 40"/>
          <p:cNvSpPr>
            <a:spLocks noChangeShapeType="1"/>
          </p:cNvSpPr>
          <p:nvPr/>
        </p:nvSpPr>
        <p:spPr bwMode="auto">
          <a:xfrm>
            <a:off x="8633751" y="38862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54" name="AutoShape 3"/>
          <p:cNvSpPr>
            <a:spLocks noChangeArrowheads="1"/>
          </p:cNvSpPr>
          <p:nvPr/>
        </p:nvSpPr>
        <p:spPr bwMode="auto">
          <a:xfrm rot="16200000">
            <a:off x="747406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55" name="Line 327"/>
          <p:cNvSpPr>
            <a:spLocks noChangeShapeType="1"/>
          </p:cNvSpPr>
          <p:nvPr/>
        </p:nvSpPr>
        <p:spPr bwMode="auto">
          <a:xfrm flipV="1">
            <a:off x="770266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56" name="AutoShape 79"/>
          <p:cNvSpPr>
            <a:spLocks noChangeArrowheads="1"/>
          </p:cNvSpPr>
          <p:nvPr/>
        </p:nvSpPr>
        <p:spPr bwMode="auto">
          <a:xfrm rot="5400000">
            <a:off x="751216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51" name="AutoShape 3"/>
          <p:cNvSpPr>
            <a:spLocks noChangeArrowheads="1"/>
          </p:cNvSpPr>
          <p:nvPr/>
        </p:nvSpPr>
        <p:spPr bwMode="auto">
          <a:xfrm rot="16200000">
            <a:off x="952246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352" name="Line 328"/>
          <p:cNvSpPr>
            <a:spLocks noChangeShapeType="1"/>
          </p:cNvSpPr>
          <p:nvPr/>
        </p:nvSpPr>
        <p:spPr bwMode="auto">
          <a:xfrm flipV="1">
            <a:off x="975106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53" name="AutoShape 79"/>
          <p:cNvSpPr>
            <a:spLocks noChangeArrowheads="1"/>
          </p:cNvSpPr>
          <p:nvPr/>
        </p:nvSpPr>
        <p:spPr bwMode="auto">
          <a:xfrm rot="5400000">
            <a:off x="956056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27" name="Line 40"/>
          <p:cNvSpPr>
            <a:spLocks noChangeShapeType="1"/>
          </p:cNvSpPr>
          <p:nvPr/>
        </p:nvSpPr>
        <p:spPr bwMode="auto">
          <a:xfrm>
            <a:off x="8633751" y="38100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48" name="AutoShape 3"/>
          <p:cNvSpPr>
            <a:spLocks noChangeArrowheads="1"/>
          </p:cNvSpPr>
          <p:nvPr/>
        </p:nvSpPr>
        <p:spPr bwMode="auto">
          <a:xfrm rot="16200000">
            <a:off x="8997663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349" name="Line 327"/>
          <p:cNvSpPr>
            <a:spLocks noChangeShapeType="1"/>
          </p:cNvSpPr>
          <p:nvPr/>
        </p:nvSpPr>
        <p:spPr bwMode="auto">
          <a:xfrm flipV="1">
            <a:off x="9226263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50" name="AutoShape 79"/>
          <p:cNvSpPr>
            <a:spLocks noChangeArrowheads="1"/>
          </p:cNvSpPr>
          <p:nvPr/>
        </p:nvSpPr>
        <p:spPr bwMode="auto">
          <a:xfrm rot="5400000">
            <a:off x="9035763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45" name="AutoShape 3"/>
          <p:cNvSpPr>
            <a:spLocks noChangeArrowheads="1"/>
          </p:cNvSpPr>
          <p:nvPr/>
        </p:nvSpPr>
        <p:spPr bwMode="auto">
          <a:xfrm rot="16200000">
            <a:off x="771374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46" name="Line 327"/>
          <p:cNvSpPr>
            <a:spLocks noChangeShapeType="1"/>
          </p:cNvSpPr>
          <p:nvPr/>
        </p:nvSpPr>
        <p:spPr bwMode="auto">
          <a:xfrm flipV="1">
            <a:off x="794234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47" name="AutoShape 79"/>
          <p:cNvSpPr>
            <a:spLocks noChangeArrowheads="1"/>
          </p:cNvSpPr>
          <p:nvPr/>
        </p:nvSpPr>
        <p:spPr bwMode="auto">
          <a:xfrm rot="5400000">
            <a:off x="775184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31" name="Rectangle 67"/>
          <p:cNvSpPr>
            <a:spLocks noChangeArrowheads="1"/>
          </p:cNvSpPr>
          <p:nvPr/>
        </p:nvSpPr>
        <p:spPr bwMode="auto">
          <a:xfrm>
            <a:off x="9143613" y="548420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DMZ</a:t>
            </a:r>
          </a:p>
          <a:p>
            <a:pPr algn="ctr" eaLnBrk="0" hangingPunct="0"/>
            <a:r>
              <a:rPr lang="en-US" sz="900" b="1" dirty="0"/>
              <a:t>SFP</a:t>
            </a:r>
          </a:p>
        </p:txBody>
      </p:sp>
      <p:sp>
        <p:nvSpPr>
          <p:cNvPr id="332" name="AutoShape 334"/>
          <p:cNvSpPr>
            <a:spLocks/>
          </p:cNvSpPr>
          <p:nvPr/>
        </p:nvSpPr>
        <p:spPr bwMode="auto">
          <a:xfrm rot="5400000">
            <a:off x="9509814" y="5143583"/>
            <a:ext cx="76201" cy="60944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333" name="TextBox 332"/>
          <p:cNvSpPr txBox="1"/>
          <p:nvPr/>
        </p:nvSpPr>
        <p:spPr>
          <a:xfrm>
            <a:off x="8297660" y="4876802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34" name="AutoShape 19"/>
          <p:cNvSpPr>
            <a:spLocks noChangeArrowheads="1"/>
          </p:cNvSpPr>
          <p:nvPr/>
        </p:nvSpPr>
        <p:spPr bwMode="auto">
          <a:xfrm>
            <a:off x="7618016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35" name="AutoShape 19"/>
          <p:cNvSpPr>
            <a:spLocks noChangeArrowheads="1"/>
          </p:cNvSpPr>
          <p:nvPr/>
        </p:nvSpPr>
        <p:spPr bwMode="auto">
          <a:xfrm>
            <a:off x="9446339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37" name="Rectangle 67"/>
          <p:cNvSpPr>
            <a:spLocks noChangeArrowheads="1"/>
          </p:cNvSpPr>
          <p:nvPr/>
        </p:nvSpPr>
        <p:spPr bwMode="auto">
          <a:xfrm>
            <a:off x="9485676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PoE RJ45</a:t>
            </a:r>
          </a:p>
        </p:txBody>
      </p:sp>
      <p:sp>
        <p:nvSpPr>
          <p:cNvPr id="338" name="AutoShape 79"/>
          <p:cNvSpPr>
            <a:spLocks noChangeArrowheads="1"/>
          </p:cNvSpPr>
          <p:nvPr/>
        </p:nvSpPr>
        <p:spPr bwMode="auto">
          <a:xfrm rot="5400000">
            <a:off x="986528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39" name="Line 59"/>
          <p:cNvSpPr>
            <a:spLocks noChangeShapeType="1"/>
          </p:cNvSpPr>
          <p:nvPr/>
        </p:nvSpPr>
        <p:spPr bwMode="auto">
          <a:xfrm flipV="1">
            <a:off x="1005578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40" name="AutoShape 79"/>
          <p:cNvSpPr>
            <a:spLocks noChangeArrowheads="1"/>
          </p:cNvSpPr>
          <p:nvPr/>
        </p:nvSpPr>
        <p:spPr bwMode="auto">
          <a:xfrm rot="5400000">
            <a:off x="10474722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41" name="Line 63"/>
          <p:cNvSpPr>
            <a:spLocks noChangeShapeType="1"/>
          </p:cNvSpPr>
          <p:nvPr/>
        </p:nvSpPr>
        <p:spPr bwMode="auto">
          <a:xfrm flipV="1">
            <a:off x="10665222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42" name="AutoShape 3"/>
          <p:cNvSpPr>
            <a:spLocks noChangeArrowheads="1"/>
          </p:cNvSpPr>
          <p:nvPr/>
        </p:nvSpPr>
        <p:spPr bwMode="auto">
          <a:xfrm rot="16200000">
            <a:off x="9827181" y="4699028"/>
            <a:ext cx="457200" cy="203147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43" name="AutoShape 3"/>
          <p:cNvSpPr>
            <a:spLocks noChangeArrowheads="1"/>
          </p:cNvSpPr>
          <p:nvPr/>
        </p:nvSpPr>
        <p:spPr bwMode="auto">
          <a:xfrm rot="16200000">
            <a:off x="10436622" y="4699028"/>
            <a:ext cx="457200" cy="203147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44" name="AutoShape 334"/>
          <p:cNvSpPr>
            <a:spLocks/>
          </p:cNvSpPr>
          <p:nvPr/>
        </p:nvSpPr>
        <p:spPr bwMode="auto">
          <a:xfrm rot="5400000">
            <a:off x="10298042" y="5017648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grpSp>
        <p:nvGrpSpPr>
          <p:cNvPr id="376" name="Group 375"/>
          <p:cNvGrpSpPr/>
          <p:nvPr/>
        </p:nvGrpSpPr>
        <p:grpSpPr>
          <a:xfrm flipH="1">
            <a:off x="4672385" y="3429000"/>
            <a:ext cx="89394" cy="609600"/>
            <a:chOff x="3505200" y="3505200"/>
            <a:chExt cx="67063" cy="609600"/>
          </a:xfrm>
        </p:grpSpPr>
        <p:sp>
          <p:nvSpPr>
            <p:cNvPr id="374" name="Line 40"/>
            <p:cNvSpPr>
              <a:spLocks noChangeShapeType="1"/>
            </p:cNvSpPr>
            <p:nvPr/>
          </p:nvSpPr>
          <p:spPr bwMode="auto">
            <a:xfrm flipH="1" flipV="1">
              <a:off x="3572263" y="3505200"/>
              <a:ext cx="0" cy="533400"/>
            </a:xfrm>
            <a:prstGeom prst="line">
              <a:avLst/>
            </a:prstGeom>
            <a:noFill/>
            <a:ln w="28575">
              <a:solidFill>
                <a:srgbClr val="224B6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375" name="Line 40"/>
            <p:cNvSpPr>
              <a:spLocks noChangeShapeType="1"/>
            </p:cNvSpPr>
            <p:nvPr/>
          </p:nvSpPr>
          <p:spPr bwMode="auto">
            <a:xfrm flipH="1" flipV="1">
              <a:off x="3505200" y="3581400"/>
              <a:ext cx="0" cy="533400"/>
            </a:xfrm>
            <a:prstGeom prst="line">
              <a:avLst/>
            </a:prstGeom>
            <a:noFill/>
            <a:ln w="28575">
              <a:solidFill>
                <a:srgbClr val="224B6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dirty="0"/>
                <a:t> </a:t>
              </a:r>
            </a:p>
          </p:txBody>
        </p:sp>
      </p:grpSp>
      <p:sp>
        <p:nvSpPr>
          <p:cNvPr id="232" name="Line 40"/>
          <p:cNvSpPr>
            <a:spLocks noChangeShapeType="1"/>
          </p:cNvSpPr>
          <p:nvPr/>
        </p:nvSpPr>
        <p:spPr bwMode="auto">
          <a:xfrm>
            <a:off x="4773957" y="38862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35" name="AutoShape 3"/>
          <p:cNvSpPr>
            <a:spLocks noChangeArrowheads="1"/>
          </p:cNvSpPr>
          <p:nvPr/>
        </p:nvSpPr>
        <p:spPr bwMode="auto">
          <a:xfrm rot="16200000">
            <a:off x="361426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6" name="Line 327"/>
          <p:cNvSpPr>
            <a:spLocks noChangeShapeType="1"/>
          </p:cNvSpPr>
          <p:nvPr/>
        </p:nvSpPr>
        <p:spPr bwMode="auto">
          <a:xfrm flipV="1">
            <a:off x="384286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365236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5662665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40" name="Line 328"/>
          <p:cNvSpPr>
            <a:spLocks noChangeShapeType="1"/>
          </p:cNvSpPr>
          <p:nvPr/>
        </p:nvSpPr>
        <p:spPr bwMode="auto">
          <a:xfrm flipV="1">
            <a:off x="5891265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5700765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44" name="Line 40"/>
          <p:cNvSpPr>
            <a:spLocks noChangeShapeType="1"/>
          </p:cNvSpPr>
          <p:nvPr/>
        </p:nvSpPr>
        <p:spPr bwMode="auto">
          <a:xfrm>
            <a:off x="4773957" y="38100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5137869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48" name="Line 327"/>
          <p:cNvSpPr>
            <a:spLocks noChangeShapeType="1"/>
          </p:cNvSpPr>
          <p:nvPr/>
        </p:nvSpPr>
        <p:spPr bwMode="auto">
          <a:xfrm flipV="1">
            <a:off x="5366469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49" name="AutoShape 79"/>
          <p:cNvSpPr>
            <a:spLocks noChangeArrowheads="1"/>
          </p:cNvSpPr>
          <p:nvPr/>
        </p:nvSpPr>
        <p:spPr bwMode="auto">
          <a:xfrm rot="5400000">
            <a:off x="5175969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385395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2" name="Line 327"/>
          <p:cNvSpPr>
            <a:spLocks noChangeShapeType="1"/>
          </p:cNvSpPr>
          <p:nvPr/>
        </p:nvSpPr>
        <p:spPr bwMode="auto">
          <a:xfrm flipV="1">
            <a:off x="408255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389205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>
            <a:off x="5283818" y="5556024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DMZ</a:t>
            </a:r>
          </a:p>
          <a:p>
            <a:pPr algn="ctr" eaLnBrk="0" hangingPunct="0"/>
            <a:r>
              <a:rPr lang="en-US" sz="900" b="1" dirty="0"/>
              <a:t>SFP</a:t>
            </a:r>
          </a:p>
        </p:txBody>
      </p:sp>
      <p:sp>
        <p:nvSpPr>
          <p:cNvPr id="258" name="AutoShape 334"/>
          <p:cNvSpPr>
            <a:spLocks/>
          </p:cNvSpPr>
          <p:nvPr/>
        </p:nvSpPr>
        <p:spPr bwMode="auto">
          <a:xfrm rot="5400000">
            <a:off x="5548444" y="5143583"/>
            <a:ext cx="76201" cy="60944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68" name="TextBox 267"/>
          <p:cNvSpPr txBox="1"/>
          <p:nvPr/>
        </p:nvSpPr>
        <p:spPr>
          <a:xfrm>
            <a:off x="4437865" y="4876802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233" name="AutoShape 19"/>
          <p:cNvSpPr>
            <a:spLocks noChangeArrowheads="1"/>
          </p:cNvSpPr>
          <p:nvPr/>
        </p:nvSpPr>
        <p:spPr bwMode="auto">
          <a:xfrm>
            <a:off x="3758221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11" name="AutoShape 19"/>
          <p:cNvSpPr>
            <a:spLocks noChangeArrowheads="1"/>
          </p:cNvSpPr>
          <p:nvPr/>
        </p:nvSpPr>
        <p:spPr bwMode="auto">
          <a:xfrm>
            <a:off x="5586545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14" name="Rectangle 67"/>
          <p:cNvSpPr>
            <a:spLocks noChangeArrowheads="1"/>
          </p:cNvSpPr>
          <p:nvPr/>
        </p:nvSpPr>
        <p:spPr bwMode="auto">
          <a:xfrm>
            <a:off x="5625881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PoE RJ45</a:t>
            </a:r>
          </a:p>
        </p:txBody>
      </p:sp>
      <p:sp>
        <p:nvSpPr>
          <p:cNvPr id="315" name="AutoShape 79"/>
          <p:cNvSpPr>
            <a:spLocks noChangeArrowheads="1"/>
          </p:cNvSpPr>
          <p:nvPr/>
        </p:nvSpPr>
        <p:spPr bwMode="auto">
          <a:xfrm rot="5400000">
            <a:off x="600548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16" name="Line 59"/>
          <p:cNvSpPr>
            <a:spLocks noChangeShapeType="1"/>
          </p:cNvSpPr>
          <p:nvPr/>
        </p:nvSpPr>
        <p:spPr bwMode="auto">
          <a:xfrm flipV="1">
            <a:off x="619598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17" name="AutoShape 79"/>
          <p:cNvSpPr>
            <a:spLocks noChangeArrowheads="1"/>
          </p:cNvSpPr>
          <p:nvPr/>
        </p:nvSpPr>
        <p:spPr bwMode="auto">
          <a:xfrm rot="5400000">
            <a:off x="6614927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318" name="Line 63"/>
          <p:cNvSpPr>
            <a:spLocks noChangeShapeType="1"/>
          </p:cNvSpPr>
          <p:nvPr/>
        </p:nvSpPr>
        <p:spPr bwMode="auto">
          <a:xfrm flipV="1">
            <a:off x="6805427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19" name="AutoShape 3"/>
          <p:cNvSpPr>
            <a:spLocks noChangeArrowheads="1"/>
          </p:cNvSpPr>
          <p:nvPr/>
        </p:nvSpPr>
        <p:spPr bwMode="auto">
          <a:xfrm rot="16200000">
            <a:off x="5967386" y="4699028"/>
            <a:ext cx="457200" cy="203147"/>
          </a:xfrm>
          <a:prstGeom prst="flowChartAlternateProcess">
            <a:avLst/>
          </a:prstGeom>
          <a:solidFill>
            <a:srgbClr val="335348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20" name="AutoShape 3"/>
          <p:cNvSpPr>
            <a:spLocks noChangeArrowheads="1"/>
          </p:cNvSpPr>
          <p:nvPr/>
        </p:nvSpPr>
        <p:spPr bwMode="auto">
          <a:xfrm rot="16200000">
            <a:off x="6576827" y="4699028"/>
            <a:ext cx="457200" cy="203147"/>
          </a:xfrm>
          <a:prstGeom prst="flowChartAlternateProcess">
            <a:avLst/>
          </a:prstGeom>
          <a:solidFill>
            <a:srgbClr val="335348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321" name="AutoShape 334"/>
          <p:cNvSpPr>
            <a:spLocks/>
          </p:cNvSpPr>
          <p:nvPr/>
        </p:nvSpPr>
        <p:spPr bwMode="auto">
          <a:xfrm rot="5400000">
            <a:off x="6438248" y="5017648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377" name="TextBox 376"/>
          <p:cNvSpPr txBox="1"/>
          <p:nvPr/>
        </p:nvSpPr>
        <p:spPr>
          <a:xfrm>
            <a:off x="10055781" y="4890608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78" name="TextBox 377"/>
          <p:cNvSpPr txBox="1"/>
          <p:nvPr/>
        </p:nvSpPr>
        <p:spPr>
          <a:xfrm>
            <a:off x="6195986" y="4876800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82" name="Rectangle 67"/>
          <p:cNvSpPr>
            <a:spLocks noChangeArrowheads="1"/>
          </p:cNvSpPr>
          <p:nvPr/>
        </p:nvSpPr>
        <p:spPr bwMode="auto">
          <a:xfrm>
            <a:off x="8283416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379" name="Line 40"/>
          <p:cNvSpPr>
            <a:spLocks noChangeShapeType="1"/>
          </p:cNvSpPr>
          <p:nvPr/>
        </p:nvSpPr>
        <p:spPr bwMode="auto">
          <a:xfrm>
            <a:off x="4164515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7" name="Line 81"/>
          <p:cNvSpPr>
            <a:spLocks noChangeShapeType="1"/>
          </p:cNvSpPr>
          <p:nvPr/>
        </p:nvSpPr>
        <p:spPr bwMode="auto">
          <a:xfrm>
            <a:off x="2640912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609441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148" name="Line 38"/>
          <p:cNvSpPr>
            <a:spLocks noChangeShapeType="1"/>
          </p:cNvSpPr>
          <p:nvPr/>
        </p:nvSpPr>
        <p:spPr bwMode="auto">
          <a:xfrm>
            <a:off x="2640912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9" name="Line 81"/>
          <p:cNvSpPr>
            <a:spLocks noChangeShapeType="1"/>
          </p:cNvSpPr>
          <p:nvPr/>
        </p:nvSpPr>
        <p:spPr bwMode="auto">
          <a:xfrm>
            <a:off x="3961368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5" name="AutoShape 19"/>
          <p:cNvSpPr>
            <a:spLocks noChangeArrowheads="1"/>
          </p:cNvSpPr>
          <p:nvPr/>
        </p:nvSpPr>
        <p:spPr bwMode="auto">
          <a:xfrm>
            <a:off x="3453500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4GB</a:t>
            </a:r>
          </a:p>
        </p:txBody>
      </p:sp>
    </p:spTree>
    <p:extLst>
      <p:ext uri="{BB962C8B-B14F-4D97-AF65-F5344CB8AC3E}">
        <p14:creationId xmlns:p14="http://schemas.microsoft.com/office/powerpoint/2010/main" val="1239011352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oShape 33"/>
          <p:cNvSpPr>
            <a:spLocks noChangeArrowheads="1"/>
          </p:cNvSpPr>
          <p:nvPr/>
        </p:nvSpPr>
        <p:spPr bwMode="auto">
          <a:xfrm>
            <a:off x="203147" y="1676400"/>
            <a:ext cx="11680957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2742485" y="2819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280D-POE-Gen2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2945633" y="2514600"/>
            <a:ext cx="2336191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NP4Lite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22030" y="18288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 G</a:t>
            </a:r>
          </a:p>
        </p:txBody>
      </p:sp>
      <p:sp>
        <p:nvSpPr>
          <p:cNvPr id="924953" name="AutoShape 19"/>
          <p:cNvSpPr>
            <a:spLocks noChangeArrowheads="1"/>
          </p:cNvSpPr>
          <p:nvPr/>
        </p:nvSpPr>
        <p:spPr bwMode="auto">
          <a:xfrm>
            <a:off x="2336192" y="1828800"/>
            <a:ext cx="1015735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 GB SSD</a:t>
            </a:r>
          </a:p>
        </p:txBody>
      </p:sp>
      <p:sp>
        <p:nvSpPr>
          <p:cNvPr id="924954" name="Line 81"/>
          <p:cNvSpPr>
            <a:spLocks noChangeShapeType="1"/>
          </p:cNvSpPr>
          <p:nvPr/>
        </p:nvSpPr>
        <p:spPr bwMode="auto">
          <a:xfrm>
            <a:off x="2539339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28324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234618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H="1" flipV="1">
            <a:off x="1625177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914162" y="3505200"/>
            <a:ext cx="0" cy="1066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18883" y="3505200"/>
            <a:ext cx="0" cy="1143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406294" y="18288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14162" y="2209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954791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74" name="Line 90"/>
          <p:cNvSpPr>
            <a:spLocks noChangeShapeType="1"/>
          </p:cNvSpPr>
          <p:nvPr/>
        </p:nvSpPr>
        <p:spPr bwMode="auto">
          <a:xfrm flipV="1">
            <a:off x="3148780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8329030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>
            <a:off x="9547913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89" name="Line 245"/>
          <p:cNvSpPr>
            <a:spLocks noChangeShapeType="1"/>
          </p:cNvSpPr>
          <p:nvPr/>
        </p:nvSpPr>
        <p:spPr bwMode="auto">
          <a:xfrm flipV="1">
            <a:off x="9852634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1" name="Line 249"/>
          <p:cNvSpPr>
            <a:spLocks noChangeShapeType="1"/>
          </p:cNvSpPr>
          <p:nvPr/>
        </p:nvSpPr>
        <p:spPr bwMode="auto">
          <a:xfrm flipV="1">
            <a:off x="9141619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>
            <a:off x="8836898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7" name="Line 40"/>
          <p:cNvSpPr>
            <a:spLocks noChangeShapeType="1"/>
          </p:cNvSpPr>
          <p:nvPr/>
        </p:nvSpPr>
        <p:spPr bwMode="auto">
          <a:xfrm>
            <a:off x="3148780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77" name="Line 90"/>
          <p:cNvSpPr>
            <a:spLocks noChangeShapeType="1"/>
          </p:cNvSpPr>
          <p:nvPr/>
        </p:nvSpPr>
        <p:spPr bwMode="auto">
          <a:xfrm flipV="1">
            <a:off x="3453500" y="3048000"/>
            <a:ext cx="0" cy="1524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31" name="Rounded Rectangle 230"/>
          <p:cNvSpPr/>
          <p:nvPr/>
        </p:nvSpPr>
        <p:spPr bwMode="auto">
          <a:xfrm>
            <a:off x="3555074" y="3276600"/>
            <a:ext cx="8125883" cy="1066800"/>
          </a:xfrm>
          <a:prstGeom prst="roundRect">
            <a:avLst/>
          </a:prstGeom>
          <a:solidFill>
            <a:srgbClr val="6A879E">
              <a:alpha val="45000"/>
            </a:srgbClr>
          </a:solidFill>
          <a:ln w="28575" cap="flat" cmpd="sng" algn="ctr">
            <a:solidFill>
              <a:srgbClr val="455A6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42" name="Line 40"/>
          <p:cNvSpPr>
            <a:spLocks noChangeShapeType="1"/>
          </p:cNvSpPr>
          <p:nvPr/>
        </p:nvSpPr>
        <p:spPr bwMode="auto">
          <a:xfrm>
            <a:off x="4062942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369" name="Line 40"/>
          <p:cNvSpPr>
            <a:spLocks noChangeShapeType="1"/>
          </p:cNvSpPr>
          <p:nvPr/>
        </p:nvSpPr>
        <p:spPr bwMode="auto">
          <a:xfrm>
            <a:off x="6500707" y="38100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0" name="Line 40"/>
          <p:cNvSpPr>
            <a:spLocks noChangeShapeType="1"/>
          </p:cNvSpPr>
          <p:nvPr/>
        </p:nvSpPr>
        <p:spPr bwMode="auto">
          <a:xfrm>
            <a:off x="4773957" y="3505200"/>
            <a:ext cx="5281824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1" name="Line 40"/>
          <p:cNvSpPr>
            <a:spLocks noChangeShapeType="1"/>
          </p:cNvSpPr>
          <p:nvPr/>
        </p:nvSpPr>
        <p:spPr bwMode="auto">
          <a:xfrm>
            <a:off x="4672383" y="3429000"/>
            <a:ext cx="548497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2" name="Line 40"/>
          <p:cNvSpPr>
            <a:spLocks noChangeShapeType="1"/>
          </p:cNvSpPr>
          <p:nvPr/>
        </p:nvSpPr>
        <p:spPr bwMode="auto">
          <a:xfrm flipH="1" flipV="1">
            <a:off x="10145175" y="3429000"/>
            <a:ext cx="0" cy="53340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73" name="Line 40"/>
          <p:cNvSpPr>
            <a:spLocks noChangeShapeType="1"/>
          </p:cNvSpPr>
          <p:nvPr/>
        </p:nvSpPr>
        <p:spPr bwMode="auto">
          <a:xfrm flipH="1" flipV="1">
            <a:off x="10055781" y="3505200"/>
            <a:ext cx="0" cy="53340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24" name="Line 40"/>
          <p:cNvSpPr>
            <a:spLocks noChangeShapeType="1"/>
          </p:cNvSpPr>
          <p:nvPr/>
        </p:nvSpPr>
        <p:spPr bwMode="auto">
          <a:xfrm>
            <a:off x="8633751" y="38862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27" name="Line 40"/>
          <p:cNvSpPr>
            <a:spLocks noChangeShapeType="1"/>
          </p:cNvSpPr>
          <p:nvPr/>
        </p:nvSpPr>
        <p:spPr bwMode="auto">
          <a:xfrm>
            <a:off x="8633751" y="38100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35" name="AutoShape 19"/>
          <p:cNvSpPr>
            <a:spLocks noChangeArrowheads="1"/>
          </p:cNvSpPr>
          <p:nvPr/>
        </p:nvSpPr>
        <p:spPr bwMode="auto">
          <a:xfrm>
            <a:off x="9446339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grpSp>
        <p:nvGrpSpPr>
          <p:cNvPr id="376" name="Group 375"/>
          <p:cNvGrpSpPr/>
          <p:nvPr/>
        </p:nvGrpSpPr>
        <p:grpSpPr>
          <a:xfrm flipH="1">
            <a:off x="4672385" y="3429000"/>
            <a:ext cx="89394" cy="609600"/>
            <a:chOff x="3505200" y="3505200"/>
            <a:chExt cx="67063" cy="609600"/>
          </a:xfrm>
        </p:grpSpPr>
        <p:sp>
          <p:nvSpPr>
            <p:cNvPr id="374" name="Line 40"/>
            <p:cNvSpPr>
              <a:spLocks noChangeShapeType="1"/>
            </p:cNvSpPr>
            <p:nvPr/>
          </p:nvSpPr>
          <p:spPr bwMode="auto">
            <a:xfrm flipH="1" flipV="1">
              <a:off x="3572263" y="3505200"/>
              <a:ext cx="0" cy="533400"/>
            </a:xfrm>
            <a:prstGeom prst="line">
              <a:avLst/>
            </a:prstGeom>
            <a:noFill/>
            <a:ln w="28575">
              <a:solidFill>
                <a:srgbClr val="224B6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375" name="Line 40"/>
            <p:cNvSpPr>
              <a:spLocks noChangeShapeType="1"/>
            </p:cNvSpPr>
            <p:nvPr/>
          </p:nvSpPr>
          <p:spPr bwMode="auto">
            <a:xfrm flipH="1" flipV="1">
              <a:off x="3505200" y="3581400"/>
              <a:ext cx="0" cy="533400"/>
            </a:xfrm>
            <a:prstGeom prst="line">
              <a:avLst/>
            </a:prstGeom>
            <a:noFill/>
            <a:ln w="28575">
              <a:solidFill>
                <a:srgbClr val="224B6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dirty="0"/>
                <a:t> </a:t>
              </a:r>
            </a:p>
          </p:txBody>
        </p:sp>
      </p:grpSp>
      <p:sp>
        <p:nvSpPr>
          <p:cNvPr id="232" name="Line 40"/>
          <p:cNvSpPr>
            <a:spLocks noChangeShapeType="1"/>
          </p:cNvSpPr>
          <p:nvPr/>
        </p:nvSpPr>
        <p:spPr bwMode="auto">
          <a:xfrm>
            <a:off x="4773957" y="38862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44" name="Line 40"/>
          <p:cNvSpPr>
            <a:spLocks noChangeShapeType="1"/>
          </p:cNvSpPr>
          <p:nvPr/>
        </p:nvSpPr>
        <p:spPr bwMode="auto">
          <a:xfrm>
            <a:off x="4773957" y="3810001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233" name="AutoShape 19"/>
          <p:cNvSpPr>
            <a:spLocks noChangeArrowheads="1"/>
          </p:cNvSpPr>
          <p:nvPr/>
        </p:nvSpPr>
        <p:spPr bwMode="auto">
          <a:xfrm>
            <a:off x="3758221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82" name="Rectangle 67"/>
          <p:cNvSpPr>
            <a:spLocks noChangeArrowheads="1"/>
          </p:cNvSpPr>
          <p:nvPr/>
        </p:nvSpPr>
        <p:spPr bwMode="auto">
          <a:xfrm>
            <a:off x="8283416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379" name="Line 40"/>
          <p:cNvSpPr>
            <a:spLocks noChangeShapeType="1"/>
          </p:cNvSpPr>
          <p:nvPr/>
        </p:nvSpPr>
        <p:spPr bwMode="auto">
          <a:xfrm>
            <a:off x="4164515" y="30480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7" name="Line 81"/>
          <p:cNvSpPr>
            <a:spLocks noChangeShapeType="1"/>
          </p:cNvSpPr>
          <p:nvPr/>
        </p:nvSpPr>
        <p:spPr bwMode="auto">
          <a:xfrm>
            <a:off x="2640912" y="2362200"/>
            <a:ext cx="0" cy="3810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609441" y="2438400"/>
            <a:ext cx="2133044" cy="10668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CPU</a:t>
            </a:r>
          </a:p>
          <a:p>
            <a:pPr lvl="0" algn="ctr" eaLnBrk="0" hangingPunct="0"/>
            <a:r>
              <a:rPr lang="en-US" sz="1200" b="1" dirty="0">
                <a:solidFill>
                  <a:srgbClr val="FFFFFF"/>
                </a:solidFill>
                <a:cs typeface="Arial"/>
              </a:rPr>
              <a:t>2C, 2T</a:t>
            </a:r>
          </a:p>
        </p:txBody>
      </p:sp>
      <p:sp>
        <p:nvSpPr>
          <p:cNvPr id="148" name="Line 38"/>
          <p:cNvSpPr>
            <a:spLocks noChangeShapeType="1"/>
          </p:cNvSpPr>
          <p:nvPr/>
        </p:nvSpPr>
        <p:spPr bwMode="auto">
          <a:xfrm>
            <a:off x="2640912" y="2362200"/>
            <a:ext cx="1320456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9" name="Line 81"/>
          <p:cNvSpPr>
            <a:spLocks noChangeShapeType="1"/>
          </p:cNvSpPr>
          <p:nvPr/>
        </p:nvSpPr>
        <p:spPr bwMode="auto">
          <a:xfrm>
            <a:off x="3961368" y="21336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45" name="AutoShape 19"/>
          <p:cNvSpPr>
            <a:spLocks noChangeArrowheads="1"/>
          </p:cNvSpPr>
          <p:nvPr/>
        </p:nvSpPr>
        <p:spPr bwMode="auto">
          <a:xfrm>
            <a:off x="3453500" y="18288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 rot="16200000">
            <a:off x="2006018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1396577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52" name="AutoShape 79"/>
          <p:cNvSpPr>
            <a:spLocks noChangeArrowheads="1"/>
          </p:cNvSpPr>
          <p:nvPr/>
        </p:nvSpPr>
        <p:spPr bwMode="auto">
          <a:xfrm rot="5400000">
            <a:off x="1434677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2044118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>
            <a:off x="1320456" y="5627838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155" name="Rectangle 67"/>
          <p:cNvSpPr>
            <a:spLocks noChangeArrowheads="1"/>
          </p:cNvSpPr>
          <p:nvPr/>
        </p:nvSpPr>
        <p:spPr bwMode="auto">
          <a:xfrm>
            <a:off x="1828324" y="548420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 x 10/100/1000 MGMT</a:t>
            </a:r>
          </a:p>
        </p:txBody>
      </p:sp>
      <p:sp>
        <p:nvSpPr>
          <p:cNvPr id="156" name="AutoShape 79"/>
          <p:cNvSpPr>
            <a:spLocks noChangeArrowheads="1"/>
          </p:cNvSpPr>
          <p:nvPr/>
        </p:nvSpPr>
        <p:spPr bwMode="auto">
          <a:xfrm rot="5400000">
            <a:off x="723662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57" name="AutoShape 3"/>
          <p:cNvSpPr>
            <a:spLocks noChangeArrowheads="1"/>
          </p:cNvSpPr>
          <p:nvPr/>
        </p:nvSpPr>
        <p:spPr bwMode="auto">
          <a:xfrm rot="16200000">
            <a:off x="685562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292018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AutoShape 79"/>
          <p:cNvSpPr>
            <a:spLocks noChangeArrowheads="1"/>
          </p:cNvSpPr>
          <p:nvPr/>
        </p:nvSpPr>
        <p:spPr bwMode="auto">
          <a:xfrm rot="5400000">
            <a:off x="295828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3224900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3263000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62" name="Rectangle 67"/>
          <p:cNvSpPr>
            <a:spLocks noChangeArrowheads="1"/>
          </p:cNvSpPr>
          <p:nvPr/>
        </p:nvSpPr>
        <p:spPr bwMode="auto">
          <a:xfrm>
            <a:off x="2640912" y="555602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10/100/1000 WAN</a:t>
            </a:r>
          </a:p>
        </p:txBody>
      </p:sp>
      <p:sp>
        <p:nvSpPr>
          <p:cNvPr id="163" name="AutoShape 334"/>
          <p:cNvSpPr>
            <a:spLocks/>
          </p:cNvSpPr>
          <p:nvPr/>
        </p:nvSpPr>
        <p:spPr bwMode="auto">
          <a:xfrm rot="5400000">
            <a:off x="3241975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2690568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2995289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6" name="AutoShape 79"/>
          <p:cNvSpPr>
            <a:spLocks noChangeArrowheads="1"/>
          </p:cNvSpPr>
          <p:nvPr/>
        </p:nvSpPr>
        <p:spPr bwMode="auto">
          <a:xfrm rot="5400000">
            <a:off x="1028383" y="5118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 dirty="0">
              <a:latin typeface="Calibri" pitchFamily="34" charset="0"/>
            </a:endParaRP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990283" y="4699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>
            <a:off x="507868" y="5627838"/>
            <a:ext cx="1117309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170" name="AutoShape 334"/>
          <p:cNvSpPr>
            <a:spLocks/>
          </p:cNvSpPr>
          <p:nvPr/>
        </p:nvSpPr>
        <p:spPr bwMode="auto">
          <a:xfrm rot="5400000">
            <a:off x="1007357" y="51520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72" name="Rectangle 67"/>
          <p:cNvSpPr>
            <a:spLocks noChangeArrowheads="1"/>
          </p:cNvSpPr>
          <p:nvPr/>
        </p:nvSpPr>
        <p:spPr bwMode="auto">
          <a:xfrm>
            <a:off x="3656648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4261807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82" name="Line 59"/>
          <p:cNvSpPr>
            <a:spLocks noChangeShapeType="1"/>
          </p:cNvSpPr>
          <p:nvPr/>
        </p:nvSpPr>
        <p:spPr bwMode="auto">
          <a:xfrm flipV="1">
            <a:off x="4452307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4871248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84" name="Line 63"/>
          <p:cNvSpPr>
            <a:spLocks noChangeShapeType="1"/>
          </p:cNvSpPr>
          <p:nvPr/>
        </p:nvSpPr>
        <p:spPr bwMode="auto">
          <a:xfrm flipV="1">
            <a:off x="5061748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85" name="AutoShape 3"/>
          <p:cNvSpPr>
            <a:spLocks noChangeArrowheads="1"/>
          </p:cNvSpPr>
          <p:nvPr/>
        </p:nvSpPr>
        <p:spPr bwMode="auto">
          <a:xfrm rot="16200000">
            <a:off x="4223707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6" name="AutoShape 3"/>
          <p:cNvSpPr>
            <a:spLocks noChangeArrowheads="1"/>
          </p:cNvSpPr>
          <p:nvPr/>
        </p:nvSpPr>
        <p:spPr bwMode="auto">
          <a:xfrm rot="16200000">
            <a:off x="4833148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7" name="AutoShape 334"/>
          <p:cNvSpPr>
            <a:spLocks/>
          </p:cNvSpPr>
          <p:nvPr/>
        </p:nvSpPr>
        <p:spPr bwMode="auto">
          <a:xfrm rot="5400000">
            <a:off x="4422671" y="4745751"/>
            <a:ext cx="76200" cy="1405101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>
            <a:off x="7516442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813853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90" name="Line 59"/>
          <p:cNvSpPr>
            <a:spLocks noChangeShapeType="1"/>
          </p:cNvSpPr>
          <p:nvPr/>
        </p:nvSpPr>
        <p:spPr bwMode="auto">
          <a:xfrm flipV="1">
            <a:off x="832903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8747972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192" name="Line 63"/>
          <p:cNvSpPr>
            <a:spLocks noChangeShapeType="1"/>
          </p:cNvSpPr>
          <p:nvPr/>
        </p:nvSpPr>
        <p:spPr bwMode="auto">
          <a:xfrm flipV="1">
            <a:off x="8938472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810043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8709872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5" name="AutoShape 334"/>
          <p:cNvSpPr>
            <a:spLocks/>
          </p:cNvSpPr>
          <p:nvPr/>
        </p:nvSpPr>
        <p:spPr bwMode="auto">
          <a:xfrm rot="5400000">
            <a:off x="8290930" y="4737286"/>
            <a:ext cx="76200" cy="142203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747406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9" name="Line 327"/>
          <p:cNvSpPr>
            <a:spLocks noChangeShapeType="1"/>
          </p:cNvSpPr>
          <p:nvPr/>
        </p:nvSpPr>
        <p:spPr bwMode="auto">
          <a:xfrm flipV="1">
            <a:off x="770266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751216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9522460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2" name="Line 328"/>
          <p:cNvSpPr>
            <a:spLocks noChangeShapeType="1"/>
          </p:cNvSpPr>
          <p:nvPr/>
        </p:nvSpPr>
        <p:spPr bwMode="auto">
          <a:xfrm flipV="1">
            <a:off x="9751060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03" name="AutoShape 79"/>
          <p:cNvSpPr>
            <a:spLocks noChangeArrowheads="1"/>
          </p:cNvSpPr>
          <p:nvPr/>
        </p:nvSpPr>
        <p:spPr bwMode="auto">
          <a:xfrm rot="5400000">
            <a:off x="9560560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04" name="AutoShape 3"/>
          <p:cNvSpPr>
            <a:spLocks noChangeArrowheads="1"/>
          </p:cNvSpPr>
          <p:nvPr/>
        </p:nvSpPr>
        <p:spPr bwMode="auto">
          <a:xfrm rot="16200000">
            <a:off x="8997663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5" name="Line 327"/>
          <p:cNvSpPr>
            <a:spLocks noChangeShapeType="1"/>
          </p:cNvSpPr>
          <p:nvPr/>
        </p:nvSpPr>
        <p:spPr bwMode="auto">
          <a:xfrm flipV="1">
            <a:off x="9226263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06" name="AutoShape 79"/>
          <p:cNvSpPr>
            <a:spLocks noChangeArrowheads="1"/>
          </p:cNvSpPr>
          <p:nvPr/>
        </p:nvSpPr>
        <p:spPr bwMode="auto">
          <a:xfrm rot="5400000">
            <a:off x="9035763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771374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8" name="Line 327"/>
          <p:cNvSpPr>
            <a:spLocks noChangeShapeType="1"/>
          </p:cNvSpPr>
          <p:nvPr/>
        </p:nvSpPr>
        <p:spPr bwMode="auto">
          <a:xfrm flipV="1">
            <a:off x="794234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775184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10" name="Rectangle 67"/>
          <p:cNvSpPr>
            <a:spLocks noChangeArrowheads="1"/>
          </p:cNvSpPr>
          <p:nvPr/>
        </p:nvSpPr>
        <p:spPr bwMode="auto">
          <a:xfrm>
            <a:off x="9143613" y="5484208"/>
            <a:ext cx="812588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</a:t>
            </a:r>
          </a:p>
          <a:p>
            <a:pPr algn="ctr" eaLnBrk="0" hangingPunct="0"/>
            <a:r>
              <a:rPr lang="en-US" sz="900" b="1" dirty="0"/>
              <a:t>DMZ</a:t>
            </a:r>
          </a:p>
          <a:p>
            <a:pPr algn="ctr" eaLnBrk="0" hangingPunct="0"/>
            <a:r>
              <a:rPr lang="en-US" sz="900" b="1" dirty="0"/>
              <a:t>SFP</a:t>
            </a:r>
          </a:p>
        </p:txBody>
      </p:sp>
      <p:sp>
        <p:nvSpPr>
          <p:cNvPr id="211" name="AutoShape 334"/>
          <p:cNvSpPr>
            <a:spLocks/>
          </p:cNvSpPr>
          <p:nvPr/>
        </p:nvSpPr>
        <p:spPr bwMode="auto">
          <a:xfrm rot="5400000">
            <a:off x="9509814" y="5143583"/>
            <a:ext cx="76201" cy="60944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12" name="TextBox 211"/>
          <p:cNvSpPr txBox="1"/>
          <p:nvPr/>
        </p:nvSpPr>
        <p:spPr>
          <a:xfrm>
            <a:off x="8297660" y="4876802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213" name="Rectangle 67"/>
          <p:cNvSpPr>
            <a:spLocks noChangeArrowheads="1"/>
          </p:cNvSpPr>
          <p:nvPr/>
        </p:nvSpPr>
        <p:spPr bwMode="auto">
          <a:xfrm>
            <a:off x="9485676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PoE RJ45</a:t>
            </a: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986528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15" name="Line 59"/>
          <p:cNvSpPr>
            <a:spLocks noChangeShapeType="1"/>
          </p:cNvSpPr>
          <p:nvPr/>
        </p:nvSpPr>
        <p:spPr bwMode="auto">
          <a:xfrm flipV="1">
            <a:off x="1005578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16" name="AutoShape 79"/>
          <p:cNvSpPr>
            <a:spLocks noChangeArrowheads="1"/>
          </p:cNvSpPr>
          <p:nvPr/>
        </p:nvSpPr>
        <p:spPr bwMode="auto">
          <a:xfrm rot="5400000">
            <a:off x="10474722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17" name="Line 63"/>
          <p:cNvSpPr>
            <a:spLocks noChangeShapeType="1"/>
          </p:cNvSpPr>
          <p:nvPr/>
        </p:nvSpPr>
        <p:spPr bwMode="auto">
          <a:xfrm flipV="1">
            <a:off x="10665222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9827181" y="4699028"/>
            <a:ext cx="457200" cy="203147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9" name="AutoShape 3"/>
          <p:cNvSpPr>
            <a:spLocks noChangeArrowheads="1"/>
          </p:cNvSpPr>
          <p:nvPr/>
        </p:nvSpPr>
        <p:spPr bwMode="auto">
          <a:xfrm rot="16200000">
            <a:off x="10436622" y="4699028"/>
            <a:ext cx="457200" cy="203147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0" name="AutoShape 334"/>
          <p:cNvSpPr>
            <a:spLocks/>
          </p:cNvSpPr>
          <p:nvPr/>
        </p:nvSpPr>
        <p:spPr bwMode="auto">
          <a:xfrm rot="5400000">
            <a:off x="10298042" y="5017648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3614266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Line 327"/>
          <p:cNvSpPr>
            <a:spLocks noChangeShapeType="1"/>
          </p:cNvSpPr>
          <p:nvPr/>
        </p:nvSpPr>
        <p:spPr bwMode="auto">
          <a:xfrm flipV="1">
            <a:off x="384286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365236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5662665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26" name="Line 328"/>
          <p:cNvSpPr>
            <a:spLocks noChangeShapeType="1"/>
          </p:cNvSpPr>
          <p:nvPr/>
        </p:nvSpPr>
        <p:spPr bwMode="auto">
          <a:xfrm flipV="1">
            <a:off x="5891265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5700765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5137869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29" name="Line 327"/>
          <p:cNvSpPr>
            <a:spLocks noChangeShapeType="1"/>
          </p:cNvSpPr>
          <p:nvPr/>
        </p:nvSpPr>
        <p:spPr bwMode="auto">
          <a:xfrm flipV="1">
            <a:off x="5366469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30" name="AutoShape 79"/>
          <p:cNvSpPr>
            <a:spLocks noChangeArrowheads="1"/>
          </p:cNvSpPr>
          <p:nvPr/>
        </p:nvSpPr>
        <p:spPr bwMode="auto">
          <a:xfrm rot="5400000">
            <a:off x="5175969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43" name="AutoShape 3"/>
          <p:cNvSpPr>
            <a:spLocks noChangeArrowheads="1"/>
          </p:cNvSpPr>
          <p:nvPr/>
        </p:nvSpPr>
        <p:spPr bwMode="auto">
          <a:xfrm rot="16200000">
            <a:off x="3853951" y="46990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5" name="Line 327"/>
          <p:cNvSpPr>
            <a:spLocks noChangeShapeType="1"/>
          </p:cNvSpPr>
          <p:nvPr/>
        </p:nvSpPr>
        <p:spPr bwMode="auto">
          <a:xfrm flipV="1">
            <a:off x="4082551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54" name="AutoShape 79"/>
          <p:cNvSpPr>
            <a:spLocks noChangeArrowheads="1"/>
          </p:cNvSpPr>
          <p:nvPr/>
        </p:nvSpPr>
        <p:spPr bwMode="auto">
          <a:xfrm rot="5400000">
            <a:off x="3892051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>
            <a:off x="5283818" y="5556024"/>
            <a:ext cx="812588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DMZ</a:t>
            </a:r>
          </a:p>
          <a:p>
            <a:pPr algn="ctr" eaLnBrk="0" hangingPunct="0"/>
            <a:r>
              <a:rPr lang="en-US" sz="900" b="1" dirty="0"/>
              <a:t>SFP</a:t>
            </a:r>
          </a:p>
        </p:txBody>
      </p:sp>
      <p:sp>
        <p:nvSpPr>
          <p:cNvPr id="256" name="AutoShape 334"/>
          <p:cNvSpPr>
            <a:spLocks/>
          </p:cNvSpPr>
          <p:nvPr/>
        </p:nvSpPr>
        <p:spPr bwMode="auto">
          <a:xfrm rot="5400000">
            <a:off x="5548444" y="5143583"/>
            <a:ext cx="76201" cy="609440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59" name="TextBox 258"/>
          <p:cNvSpPr txBox="1"/>
          <p:nvPr/>
        </p:nvSpPr>
        <p:spPr>
          <a:xfrm>
            <a:off x="4437865" y="4876802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261" name="Rectangle 67"/>
          <p:cNvSpPr>
            <a:spLocks noChangeArrowheads="1"/>
          </p:cNvSpPr>
          <p:nvPr/>
        </p:nvSpPr>
        <p:spPr bwMode="auto">
          <a:xfrm>
            <a:off x="5625881" y="5484208"/>
            <a:ext cx="172675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  <a:p>
            <a:pPr algn="ctr" eaLnBrk="0" hangingPunct="0"/>
            <a:r>
              <a:rPr lang="en-US" sz="900" b="1" dirty="0"/>
              <a:t>PoE RJ45</a:t>
            </a:r>
          </a:p>
        </p:txBody>
      </p:sp>
      <p:sp>
        <p:nvSpPr>
          <p:cNvPr id="270" name="AutoShape 79"/>
          <p:cNvSpPr>
            <a:spLocks noChangeArrowheads="1"/>
          </p:cNvSpPr>
          <p:nvPr/>
        </p:nvSpPr>
        <p:spPr bwMode="auto">
          <a:xfrm rot="5400000">
            <a:off x="6005486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71" name="Line 59"/>
          <p:cNvSpPr>
            <a:spLocks noChangeShapeType="1"/>
          </p:cNvSpPr>
          <p:nvPr/>
        </p:nvSpPr>
        <p:spPr bwMode="auto">
          <a:xfrm flipV="1">
            <a:off x="6195986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6614927" y="51181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 dirty="0">
              <a:latin typeface="Arial" pitchFamily="34" charset="0"/>
            </a:endParaRPr>
          </a:p>
        </p:txBody>
      </p:sp>
      <p:sp>
        <p:nvSpPr>
          <p:cNvPr id="273" name="Line 63"/>
          <p:cNvSpPr>
            <a:spLocks noChangeShapeType="1"/>
          </p:cNvSpPr>
          <p:nvPr/>
        </p:nvSpPr>
        <p:spPr bwMode="auto">
          <a:xfrm flipV="1">
            <a:off x="6805427" y="41148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 dirty="0"/>
          </a:p>
        </p:txBody>
      </p:sp>
      <p:sp>
        <p:nvSpPr>
          <p:cNvPr id="274" name="AutoShape 3"/>
          <p:cNvSpPr>
            <a:spLocks noChangeArrowheads="1"/>
          </p:cNvSpPr>
          <p:nvPr/>
        </p:nvSpPr>
        <p:spPr bwMode="auto">
          <a:xfrm rot="16200000">
            <a:off x="5967386" y="4699028"/>
            <a:ext cx="457200" cy="203147"/>
          </a:xfrm>
          <a:prstGeom prst="flowChartAlternateProcess">
            <a:avLst/>
          </a:prstGeom>
          <a:solidFill>
            <a:srgbClr val="335348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5" name="AutoShape 3"/>
          <p:cNvSpPr>
            <a:spLocks noChangeArrowheads="1"/>
          </p:cNvSpPr>
          <p:nvPr/>
        </p:nvSpPr>
        <p:spPr bwMode="auto">
          <a:xfrm rot="16200000">
            <a:off x="6576827" y="4699028"/>
            <a:ext cx="457200" cy="203147"/>
          </a:xfrm>
          <a:prstGeom prst="flowChartAlternateProcess">
            <a:avLst/>
          </a:prstGeom>
          <a:solidFill>
            <a:srgbClr val="335348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76" name="AutoShape 334"/>
          <p:cNvSpPr>
            <a:spLocks/>
          </p:cNvSpPr>
          <p:nvPr/>
        </p:nvSpPr>
        <p:spPr bwMode="auto">
          <a:xfrm rot="5400000">
            <a:off x="6438248" y="5017648"/>
            <a:ext cx="76200" cy="861306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 dirty="0"/>
          </a:p>
        </p:txBody>
      </p:sp>
      <p:sp>
        <p:nvSpPr>
          <p:cNvPr id="277" name="TextBox 276"/>
          <p:cNvSpPr txBox="1"/>
          <p:nvPr/>
        </p:nvSpPr>
        <p:spPr>
          <a:xfrm>
            <a:off x="10055781" y="4890608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278" name="TextBox 277"/>
          <p:cNvSpPr txBox="1"/>
          <p:nvPr/>
        </p:nvSpPr>
        <p:spPr>
          <a:xfrm>
            <a:off x="6195986" y="4876800"/>
            <a:ext cx="609441" cy="400109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279" name="Line 40"/>
          <p:cNvSpPr>
            <a:spLocks noChangeShapeType="1"/>
          </p:cNvSpPr>
          <p:nvPr/>
        </p:nvSpPr>
        <p:spPr bwMode="auto">
          <a:xfrm>
            <a:off x="6500707" y="3886200"/>
            <a:ext cx="2336191" cy="0"/>
          </a:xfrm>
          <a:prstGeom prst="line">
            <a:avLst/>
          </a:prstGeom>
          <a:noFill/>
          <a:ln w="28575">
            <a:solidFill>
              <a:srgbClr val="224B69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r>
              <a:rPr lang="en-US" dirty="0"/>
              <a:t> </a:t>
            </a:r>
          </a:p>
        </p:txBody>
      </p:sp>
      <p:sp>
        <p:nvSpPr>
          <p:cNvPr id="334" name="AutoShape 19"/>
          <p:cNvSpPr>
            <a:spLocks noChangeArrowheads="1"/>
          </p:cNvSpPr>
          <p:nvPr/>
        </p:nvSpPr>
        <p:spPr bwMode="auto">
          <a:xfrm>
            <a:off x="7618016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  <p:sp>
        <p:nvSpPr>
          <p:cNvPr id="311" name="AutoShape 19"/>
          <p:cNvSpPr>
            <a:spLocks noChangeArrowheads="1"/>
          </p:cNvSpPr>
          <p:nvPr/>
        </p:nvSpPr>
        <p:spPr bwMode="auto">
          <a:xfrm>
            <a:off x="5586545" y="3581401"/>
            <a:ext cx="172675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Integrated Switch 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Fabric</a:t>
            </a:r>
          </a:p>
        </p:txBody>
      </p:sp>
    </p:spTree>
    <p:extLst>
      <p:ext uri="{BB962C8B-B14F-4D97-AF65-F5344CB8AC3E}">
        <p14:creationId xmlns:p14="http://schemas.microsoft.com/office/powerpoint/2010/main" val="1700466619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AutoShape 33"/>
          <p:cNvSpPr>
            <a:spLocks noChangeArrowheads="1"/>
          </p:cNvSpPr>
          <p:nvPr/>
        </p:nvSpPr>
        <p:spPr bwMode="auto">
          <a:xfrm>
            <a:off x="1218882" y="1828800"/>
            <a:ext cx="9141619" cy="3124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1138691" name="Slide Number Placeholder 3"/>
          <p:cNvSpPr txBox="1">
            <a:spLocks noGrp="1"/>
          </p:cNvSpPr>
          <p:nvPr/>
        </p:nvSpPr>
        <p:spPr bwMode="auto">
          <a:xfrm>
            <a:off x="315304" y="6397626"/>
            <a:ext cx="11581499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/>
          <a:lstStyle/>
          <a:p>
            <a:pPr eaLnBrk="0" hangingPunct="0"/>
            <a:fld id="{51744C5C-3D2B-4283-A192-4C6D56859C5F}" type="slidenum">
              <a:rPr lang="en-US" sz="1600">
                <a:solidFill>
                  <a:srgbClr val="444F51"/>
                </a:solidFill>
                <a:latin typeface="Helvetica Neue" charset="0"/>
              </a:rPr>
              <a:pPr eaLnBrk="0" hangingPunct="0"/>
              <a:t>72</a:t>
            </a:fld>
            <a:endParaRPr lang="en-US" sz="1600">
              <a:solidFill>
                <a:srgbClr val="444F51"/>
              </a:solidFill>
              <a:latin typeface="Arial MT" charset="0"/>
            </a:endParaRPr>
          </a:p>
        </p:txBody>
      </p:sp>
      <p:sp>
        <p:nvSpPr>
          <p:cNvPr id="1138790" name="Line 102"/>
          <p:cNvSpPr>
            <a:spLocks noChangeShapeType="1"/>
          </p:cNvSpPr>
          <p:nvPr/>
        </p:nvSpPr>
        <p:spPr bwMode="auto">
          <a:xfrm>
            <a:off x="7922736" y="24384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791" name="Rectangle 67"/>
          <p:cNvSpPr>
            <a:spLocks noChangeArrowheads="1"/>
          </p:cNvSpPr>
          <p:nvPr/>
        </p:nvSpPr>
        <p:spPr bwMode="auto">
          <a:xfrm>
            <a:off x="6297560" y="5600701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1138792" name="AutoShape 79"/>
          <p:cNvSpPr>
            <a:spLocks noChangeArrowheads="1"/>
          </p:cNvSpPr>
          <p:nvPr/>
        </p:nvSpPr>
        <p:spPr bwMode="auto">
          <a:xfrm rot="5400000">
            <a:off x="6716501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793" name="AutoShape 3"/>
          <p:cNvSpPr>
            <a:spLocks noChangeArrowheads="1"/>
          </p:cNvSpPr>
          <p:nvPr/>
        </p:nvSpPr>
        <p:spPr bwMode="auto">
          <a:xfrm rot="16200000">
            <a:off x="7084695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1138794" name="Line 106"/>
          <p:cNvSpPr>
            <a:spLocks noChangeShapeType="1"/>
          </p:cNvSpPr>
          <p:nvPr/>
        </p:nvSpPr>
        <p:spPr bwMode="auto">
          <a:xfrm flipV="1">
            <a:off x="7313295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795" name="AutoShape 3"/>
          <p:cNvSpPr>
            <a:spLocks noChangeArrowheads="1"/>
          </p:cNvSpPr>
          <p:nvPr/>
        </p:nvSpPr>
        <p:spPr bwMode="auto">
          <a:xfrm rot="16200000">
            <a:off x="6678401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138796" name="Line 108"/>
          <p:cNvSpPr>
            <a:spLocks noChangeShapeType="1"/>
          </p:cNvSpPr>
          <p:nvPr/>
        </p:nvSpPr>
        <p:spPr bwMode="auto">
          <a:xfrm flipV="1">
            <a:off x="6907001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797" name="AutoShape 79"/>
          <p:cNvSpPr>
            <a:spLocks noChangeArrowheads="1"/>
          </p:cNvSpPr>
          <p:nvPr/>
        </p:nvSpPr>
        <p:spPr bwMode="auto">
          <a:xfrm rot="5400000">
            <a:off x="7122795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798" name="Rectangle 67"/>
          <p:cNvSpPr>
            <a:spLocks noChangeArrowheads="1"/>
          </p:cNvSpPr>
          <p:nvPr/>
        </p:nvSpPr>
        <p:spPr bwMode="auto">
          <a:xfrm>
            <a:off x="6907001" y="5672515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1138799" name="AutoShape 79"/>
          <p:cNvSpPr>
            <a:spLocks noChangeArrowheads="1"/>
          </p:cNvSpPr>
          <p:nvPr/>
        </p:nvSpPr>
        <p:spPr bwMode="auto">
          <a:xfrm rot="5400000">
            <a:off x="5802339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00" name="AutoShape 3"/>
          <p:cNvSpPr>
            <a:spLocks noChangeArrowheads="1"/>
          </p:cNvSpPr>
          <p:nvPr/>
        </p:nvSpPr>
        <p:spPr bwMode="auto">
          <a:xfrm rot="16200000">
            <a:off x="5764239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138801" name="Line 113"/>
          <p:cNvSpPr>
            <a:spLocks noChangeShapeType="1"/>
          </p:cNvSpPr>
          <p:nvPr/>
        </p:nvSpPr>
        <p:spPr bwMode="auto">
          <a:xfrm flipV="1">
            <a:off x="5992839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02" name="Rectangle 67"/>
          <p:cNvSpPr>
            <a:spLocks noChangeArrowheads="1"/>
          </p:cNvSpPr>
          <p:nvPr/>
        </p:nvSpPr>
        <p:spPr bwMode="auto">
          <a:xfrm>
            <a:off x="5180250" y="5528886"/>
            <a:ext cx="1422030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‘FortiExplorer’</a:t>
            </a:r>
          </a:p>
        </p:txBody>
      </p:sp>
      <p:sp>
        <p:nvSpPr>
          <p:cNvPr id="1138803" name="AutoShape 79"/>
          <p:cNvSpPr>
            <a:spLocks noChangeArrowheads="1"/>
          </p:cNvSpPr>
          <p:nvPr/>
        </p:nvSpPr>
        <p:spPr bwMode="auto">
          <a:xfrm rot="5400000">
            <a:off x="6411780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04" name="AutoShape 3"/>
          <p:cNvSpPr>
            <a:spLocks noChangeArrowheads="1"/>
          </p:cNvSpPr>
          <p:nvPr/>
        </p:nvSpPr>
        <p:spPr bwMode="auto">
          <a:xfrm rot="16200000">
            <a:off x="6373680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1138805" name="Line 117"/>
          <p:cNvSpPr>
            <a:spLocks noChangeShapeType="1"/>
          </p:cNvSpPr>
          <p:nvPr/>
        </p:nvSpPr>
        <p:spPr bwMode="auto">
          <a:xfrm flipV="1">
            <a:off x="6602280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06" name="AutoShape 118"/>
          <p:cNvSpPr>
            <a:spLocks/>
          </p:cNvSpPr>
          <p:nvPr/>
        </p:nvSpPr>
        <p:spPr bwMode="auto">
          <a:xfrm rot="5400000">
            <a:off x="6716541" y="52705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138808" name="Line 120"/>
          <p:cNvSpPr>
            <a:spLocks noChangeShapeType="1"/>
          </p:cNvSpPr>
          <p:nvPr/>
        </p:nvSpPr>
        <p:spPr bwMode="auto">
          <a:xfrm>
            <a:off x="5992839" y="24384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12" name="Line 124"/>
          <p:cNvSpPr>
            <a:spLocks noChangeShapeType="1"/>
          </p:cNvSpPr>
          <p:nvPr/>
        </p:nvSpPr>
        <p:spPr bwMode="auto">
          <a:xfrm>
            <a:off x="7008574" y="24384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13" name="Line 125"/>
          <p:cNvSpPr>
            <a:spLocks noChangeShapeType="1"/>
          </p:cNvSpPr>
          <p:nvPr/>
        </p:nvSpPr>
        <p:spPr bwMode="auto">
          <a:xfrm>
            <a:off x="7842324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14" name="AutoShape 79"/>
          <p:cNvSpPr>
            <a:spLocks noChangeArrowheads="1"/>
          </p:cNvSpPr>
          <p:nvPr/>
        </p:nvSpPr>
        <p:spPr bwMode="auto">
          <a:xfrm rot="5400000">
            <a:off x="7641244" y="5204908"/>
            <a:ext cx="381000" cy="181986"/>
          </a:xfrm>
          <a:prstGeom prst="leftRightArrow">
            <a:avLst>
              <a:gd name="adj1" fmla="val 50000"/>
              <a:gd name="adj2" fmla="val 55814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15" name="Rectangle 67"/>
          <p:cNvSpPr>
            <a:spLocks noChangeArrowheads="1"/>
          </p:cNvSpPr>
          <p:nvPr/>
        </p:nvSpPr>
        <p:spPr bwMode="auto">
          <a:xfrm rot="16200000">
            <a:off x="7464525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16" name="AutoShape 79"/>
          <p:cNvSpPr>
            <a:spLocks noChangeArrowheads="1"/>
          </p:cNvSpPr>
          <p:nvPr/>
        </p:nvSpPr>
        <p:spPr bwMode="auto">
          <a:xfrm rot="5400000">
            <a:off x="805811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17" name="Line 129"/>
          <p:cNvSpPr>
            <a:spLocks noChangeShapeType="1"/>
          </p:cNvSpPr>
          <p:nvPr/>
        </p:nvSpPr>
        <p:spPr bwMode="auto">
          <a:xfrm flipH="1">
            <a:off x="824861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18" name="AutoShape 130"/>
          <p:cNvSpPr>
            <a:spLocks/>
          </p:cNvSpPr>
          <p:nvPr/>
        </p:nvSpPr>
        <p:spPr bwMode="auto">
          <a:xfrm rot="5400000">
            <a:off x="8036997" y="5168993"/>
            <a:ext cx="76200" cy="711015"/>
          </a:xfrm>
          <a:prstGeom prst="rightBrace">
            <a:avLst>
              <a:gd name="adj1" fmla="val 58333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138819" name="AutoShape 3"/>
          <p:cNvSpPr>
            <a:spLocks noChangeArrowheads="1"/>
          </p:cNvSpPr>
          <p:nvPr/>
        </p:nvSpPr>
        <p:spPr bwMode="auto">
          <a:xfrm rot="16200000">
            <a:off x="7613724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20" name="AutoShape 3"/>
          <p:cNvSpPr>
            <a:spLocks noChangeArrowheads="1"/>
          </p:cNvSpPr>
          <p:nvPr/>
        </p:nvSpPr>
        <p:spPr bwMode="auto">
          <a:xfrm rot="16200000">
            <a:off x="802001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21" name="AutoShape 3"/>
          <p:cNvSpPr>
            <a:spLocks noChangeArrowheads="1"/>
          </p:cNvSpPr>
          <p:nvPr/>
        </p:nvSpPr>
        <p:spPr bwMode="auto">
          <a:xfrm rot="16200000">
            <a:off x="2219746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22" name="AutoShape 79"/>
          <p:cNvSpPr>
            <a:spLocks noChangeArrowheads="1"/>
          </p:cNvSpPr>
          <p:nvPr/>
        </p:nvSpPr>
        <p:spPr bwMode="auto">
          <a:xfrm rot="5400000">
            <a:off x="2257846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23" name="AutoShape 79"/>
          <p:cNvSpPr>
            <a:spLocks noChangeArrowheads="1"/>
          </p:cNvSpPr>
          <p:nvPr/>
        </p:nvSpPr>
        <p:spPr bwMode="auto">
          <a:xfrm rot="5400000">
            <a:off x="256256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24" name="AutoShape 79"/>
          <p:cNvSpPr>
            <a:spLocks noChangeArrowheads="1"/>
          </p:cNvSpPr>
          <p:nvPr/>
        </p:nvSpPr>
        <p:spPr bwMode="auto">
          <a:xfrm rot="5400000">
            <a:off x="286728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25" name="AutoShape 79"/>
          <p:cNvSpPr>
            <a:spLocks noChangeArrowheads="1"/>
          </p:cNvSpPr>
          <p:nvPr/>
        </p:nvSpPr>
        <p:spPr bwMode="auto">
          <a:xfrm rot="5400000">
            <a:off x="317200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26" name="Line 138"/>
          <p:cNvSpPr>
            <a:spLocks noChangeShapeType="1"/>
          </p:cNvSpPr>
          <p:nvPr/>
        </p:nvSpPr>
        <p:spPr bwMode="auto">
          <a:xfrm flipV="1">
            <a:off x="305778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27" name="Rectangle 67"/>
          <p:cNvSpPr>
            <a:spLocks noChangeArrowheads="1"/>
          </p:cNvSpPr>
          <p:nvPr/>
        </p:nvSpPr>
        <p:spPr bwMode="auto">
          <a:xfrm rot="16200000">
            <a:off x="263978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28" name="Line 140"/>
          <p:cNvSpPr>
            <a:spLocks noChangeShapeType="1"/>
          </p:cNvSpPr>
          <p:nvPr/>
        </p:nvSpPr>
        <p:spPr bwMode="auto">
          <a:xfrm flipV="1">
            <a:off x="336250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29" name="Rectangle 67"/>
          <p:cNvSpPr>
            <a:spLocks noChangeArrowheads="1"/>
          </p:cNvSpPr>
          <p:nvPr/>
        </p:nvSpPr>
        <p:spPr bwMode="auto">
          <a:xfrm rot="16200000">
            <a:off x="2944502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30" name="Rectangle 67"/>
          <p:cNvSpPr>
            <a:spLocks noChangeArrowheads="1"/>
          </p:cNvSpPr>
          <p:nvPr/>
        </p:nvSpPr>
        <p:spPr bwMode="auto">
          <a:xfrm rot="16200000">
            <a:off x="2030340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31" name="AutoShape 3"/>
          <p:cNvSpPr>
            <a:spLocks noChangeArrowheads="1"/>
          </p:cNvSpPr>
          <p:nvPr/>
        </p:nvSpPr>
        <p:spPr bwMode="auto">
          <a:xfrm rot="16200000">
            <a:off x="252446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32" name="AutoShape 3"/>
          <p:cNvSpPr>
            <a:spLocks noChangeArrowheads="1"/>
          </p:cNvSpPr>
          <p:nvPr/>
        </p:nvSpPr>
        <p:spPr bwMode="auto">
          <a:xfrm rot="16200000">
            <a:off x="282918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33" name="AutoShape 3"/>
          <p:cNvSpPr>
            <a:spLocks noChangeArrowheads="1"/>
          </p:cNvSpPr>
          <p:nvPr/>
        </p:nvSpPr>
        <p:spPr bwMode="auto">
          <a:xfrm rot="16200000">
            <a:off x="313390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34" name="Line 146"/>
          <p:cNvSpPr>
            <a:spLocks noChangeShapeType="1"/>
          </p:cNvSpPr>
          <p:nvPr/>
        </p:nvSpPr>
        <p:spPr bwMode="auto">
          <a:xfrm flipV="1">
            <a:off x="275306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35" name="Rectangle 67"/>
          <p:cNvSpPr>
            <a:spLocks noChangeArrowheads="1"/>
          </p:cNvSpPr>
          <p:nvPr/>
        </p:nvSpPr>
        <p:spPr bwMode="auto">
          <a:xfrm rot="16200000">
            <a:off x="2335061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36" name="Line 148"/>
          <p:cNvSpPr>
            <a:spLocks noChangeShapeType="1"/>
          </p:cNvSpPr>
          <p:nvPr/>
        </p:nvSpPr>
        <p:spPr bwMode="auto">
          <a:xfrm flipV="1">
            <a:off x="2448346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38" name="Line 150"/>
          <p:cNvSpPr>
            <a:spLocks noChangeShapeType="1"/>
          </p:cNvSpPr>
          <p:nvPr/>
        </p:nvSpPr>
        <p:spPr bwMode="auto">
          <a:xfrm flipH="1">
            <a:off x="3565655" y="40386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41" name="AutoShape 3"/>
          <p:cNvSpPr>
            <a:spLocks noChangeArrowheads="1"/>
          </p:cNvSpPr>
          <p:nvPr/>
        </p:nvSpPr>
        <p:spPr bwMode="auto">
          <a:xfrm rot="16200000">
            <a:off x="3804716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42" name="AutoShape 79"/>
          <p:cNvSpPr>
            <a:spLocks noChangeArrowheads="1"/>
          </p:cNvSpPr>
          <p:nvPr/>
        </p:nvSpPr>
        <p:spPr bwMode="auto">
          <a:xfrm rot="5400000">
            <a:off x="3842816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43" name="AutoShape 79"/>
          <p:cNvSpPr>
            <a:spLocks noChangeArrowheads="1"/>
          </p:cNvSpPr>
          <p:nvPr/>
        </p:nvSpPr>
        <p:spPr bwMode="auto">
          <a:xfrm rot="5400000">
            <a:off x="414753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44" name="AutoShape 79"/>
          <p:cNvSpPr>
            <a:spLocks noChangeArrowheads="1"/>
          </p:cNvSpPr>
          <p:nvPr/>
        </p:nvSpPr>
        <p:spPr bwMode="auto">
          <a:xfrm rot="5400000">
            <a:off x="4452257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45" name="AutoShape 79"/>
          <p:cNvSpPr>
            <a:spLocks noChangeArrowheads="1"/>
          </p:cNvSpPr>
          <p:nvPr/>
        </p:nvSpPr>
        <p:spPr bwMode="auto">
          <a:xfrm rot="5400000">
            <a:off x="4756978" y="51943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46" name="Line 158"/>
          <p:cNvSpPr>
            <a:spLocks noChangeShapeType="1"/>
          </p:cNvSpPr>
          <p:nvPr/>
        </p:nvSpPr>
        <p:spPr bwMode="auto">
          <a:xfrm flipV="1">
            <a:off x="464275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47" name="Rectangle 67"/>
          <p:cNvSpPr>
            <a:spLocks noChangeArrowheads="1"/>
          </p:cNvSpPr>
          <p:nvPr/>
        </p:nvSpPr>
        <p:spPr bwMode="auto">
          <a:xfrm rot="16200000">
            <a:off x="4224752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48" name="Line 160"/>
          <p:cNvSpPr>
            <a:spLocks noChangeShapeType="1"/>
          </p:cNvSpPr>
          <p:nvPr/>
        </p:nvSpPr>
        <p:spPr bwMode="auto">
          <a:xfrm flipV="1">
            <a:off x="4947478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49" name="Rectangle 67"/>
          <p:cNvSpPr>
            <a:spLocks noChangeArrowheads="1"/>
          </p:cNvSpPr>
          <p:nvPr/>
        </p:nvSpPr>
        <p:spPr bwMode="auto">
          <a:xfrm rot="16200000">
            <a:off x="4529473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50" name="Rectangle 67"/>
          <p:cNvSpPr>
            <a:spLocks noChangeArrowheads="1"/>
          </p:cNvSpPr>
          <p:nvPr/>
        </p:nvSpPr>
        <p:spPr bwMode="auto">
          <a:xfrm rot="16200000">
            <a:off x="3615311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51" name="AutoShape 3"/>
          <p:cNvSpPr>
            <a:spLocks noChangeArrowheads="1"/>
          </p:cNvSpPr>
          <p:nvPr/>
        </p:nvSpPr>
        <p:spPr bwMode="auto">
          <a:xfrm rot="16200000">
            <a:off x="410943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52" name="AutoShape 3"/>
          <p:cNvSpPr>
            <a:spLocks noChangeArrowheads="1"/>
          </p:cNvSpPr>
          <p:nvPr/>
        </p:nvSpPr>
        <p:spPr bwMode="auto">
          <a:xfrm rot="16200000">
            <a:off x="4414157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53" name="AutoShape 3"/>
          <p:cNvSpPr>
            <a:spLocks noChangeArrowheads="1"/>
          </p:cNvSpPr>
          <p:nvPr/>
        </p:nvSpPr>
        <p:spPr bwMode="auto">
          <a:xfrm rot="16200000">
            <a:off x="4718878" y="47752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138854" name="Line 166"/>
          <p:cNvSpPr>
            <a:spLocks noChangeShapeType="1"/>
          </p:cNvSpPr>
          <p:nvPr/>
        </p:nvSpPr>
        <p:spPr bwMode="auto">
          <a:xfrm flipV="1">
            <a:off x="4338037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55" name="Rectangle 67"/>
          <p:cNvSpPr>
            <a:spLocks noChangeArrowheads="1"/>
          </p:cNvSpPr>
          <p:nvPr/>
        </p:nvSpPr>
        <p:spPr bwMode="auto">
          <a:xfrm rot="16200000">
            <a:off x="3920032" y="4192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56" name="Line 168"/>
          <p:cNvSpPr>
            <a:spLocks noChangeShapeType="1"/>
          </p:cNvSpPr>
          <p:nvPr/>
        </p:nvSpPr>
        <p:spPr bwMode="auto">
          <a:xfrm flipV="1">
            <a:off x="4033316" y="41910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58" name="Line 170"/>
          <p:cNvSpPr>
            <a:spLocks noChangeShapeType="1"/>
          </p:cNvSpPr>
          <p:nvPr/>
        </p:nvSpPr>
        <p:spPr bwMode="auto">
          <a:xfrm>
            <a:off x="2945633" y="2971800"/>
            <a:ext cx="2437765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38861" name="AutoShape 173"/>
          <p:cNvSpPr>
            <a:spLocks/>
          </p:cNvSpPr>
          <p:nvPr/>
        </p:nvSpPr>
        <p:spPr bwMode="auto">
          <a:xfrm rot="5400000">
            <a:off x="3669334" y="4102471"/>
            <a:ext cx="76200" cy="2844059"/>
          </a:xfrm>
          <a:prstGeom prst="rightBrace">
            <a:avLst>
              <a:gd name="adj1" fmla="val 233333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138862" name="Rectangle 67"/>
          <p:cNvSpPr>
            <a:spLocks noChangeArrowheads="1"/>
          </p:cNvSpPr>
          <p:nvPr/>
        </p:nvSpPr>
        <p:spPr bwMode="auto">
          <a:xfrm>
            <a:off x="2742486" y="567251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8 x 10/100/1000</a:t>
            </a:r>
          </a:p>
        </p:txBody>
      </p:sp>
      <p:sp>
        <p:nvSpPr>
          <p:cNvPr id="1138871" name="Rectangle 67"/>
          <p:cNvSpPr>
            <a:spLocks noChangeArrowheads="1"/>
          </p:cNvSpPr>
          <p:nvPr/>
        </p:nvSpPr>
        <p:spPr bwMode="auto">
          <a:xfrm rot="16200000">
            <a:off x="7870819" y="41920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8872" name="Rectangle 67"/>
          <p:cNvSpPr>
            <a:spLocks noChangeArrowheads="1"/>
          </p:cNvSpPr>
          <p:nvPr/>
        </p:nvSpPr>
        <p:spPr bwMode="auto">
          <a:xfrm>
            <a:off x="7110148" y="56007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2x</a:t>
            </a:r>
          </a:p>
          <a:p>
            <a:pPr algn="ctr" eaLnBrk="0" hangingPunct="0"/>
            <a:r>
              <a:rPr lang="en-US" sz="900" b="1" dirty="0"/>
              <a:t>10/100/1000</a:t>
            </a:r>
          </a:p>
        </p:txBody>
      </p:sp>
      <p:sp>
        <p:nvSpPr>
          <p:cNvPr id="1138894" name="Rectangle 67"/>
          <p:cNvSpPr>
            <a:spLocks noChangeArrowheads="1"/>
          </p:cNvSpPr>
          <p:nvPr/>
        </p:nvSpPr>
        <p:spPr bwMode="auto">
          <a:xfrm>
            <a:off x="8024310" y="1295401"/>
            <a:ext cx="243776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AC/DC</a:t>
            </a:r>
          </a:p>
        </p:txBody>
      </p:sp>
      <p:sp>
        <p:nvSpPr>
          <p:cNvPr id="1138897" name="AutoShape 79"/>
          <p:cNvSpPr>
            <a:spLocks noChangeArrowheads="1"/>
          </p:cNvSpPr>
          <p:nvPr/>
        </p:nvSpPr>
        <p:spPr bwMode="auto">
          <a:xfrm rot="5400000">
            <a:off x="9636760" y="1536727"/>
            <a:ext cx="228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38898" name="Rectangle 67"/>
          <p:cNvSpPr>
            <a:spLocks noChangeArrowheads="1"/>
          </p:cNvSpPr>
          <p:nvPr/>
        </p:nvSpPr>
        <p:spPr bwMode="auto">
          <a:xfrm>
            <a:off x="8532178" y="1295401"/>
            <a:ext cx="243776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RPS</a:t>
            </a:r>
          </a:p>
        </p:txBody>
      </p:sp>
      <p:sp>
        <p:nvSpPr>
          <p:cNvPr id="98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300C Schematic</a:t>
            </a:r>
          </a:p>
        </p:txBody>
      </p:sp>
      <p:sp>
        <p:nvSpPr>
          <p:cNvPr id="99" name="AutoShape 19"/>
          <p:cNvSpPr>
            <a:spLocks noChangeArrowheads="1"/>
          </p:cNvSpPr>
          <p:nvPr/>
        </p:nvSpPr>
        <p:spPr bwMode="auto">
          <a:xfrm>
            <a:off x="5383398" y="2667000"/>
            <a:ext cx="3148780" cy="152400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CPU</a:t>
            </a:r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0" name="AutoShape 3"/>
          <p:cNvSpPr>
            <a:spLocks noChangeArrowheads="1"/>
          </p:cNvSpPr>
          <p:nvPr/>
        </p:nvSpPr>
        <p:spPr bwMode="auto">
          <a:xfrm>
            <a:off x="5281824" y="2057400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>
            <a:off x="2336191" y="3810000"/>
            <a:ext cx="1218883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AutoShape 3"/>
          <p:cNvSpPr>
            <a:spLocks noChangeArrowheads="1"/>
          </p:cNvSpPr>
          <p:nvPr/>
        </p:nvSpPr>
        <p:spPr bwMode="auto">
          <a:xfrm>
            <a:off x="3859794" y="3810000"/>
            <a:ext cx="1218883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NP2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4" name="Line 170"/>
          <p:cNvSpPr>
            <a:spLocks noChangeShapeType="1"/>
          </p:cNvSpPr>
          <p:nvPr/>
        </p:nvSpPr>
        <p:spPr bwMode="auto">
          <a:xfrm>
            <a:off x="4266089" y="3276600"/>
            <a:ext cx="11173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5" name="Line 204"/>
          <p:cNvSpPr>
            <a:spLocks noChangeShapeType="1"/>
          </p:cNvSpPr>
          <p:nvPr/>
        </p:nvSpPr>
        <p:spPr bwMode="auto">
          <a:xfrm flipV="1">
            <a:off x="4266089" y="3276600"/>
            <a:ext cx="0" cy="533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6" name="Line 204"/>
          <p:cNvSpPr>
            <a:spLocks noChangeShapeType="1"/>
          </p:cNvSpPr>
          <p:nvPr/>
        </p:nvSpPr>
        <p:spPr bwMode="auto">
          <a:xfrm flipV="1">
            <a:off x="2945633" y="2971800"/>
            <a:ext cx="0" cy="838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07" name="AutoShape 19"/>
          <p:cNvSpPr>
            <a:spLocks noChangeArrowheads="1"/>
          </p:cNvSpPr>
          <p:nvPr/>
        </p:nvSpPr>
        <p:spPr bwMode="auto">
          <a:xfrm>
            <a:off x="7516442" y="2057400"/>
            <a:ext cx="10157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2G</a:t>
            </a:r>
          </a:p>
        </p:txBody>
      </p:sp>
      <p:sp>
        <p:nvSpPr>
          <p:cNvPr id="108" name="AutoShape 19"/>
          <p:cNvSpPr>
            <a:spLocks noChangeArrowheads="1"/>
          </p:cNvSpPr>
          <p:nvPr/>
        </p:nvSpPr>
        <p:spPr bwMode="auto">
          <a:xfrm>
            <a:off x="6399133" y="2057400"/>
            <a:ext cx="1015735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32GB SSD</a:t>
            </a:r>
          </a:p>
        </p:txBody>
      </p:sp>
      <p:sp>
        <p:nvSpPr>
          <p:cNvPr id="109" name="AutoShape 19"/>
          <p:cNvSpPr>
            <a:spLocks noChangeArrowheads="1"/>
          </p:cNvSpPr>
          <p:nvPr/>
        </p:nvSpPr>
        <p:spPr bwMode="auto">
          <a:xfrm>
            <a:off x="8938472" y="1981200"/>
            <a:ext cx="1117309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10" name="AutoShape 79"/>
          <p:cNvSpPr>
            <a:spLocks noChangeArrowheads="1"/>
          </p:cNvSpPr>
          <p:nvPr/>
        </p:nvSpPr>
        <p:spPr bwMode="auto">
          <a:xfrm rot="5400000">
            <a:off x="9128892" y="1536727"/>
            <a:ext cx="2286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11" name="AutoShape 3"/>
          <p:cNvSpPr>
            <a:spLocks noChangeArrowheads="1"/>
          </p:cNvSpPr>
          <p:nvPr/>
        </p:nvSpPr>
        <p:spPr bwMode="auto">
          <a:xfrm>
            <a:off x="9547913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2" name="Line 245"/>
          <p:cNvSpPr>
            <a:spLocks noChangeShapeType="1"/>
          </p:cNvSpPr>
          <p:nvPr/>
        </p:nvSpPr>
        <p:spPr bwMode="auto">
          <a:xfrm flipV="1">
            <a:off x="9852634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AutoShape 3"/>
          <p:cNvSpPr>
            <a:spLocks noChangeArrowheads="1"/>
          </p:cNvSpPr>
          <p:nvPr/>
        </p:nvSpPr>
        <p:spPr bwMode="auto">
          <a:xfrm>
            <a:off x="8836898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4" name="Line 249"/>
          <p:cNvSpPr>
            <a:spLocks noChangeShapeType="1"/>
          </p:cNvSpPr>
          <p:nvPr/>
        </p:nvSpPr>
        <p:spPr bwMode="auto">
          <a:xfrm flipV="1">
            <a:off x="9141619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66386"/>
      </p:ext>
    </p:extLst>
  </p:cSld>
  <p:clrMapOvr>
    <a:masterClrMapping/>
  </p:clrMapOvr>
  <p:transition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6769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120GB 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708469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738941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71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742751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3132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61801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20001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6941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99885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7322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803695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79227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22745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780945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50473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6855083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8329030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GE SFP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732276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5180251" y="3810000"/>
            <a:ext cx="639913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>
            <a:off x="2304751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98219" y="3200401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2C, 4T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860829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891301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64639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895111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2" name="Line 133"/>
          <p:cNvSpPr>
            <a:spLocks noChangeShapeType="1"/>
          </p:cNvSpPr>
          <p:nvPr/>
        </p:nvSpPr>
        <p:spPr bwMode="auto">
          <a:xfrm flipV="1">
            <a:off x="883689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Line 135"/>
          <p:cNvSpPr>
            <a:spLocks noChangeShapeType="1"/>
          </p:cNvSpPr>
          <p:nvPr/>
        </p:nvSpPr>
        <p:spPr bwMode="auto">
          <a:xfrm flipV="1">
            <a:off x="914161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 rot="16200000">
            <a:off x="872361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921773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952246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925583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956056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9" name="Line 155"/>
          <p:cNvSpPr>
            <a:spLocks noChangeShapeType="1"/>
          </p:cNvSpPr>
          <p:nvPr/>
        </p:nvSpPr>
        <p:spPr bwMode="auto">
          <a:xfrm flipV="1">
            <a:off x="944633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Line 156"/>
          <p:cNvSpPr>
            <a:spLocks noChangeShapeType="1"/>
          </p:cNvSpPr>
          <p:nvPr/>
        </p:nvSpPr>
        <p:spPr bwMode="auto">
          <a:xfrm flipV="1">
            <a:off x="975106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Rectangle 67"/>
          <p:cNvSpPr>
            <a:spLocks noChangeArrowheads="1"/>
          </p:cNvSpPr>
          <p:nvPr/>
        </p:nvSpPr>
        <p:spPr bwMode="auto">
          <a:xfrm rot="16200000">
            <a:off x="9333055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 rot="16200000">
            <a:off x="902833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 rot="16200000">
            <a:off x="837868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4" name="AutoShape 261"/>
          <p:cNvSpPr>
            <a:spLocks/>
          </p:cNvSpPr>
          <p:nvPr/>
        </p:nvSpPr>
        <p:spPr bwMode="auto">
          <a:xfrm rot="5400000">
            <a:off x="9255879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Rectangle 67"/>
          <p:cNvSpPr>
            <a:spLocks noChangeArrowheads="1"/>
          </p:cNvSpPr>
          <p:nvPr/>
        </p:nvSpPr>
        <p:spPr bwMode="auto">
          <a:xfrm>
            <a:off x="6805427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4x GE RJ45</a:t>
            </a:r>
          </a:p>
        </p:txBody>
      </p:sp>
      <p:sp>
        <p:nvSpPr>
          <p:cNvPr id="94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95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96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97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8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0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3337570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400D Schematic</a:t>
            </a:r>
          </a:p>
        </p:txBody>
      </p:sp>
      <p:sp>
        <p:nvSpPr>
          <p:cNvPr id="105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106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16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18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20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5" name="Rectangle 67"/>
          <p:cNvSpPr>
            <a:spLocks noChangeArrowheads="1"/>
          </p:cNvSpPr>
          <p:nvPr/>
        </p:nvSpPr>
        <p:spPr bwMode="auto">
          <a:xfrm>
            <a:off x="2877913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>
            <a:off x="3531087" y="56769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9" name="AutoShape 3"/>
          <p:cNvSpPr>
            <a:spLocks noChangeArrowheads="1"/>
          </p:cNvSpPr>
          <p:nvPr/>
        </p:nvSpPr>
        <p:spPr bwMode="auto">
          <a:xfrm rot="16200000">
            <a:off x="647525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AutoShape 79"/>
          <p:cNvSpPr>
            <a:spLocks noChangeArrowheads="1"/>
          </p:cNvSpPr>
          <p:nvPr/>
        </p:nvSpPr>
        <p:spPr bwMode="auto">
          <a:xfrm rot="5400000">
            <a:off x="651335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2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Line 135"/>
          <p:cNvSpPr>
            <a:spLocks noChangeShapeType="1"/>
          </p:cNvSpPr>
          <p:nvPr/>
        </p:nvSpPr>
        <p:spPr bwMode="auto">
          <a:xfrm flipV="1">
            <a:off x="670385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 rot="16200000">
            <a:off x="628584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708469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71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Line 155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56"/>
          <p:cNvSpPr>
            <a:spLocks noChangeShapeType="1"/>
          </p:cNvSpPr>
          <p:nvPr/>
        </p:nvSpPr>
        <p:spPr bwMode="auto">
          <a:xfrm flipV="1">
            <a:off x="73132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6895290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8" name="Rectangle 67"/>
          <p:cNvSpPr>
            <a:spLocks noChangeArrowheads="1"/>
          </p:cNvSpPr>
          <p:nvPr/>
        </p:nvSpPr>
        <p:spPr bwMode="auto">
          <a:xfrm rot="16200000">
            <a:off x="659056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 rot="16200000">
            <a:off x="594092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0" name="Rectangle 67"/>
          <p:cNvSpPr>
            <a:spLocks noChangeArrowheads="1"/>
          </p:cNvSpPr>
          <p:nvPr/>
        </p:nvSpPr>
        <p:spPr bwMode="auto">
          <a:xfrm>
            <a:off x="9016058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SFP GE</a:t>
            </a: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3" name="Rectangle 67"/>
          <p:cNvSpPr>
            <a:spLocks noChangeArrowheads="1"/>
          </p:cNvSpPr>
          <p:nvPr/>
        </p:nvSpPr>
        <p:spPr bwMode="auto">
          <a:xfrm>
            <a:off x="1726750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164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5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6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68" name="AutoShape 261"/>
          <p:cNvSpPr>
            <a:spLocks/>
          </p:cNvSpPr>
          <p:nvPr/>
        </p:nvSpPr>
        <p:spPr bwMode="auto">
          <a:xfrm rot="5400000">
            <a:off x="7427555" y="4508805"/>
            <a:ext cx="76200" cy="233619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2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6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200" name="Rounded Rectangle 199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5" name="Rounded Rectangle 204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16" name="Rounded Rectangle 215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18" name="Rounded Rectangle 217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20" name="Rounded Rectangle 219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221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Rectangle 223"/>
          <p:cNvSpPr/>
          <p:nvPr/>
        </p:nvSpPr>
        <p:spPr>
          <a:xfrm>
            <a:off x="3081166" y="3200401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2C, 4T</a:t>
            </a: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860829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5" name="AutoShape 3"/>
          <p:cNvSpPr>
            <a:spLocks noChangeArrowheads="1"/>
          </p:cNvSpPr>
          <p:nvPr/>
        </p:nvSpPr>
        <p:spPr bwMode="auto">
          <a:xfrm rot="16200000">
            <a:off x="891301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7" name="AutoShape 79"/>
          <p:cNvSpPr>
            <a:spLocks noChangeArrowheads="1"/>
          </p:cNvSpPr>
          <p:nvPr/>
        </p:nvSpPr>
        <p:spPr bwMode="auto">
          <a:xfrm rot="5400000">
            <a:off x="864639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6" name="AutoShape 79"/>
          <p:cNvSpPr>
            <a:spLocks noChangeArrowheads="1"/>
          </p:cNvSpPr>
          <p:nvPr/>
        </p:nvSpPr>
        <p:spPr bwMode="auto">
          <a:xfrm rot="5400000">
            <a:off x="895111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7" name="Line 133"/>
          <p:cNvSpPr>
            <a:spLocks noChangeShapeType="1"/>
          </p:cNvSpPr>
          <p:nvPr/>
        </p:nvSpPr>
        <p:spPr bwMode="auto">
          <a:xfrm flipV="1">
            <a:off x="883689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Line 135"/>
          <p:cNvSpPr>
            <a:spLocks noChangeShapeType="1"/>
          </p:cNvSpPr>
          <p:nvPr/>
        </p:nvSpPr>
        <p:spPr bwMode="auto">
          <a:xfrm flipV="1">
            <a:off x="914161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Rectangle 67"/>
          <p:cNvSpPr>
            <a:spLocks noChangeArrowheads="1"/>
          </p:cNvSpPr>
          <p:nvPr/>
        </p:nvSpPr>
        <p:spPr bwMode="auto">
          <a:xfrm rot="16200000">
            <a:off x="872361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921773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952246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925583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956056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4" name="Line 155"/>
          <p:cNvSpPr>
            <a:spLocks noChangeShapeType="1"/>
          </p:cNvSpPr>
          <p:nvPr/>
        </p:nvSpPr>
        <p:spPr bwMode="auto">
          <a:xfrm flipV="1">
            <a:off x="944633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Line 156"/>
          <p:cNvSpPr>
            <a:spLocks noChangeShapeType="1"/>
          </p:cNvSpPr>
          <p:nvPr/>
        </p:nvSpPr>
        <p:spPr bwMode="auto">
          <a:xfrm flipV="1">
            <a:off x="975106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Rectangle 67"/>
          <p:cNvSpPr>
            <a:spLocks noChangeArrowheads="1"/>
          </p:cNvSpPr>
          <p:nvPr/>
        </p:nvSpPr>
        <p:spPr bwMode="auto">
          <a:xfrm rot="16200000">
            <a:off x="9333055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 rot="16200000">
            <a:off x="902833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0" name="Rectangle 67"/>
          <p:cNvSpPr>
            <a:spLocks noChangeArrowheads="1"/>
          </p:cNvSpPr>
          <p:nvPr/>
        </p:nvSpPr>
        <p:spPr bwMode="auto">
          <a:xfrm rot="16200000">
            <a:off x="837868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3" name="AutoShape 261"/>
          <p:cNvSpPr>
            <a:spLocks/>
          </p:cNvSpPr>
          <p:nvPr/>
        </p:nvSpPr>
        <p:spPr bwMode="auto">
          <a:xfrm rot="5400000">
            <a:off x="9865320" y="4508805"/>
            <a:ext cx="76200" cy="233619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Rectangle 67"/>
          <p:cNvSpPr>
            <a:spLocks noChangeArrowheads="1"/>
          </p:cNvSpPr>
          <p:nvPr/>
        </p:nvSpPr>
        <p:spPr bwMode="auto">
          <a:xfrm>
            <a:off x="6578293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285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86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287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88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9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0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91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292" name="AutoShape 3"/>
          <p:cNvSpPr>
            <a:spLocks noChangeArrowheads="1"/>
          </p:cNvSpPr>
          <p:nvPr/>
        </p:nvSpPr>
        <p:spPr bwMode="auto">
          <a:xfrm rot="16200000">
            <a:off x="738941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93" name="AutoShape 3"/>
          <p:cNvSpPr>
            <a:spLocks noChangeArrowheads="1"/>
          </p:cNvSpPr>
          <p:nvPr/>
        </p:nvSpPr>
        <p:spPr bwMode="auto">
          <a:xfrm rot="16200000">
            <a:off x="769413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742751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5" name="AutoShape 79"/>
          <p:cNvSpPr>
            <a:spLocks noChangeArrowheads="1"/>
          </p:cNvSpPr>
          <p:nvPr/>
        </p:nvSpPr>
        <p:spPr bwMode="auto">
          <a:xfrm rot="5400000">
            <a:off x="773223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6" name="Line 133"/>
          <p:cNvSpPr>
            <a:spLocks noChangeShapeType="1"/>
          </p:cNvSpPr>
          <p:nvPr/>
        </p:nvSpPr>
        <p:spPr bwMode="auto">
          <a:xfrm flipV="1">
            <a:off x="761801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Line 135"/>
          <p:cNvSpPr>
            <a:spLocks noChangeShapeType="1"/>
          </p:cNvSpPr>
          <p:nvPr/>
        </p:nvSpPr>
        <p:spPr bwMode="auto">
          <a:xfrm flipV="1">
            <a:off x="792273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Rectangle 67"/>
          <p:cNvSpPr>
            <a:spLocks noChangeArrowheads="1"/>
          </p:cNvSpPr>
          <p:nvPr/>
        </p:nvSpPr>
        <p:spPr bwMode="auto">
          <a:xfrm rot="16200000">
            <a:off x="7504731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9" name="AutoShape 3"/>
          <p:cNvSpPr>
            <a:spLocks noChangeArrowheads="1"/>
          </p:cNvSpPr>
          <p:nvPr/>
        </p:nvSpPr>
        <p:spPr bwMode="auto">
          <a:xfrm rot="16200000">
            <a:off x="799885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00" name="AutoShape 3"/>
          <p:cNvSpPr>
            <a:spLocks noChangeArrowheads="1"/>
          </p:cNvSpPr>
          <p:nvPr/>
        </p:nvSpPr>
        <p:spPr bwMode="auto">
          <a:xfrm rot="16200000">
            <a:off x="830357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01" name="AutoShape 79"/>
          <p:cNvSpPr>
            <a:spLocks noChangeArrowheads="1"/>
          </p:cNvSpPr>
          <p:nvPr/>
        </p:nvSpPr>
        <p:spPr bwMode="auto">
          <a:xfrm rot="5400000">
            <a:off x="803695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2" name="AutoShape 79"/>
          <p:cNvSpPr>
            <a:spLocks noChangeArrowheads="1"/>
          </p:cNvSpPr>
          <p:nvPr/>
        </p:nvSpPr>
        <p:spPr bwMode="auto">
          <a:xfrm rot="5400000">
            <a:off x="834167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3" name="Line 155"/>
          <p:cNvSpPr>
            <a:spLocks noChangeShapeType="1"/>
          </p:cNvSpPr>
          <p:nvPr/>
        </p:nvSpPr>
        <p:spPr bwMode="auto">
          <a:xfrm flipV="1">
            <a:off x="822745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4" name="Line 156"/>
          <p:cNvSpPr>
            <a:spLocks noChangeShapeType="1"/>
          </p:cNvSpPr>
          <p:nvPr/>
        </p:nvSpPr>
        <p:spPr bwMode="auto">
          <a:xfrm flipV="1">
            <a:off x="853217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5" name="Rectangle 67"/>
          <p:cNvSpPr>
            <a:spLocks noChangeArrowheads="1"/>
          </p:cNvSpPr>
          <p:nvPr/>
        </p:nvSpPr>
        <p:spPr bwMode="auto">
          <a:xfrm rot="16200000">
            <a:off x="8114173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6" name="Rectangle 67"/>
          <p:cNvSpPr>
            <a:spLocks noChangeArrowheads="1"/>
          </p:cNvSpPr>
          <p:nvPr/>
        </p:nvSpPr>
        <p:spPr bwMode="auto">
          <a:xfrm rot="16200000">
            <a:off x="7809452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7" name="Rectangle 67"/>
          <p:cNvSpPr>
            <a:spLocks noChangeArrowheads="1"/>
          </p:cNvSpPr>
          <p:nvPr/>
        </p:nvSpPr>
        <p:spPr bwMode="auto">
          <a:xfrm rot="16200000">
            <a:off x="715980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8" name="AutoShape 3"/>
          <p:cNvSpPr>
            <a:spLocks noChangeArrowheads="1"/>
          </p:cNvSpPr>
          <p:nvPr/>
        </p:nvSpPr>
        <p:spPr bwMode="auto">
          <a:xfrm rot="16200000">
            <a:off x="982717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09" name="AutoShape 3"/>
          <p:cNvSpPr>
            <a:spLocks noChangeArrowheads="1"/>
          </p:cNvSpPr>
          <p:nvPr/>
        </p:nvSpPr>
        <p:spPr bwMode="auto">
          <a:xfrm rot="16200000">
            <a:off x="1013190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10" name="AutoShape 79"/>
          <p:cNvSpPr>
            <a:spLocks noChangeArrowheads="1"/>
          </p:cNvSpPr>
          <p:nvPr/>
        </p:nvSpPr>
        <p:spPr bwMode="auto">
          <a:xfrm rot="5400000">
            <a:off x="986527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1" name="AutoShape 79"/>
          <p:cNvSpPr>
            <a:spLocks noChangeArrowheads="1"/>
          </p:cNvSpPr>
          <p:nvPr/>
        </p:nvSpPr>
        <p:spPr bwMode="auto">
          <a:xfrm rot="5400000">
            <a:off x="1017000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2" name="Line 133"/>
          <p:cNvSpPr>
            <a:spLocks noChangeShapeType="1"/>
          </p:cNvSpPr>
          <p:nvPr/>
        </p:nvSpPr>
        <p:spPr bwMode="auto">
          <a:xfrm flipV="1">
            <a:off x="1005577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3" name="Line 135"/>
          <p:cNvSpPr>
            <a:spLocks noChangeShapeType="1"/>
          </p:cNvSpPr>
          <p:nvPr/>
        </p:nvSpPr>
        <p:spPr bwMode="auto">
          <a:xfrm flipV="1">
            <a:off x="1036050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4" name="Rectangle 67"/>
          <p:cNvSpPr>
            <a:spLocks noChangeArrowheads="1"/>
          </p:cNvSpPr>
          <p:nvPr/>
        </p:nvSpPr>
        <p:spPr bwMode="auto">
          <a:xfrm rot="16200000">
            <a:off x="9942495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15" name="AutoShape 3"/>
          <p:cNvSpPr>
            <a:spLocks noChangeArrowheads="1"/>
          </p:cNvSpPr>
          <p:nvPr/>
        </p:nvSpPr>
        <p:spPr bwMode="auto">
          <a:xfrm rot="16200000">
            <a:off x="1043662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16" name="AutoShape 3"/>
          <p:cNvSpPr>
            <a:spLocks noChangeArrowheads="1"/>
          </p:cNvSpPr>
          <p:nvPr/>
        </p:nvSpPr>
        <p:spPr bwMode="auto">
          <a:xfrm rot="16200000">
            <a:off x="1074134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17" name="AutoShape 79"/>
          <p:cNvSpPr>
            <a:spLocks noChangeArrowheads="1"/>
          </p:cNvSpPr>
          <p:nvPr/>
        </p:nvSpPr>
        <p:spPr bwMode="auto">
          <a:xfrm rot="5400000">
            <a:off x="1047472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8" name="AutoShape 79"/>
          <p:cNvSpPr>
            <a:spLocks noChangeArrowheads="1"/>
          </p:cNvSpPr>
          <p:nvPr/>
        </p:nvSpPr>
        <p:spPr bwMode="auto">
          <a:xfrm rot="5400000">
            <a:off x="1077944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9" name="Line 155"/>
          <p:cNvSpPr>
            <a:spLocks noChangeShapeType="1"/>
          </p:cNvSpPr>
          <p:nvPr/>
        </p:nvSpPr>
        <p:spPr bwMode="auto">
          <a:xfrm flipV="1">
            <a:off x="1066522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" name="Line 156"/>
          <p:cNvSpPr>
            <a:spLocks noChangeShapeType="1"/>
          </p:cNvSpPr>
          <p:nvPr/>
        </p:nvSpPr>
        <p:spPr bwMode="auto">
          <a:xfrm flipV="1">
            <a:off x="1096994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" name="Rectangle 67"/>
          <p:cNvSpPr>
            <a:spLocks noChangeArrowheads="1"/>
          </p:cNvSpPr>
          <p:nvPr/>
        </p:nvSpPr>
        <p:spPr bwMode="auto">
          <a:xfrm rot="16200000">
            <a:off x="1055193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22" name="Rectangle 67"/>
          <p:cNvSpPr>
            <a:spLocks noChangeArrowheads="1"/>
          </p:cNvSpPr>
          <p:nvPr/>
        </p:nvSpPr>
        <p:spPr bwMode="auto">
          <a:xfrm rot="16200000">
            <a:off x="1024721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23" name="Rectangle 67"/>
          <p:cNvSpPr>
            <a:spLocks noChangeArrowheads="1"/>
          </p:cNvSpPr>
          <p:nvPr/>
        </p:nvSpPr>
        <p:spPr bwMode="auto">
          <a:xfrm rot="16200000">
            <a:off x="959756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24" name="Line 156"/>
          <p:cNvSpPr>
            <a:spLocks noChangeShapeType="1"/>
          </p:cNvSpPr>
          <p:nvPr/>
        </p:nvSpPr>
        <p:spPr bwMode="auto">
          <a:xfrm flipV="1">
            <a:off x="975105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AutoShape 3"/>
          <p:cNvSpPr>
            <a:spLocks noChangeArrowheads="1"/>
          </p:cNvSpPr>
          <p:nvPr/>
        </p:nvSpPr>
        <p:spPr bwMode="auto">
          <a:xfrm>
            <a:off x="5180251" y="3810000"/>
            <a:ext cx="639913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74363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600200"/>
            <a:ext cx="11274663" cy="35052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500D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6769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120GB 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647525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651335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70385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628584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708469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712279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731329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6895290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659056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594092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9040045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SFP GE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427555" y="4508805"/>
            <a:ext cx="76200" cy="233619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>
            <a:off x="2304751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81165" y="3200401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4T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860829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891301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64639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895111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2" name="Line 133"/>
          <p:cNvSpPr>
            <a:spLocks noChangeShapeType="1"/>
          </p:cNvSpPr>
          <p:nvPr/>
        </p:nvSpPr>
        <p:spPr bwMode="auto">
          <a:xfrm flipV="1">
            <a:off x="883689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Line 135"/>
          <p:cNvSpPr>
            <a:spLocks noChangeShapeType="1"/>
          </p:cNvSpPr>
          <p:nvPr/>
        </p:nvSpPr>
        <p:spPr bwMode="auto">
          <a:xfrm flipV="1">
            <a:off x="914161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 rot="16200000">
            <a:off x="872361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921773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952246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925583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956056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9" name="Line 155"/>
          <p:cNvSpPr>
            <a:spLocks noChangeShapeType="1"/>
          </p:cNvSpPr>
          <p:nvPr/>
        </p:nvSpPr>
        <p:spPr bwMode="auto">
          <a:xfrm flipV="1">
            <a:off x="944633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Line 156"/>
          <p:cNvSpPr>
            <a:spLocks noChangeShapeType="1"/>
          </p:cNvSpPr>
          <p:nvPr/>
        </p:nvSpPr>
        <p:spPr bwMode="auto">
          <a:xfrm flipV="1">
            <a:off x="975106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Rectangle 67"/>
          <p:cNvSpPr>
            <a:spLocks noChangeArrowheads="1"/>
          </p:cNvSpPr>
          <p:nvPr/>
        </p:nvSpPr>
        <p:spPr bwMode="auto">
          <a:xfrm rot="16200000">
            <a:off x="9333055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 rot="16200000">
            <a:off x="902833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 rot="16200000">
            <a:off x="837868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4" name="AutoShape 261"/>
          <p:cNvSpPr>
            <a:spLocks/>
          </p:cNvSpPr>
          <p:nvPr/>
        </p:nvSpPr>
        <p:spPr bwMode="auto">
          <a:xfrm rot="5400000">
            <a:off x="9865320" y="4508805"/>
            <a:ext cx="76200" cy="233619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Rectangle 67"/>
          <p:cNvSpPr>
            <a:spLocks noChangeArrowheads="1"/>
          </p:cNvSpPr>
          <p:nvPr/>
        </p:nvSpPr>
        <p:spPr bwMode="auto">
          <a:xfrm>
            <a:off x="6602280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258" name="AutoShape 19"/>
          <p:cNvSpPr>
            <a:spLocks noChangeArrowheads="1"/>
          </p:cNvSpPr>
          <p:nvPr/>
        </p:nvSpPr>
        <p:spPr bwMode="auto">
          <a:xfrm>
            <a:off x="9040045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263" name="AutoShape 19"/>
          <p:cNvSpPr>
            <a:spLocks noChangeArrowheads="1"/>
          </p:cNvSpPr>
          <p:nvPr/>
        </p:nvSpPr>
        <p:spPr bwMode="auto">
          <a:xfrm>
            <a:off x="7821163" y="175260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>
            <a:off x="9040045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5" name="Line 245"/>
          <p:cNvSpPr>
            <a:spLocks noChangeShapeType="1"/>
          </p:cNvSpPr>
          <p:nvPr/>
        </p:nvSpPr>
        <p:spPr bwMode="auto">
          <a:xfrm flipV="1">
            <a:off x="9344766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" name="Line 249"/>
          <p:cNvSpPr>
            <a:spLocks noChangeShapeType="1"/>
          </p:cNvSpPr>
          <p:nvPr/>
        </p:nvSpPr>
        <p:spPr bwMode="auto">
          <a:xfrm flipV="1">
            <a:off x="8633751" y="16764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7" name="AutoShape 3"/>
          <p:cNvSpPr>
            <a:spLocks noChangeArrowheads="1"/>
          </p:cNvSpPr>
          <p:nvPr/>
        </p:nvSpPr>
        <p:spPr bwMode="auto">
          <a:xfrm>
            <a:off x="8329031" y="152400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68" name="Rectangle 67"/>
          <p:cNvSpPr>
            <a:spLocks noChangeArrowheads="1"/>
          </p:cNvSpPr>
          <p:nvPr/>
        </p:nvSpPr>
        <p:spPr bwMode="auto">
          <a:xfrm>
            <a:off x="7779194" y="129540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269" name="AutoShape 3"/>
          <p:cNvSpPr>
            <a:spLocks noChangeArrowheads="1"/>
          </p:cNvSpPr>
          <p:nvPr/>
        </p:nvSpPr>
        <p:spPr bwMode="auto">
          <a:xfrm rot="16200000">
            <a:off x="738941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769413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742751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79"/>
          <p:cNvSpPr>
            <a:spLocks noChangeArrowheads="1"/>
          </p:cNvSpPr>
          <p:nvPr/>
        </p:nvSpPr>
        <p:spPr bwMode="auto">
          <a:xfrm rot="5400000">
            <a:off x="773223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3" name="Line 133"/>
          <p:cNvSpPr>
            <a:spLocks noChangeShapeType="1"/>
          </p:cNvSpPr>
          <p:nvPr/>
        </p:nvSpPr>
        <p:spPr bwMode="auto">
          <a:xfrm flipV="1">
            <a:off x="761801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Line 135"/>
          <p:cNvSpPr>
            <a:spLocks noChangeShapeType="1"/>
          </p:cNvSpPr>
          <p:nvPr/>
        </p:nvSpPr>
        <p:spPr bwMode="auto">
          <a:xfrm flipV="1">
            <a:off x="792273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Rectangle 67"/>
          <p:cNvSpPr>
            <a:spLocks noChangeArrowheads="1"/>
          </p:cNvSpPr>
          <p:nvPr/>
        </p:nvSpPr>
        <p:spPr bwMode="auto">
          <a:xfrm rot="16200000">
            <a:off x="7504731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 rot="16200000">
            <a:off x="799885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8303578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8" name="AutoShape 79"/>
          <p:cNvSpPr>
            <a:spLocks noChangeArrowheads="1"/>
          </p:cNvSpPr>
          <p:nvPr/>
        </p:nvSpPr>
        <p:spPr bwMode="auto">
          <a:xfrm rot="5400000">
            <a:off x="803695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8341678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0" name="Line 155"/>
          <p:cNvSpPr>
            <a:spLocks noChangeShapeType="1"/>
          </p:cNvSpPr>
          <p:nvPr/>
        </p:nvSpPr>
        <p:spPr bwMode="auto">
          <a:xfrm flipV="1">
            <a:off x="822745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8532178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Rectangle 67"/>
          <p:cNvSpPr>
            <a:spLocks noChangeArrowheads="1"/>
          </p:cNvSpPr>
          <p:nvPr/>
        </p:nvSpPr>
        <p:spPr bwMode="auto">
          <a:xfrm rot="16200000">
            <a:off x="8114173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3" name="Rectangle 67"/>
          <p:cNvSpPr>
            <a:spLocks noChangeArrowheads="1"/>
          </p:cNvSpPr>
          <p:nvPr/>
        </p:nvSpPr>
        <p:spPr bwMode="auto">
          <a:xfrm rot="16200000">
            <a:off x="7809452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4" name="Rectangle 67"/>
          <p:cNvSpPr>
            <a:spLocks noChangeArrowheads="1"/>
          </p:cNvSpPr>
          <p:nvPr/>
        </p:nvSpPr>
        <p:spPr bwMode="auto">
          <a:xfrm rot="16200000">
            <a:off x="715980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5" name="AutoShape 3"/>
          <p:cNvSpPr>
            <a:spLocks noChangeArrowheads="1"/>
          </p:cNvSpPr>
          <p:nvPr/>
        </p:nvSpPr>
        <p:spPr bwMode="auto">
          <a:xfrm rot="16200000">
            <a:off x="9827179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86" name="AutoShape 3"/>
          <p:cNvSpPr>
            <a:spLocks noChangeArrowheads="1"/>
          </p:cNvSpPr>
          <p:nvPr/>
        </p:nvSpPr>
        <p:spPr bwMode="auto">
          <a:xfrm rot="16200000">
            <a:off x="1013190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87" name="AutoShape 79"/>
          <p:cNvSpPr>
            <a:spLocks noChangeArrowheads="1"/>
          </p:cNvSpPr>
          <p:nvPr/>
        </p:nvSpPr>
        <p:spPr bwMode="auto">
          <a:xfrm rot="5400000">
            <a:off x="9865279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8" name="AutoShape 79"/>
          <p:cNvSpPr>
            <a:spLocks noChangeArrowheads="1"/>
          </p:cNvSpPr>
          <p:nvPr/>
        </p:nvSpPr>
        <p:spPr bwMode="auto">
          <a:xfrm rot="5400000">
            <a:off x="1017000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9" name="Line 133"/>
          <p:cNvSpPr>
            <a:spLocks noChangeShapeType="1"/>
          </p:cNvSpPr>
          <p:nvPr/>
        </p:nvSpPr>
        <p:spPr bwMode="auto">
          <a:xfrm flipV="1">
            <a:off x="1005577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Line 135"/>
          <p:cNvSpPr>
            <a:spLocks noChangeShapeType="1"/>
          </p:cNvSpPr>
          <p:nvPr/>
        </p:nvSpPr>
        <p:spPr bwMode="auto">
          <a:xfrm flipV="1">
            <a:off x="1036050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Rectangle 67"/>
          <p:cNvSpPr>
            <a:spLocks noChangeArrowheads="1"/>
          </p:cNvSpPr>
          <p:nvPr/>
        </p:nvSpPr>
        <p:spPr bwMode="auto">
          <a:xfrm rot="16200000">
            <a:off x="9942495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2" name="AutoShape 3"/>
          <p:cNvSpPr>
            <a:spLocks noChangeArrowheads="1"/>
          </p:cNvSpPr>
          <p:nvPr/>
        </p:nvSpPr>
        <p:spPr bwMode="auto">
          <a:xfrm rot="16200000">
            <a:off x="1043662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93" name="AutoShape 3"/>
          <p:cNvSpPr>
            <a:spLocks noChangeArrowheads="1"/>
          </p:cNvSpPr>
          <p:nvPr/>
        </p:nvSpPr>
        <p:spPr bwMode="auto">
          <a:xfrm rot="16200000">
            <a:off x="1074134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94" name="AutoShape 79"/>
          <p:cNvSpPr>
            <a:spLocks noChangeArrowheads="1"/>
          </p:cNvSpPr>
          <p:nvPr/>
        </p:nvSpPr>
        <p:spPr bwMode="auto">
          <a:xfrm rot="5400000">
            <a:off x="1047472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5" name="AutoShape 79"/>
          <p:cNvSpPr>
            <a:spLocks noChangeArrowheads="1"/>
          </p:cNvSpPr>
          <p:nvPr/>
        </p:nvSpPr>
        <p:spPr bwMode="auto">
          <a:xfrm rot="5400000">
            <a:off x="1077944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6" name="Line 155"/>
          <p:cNvSpPr>
            <a:spLocks noChangeShapeType="1"/>
          </p:cNvSpPr>
          <p:nvPr/>
        </p:nvSpPr>
        <p:spPr bwMode="auto">
          <a:xfrm flipV="1">
            <a:off x="1066522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Line 156"/>
          <p:cNvSpPr>
            <a:spLocks noChangeShapeType="1"/>
          </p:cNvSpPr>
          <p:nvPr/>
        </p:nvSpPr>
        <p:spPr bwMode="auto">
          <a:xfrm flipV="1">
            <a:off x="1096994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Rectangle 67"/>
          <p:cNvSpPr>
            <a:spLocks noChangeArrowheads="1"/>
          </p:cNvSpPr>
          <p:nvPr/>
        </p:nvSpPr>
        <p:spPr bwMode="auto">
          <a:xfrm rot="16200000">
            <a:off x="1055193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9" name="Rectangle 67"/>
          <p:cNvSpPr>
            <a:spLocks noChangeArrowheads="1"/>
          </p:cNvSpPr>
          <p:nvPr/>
        </p:nvSpPr>
        <p:spPr bwMode="auto">
          <a:xfrm rot="16200000">
            <a:off x="1024721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0" name="Rectangle 67"/>
          <p:cNvSpPr>
            <a:spLocks noChangeArrowheads="1"/>
          </p:cNvSpPr>
          <p:nvPr/>
        </p:nvSpPr>
        <p:spPr bwMode="auto">
          <a:xfrm rot="16200000">
            <a:off x="959756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2" name="Line 156"/>
          <p:cNvSpPr>
            <a:spLocks noChangeShapeType="1"/>
          </p:cNvSpPr>
          <p:nvPr/>
        </p:nvSpPr>
        <p:spPr bwMode="auto">
          <a:xfrm flipV="1">
            <a:off x="975105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AutoShape 3"/>
          <p:cNvSpPr>
            <a:spLocks noChangeArrowheads="1"/>
          </p:cNvSpPr>
          <p:nvPr/>
        </p:nvSpPr>
        <p:spPr bwMode="auto">
          <a:xfrm>
            <a:off x="5180251" y="3810000"/>
            <a:ext cx="639913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28623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600C/-DC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6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17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8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9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0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1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8532177" y="5748716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4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9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0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60" name="Rectangle 67"/>
          <p:cNvSpPr>
            <a:spLocks noChangeArrowheads="1"/>
          </p:cNvSpPr>
          <p:nvPr/>
        </p:nvSpPr>
        <p:spPr bwMode="auto">
          <a:xfrm>
            <a:off x="3453501" y="5676900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4 x 10/100/1000 - 1GE</a:t>
            </a:r>
          </a:p>
          <a:p>
            <a:pPr algn="ctr" eaLnBrk="0" hangingPunct="0"/>
            <a:r>
              <a:rPr lang="en-US" sz="900" b="1" dirty="0"/>
              <a:t>Shared ports between </a:t>
            </a:r>
          </a:p>
          <a:p>
            <a:pPr algn="ctr" eaLnBrk="0" hangingPunct="0"/>
            <a:r>
              <a:rPr lang="en-US" sz="900" b="1" dirty="0"/>
              <a:t>SFP or RJ45</a:t>
            </a:r>
          </a:p>
        </p:txBody>
      </p:sp>
      <p:sp>
        <p:nvSpPr>
          <p:cNvPr id="924788" name="AutoShape 3"/>
          <p:cNvSpPr>
            <a:spLocks noChangeArrowheads="1"/>
          </p:cNvSpPr>
          <p:nvPr/>
        </p:nvSpPr>
        <p:spPr bwMode="auto">
          <a:xfrm rot="16200000">
            <a:off x="378355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9" name="AutoShape 79"/>
          <p:cNvSpPr>
            <a:spLocks noChangeArrowheads="1"/>
          </p:cNvSpPr>
          <p:nvPr/>
        </p:nvSpPr>
        <p:spPr bwMode="auto">
          <a:xfrm rot="5400000">
            <a:off x="387244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06294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1" name="AutoShape 3"/>
          <p:cNvSpPr>
            <a:spLocks noChangeArrowheads="1"/>
          </p:cNvSpPr>
          <p:nvPr/>
        </p:nvSpPr>
        <p:spPr bwMode="auto">
          <a:xfrm rot="16200000">
            <a:off x="388512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2" name="AutoShape 3"/>
          <p:cNvSpPr>
            <a:spLocks noChangeArrowheads="1"/>
          </p:cNvSpPr>
          <p:nvPr/>
        </p:nvSpPr>
        <p:spPr bwMode="auto">
          <a:xfrm rot="16200000">
            <a:off x="408827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3" name="AutoShape 79"/>
          <p:cNvSpPr>
            <a:spLocks noChangeArrowheads="1"/>
          </p:cNvSpPr>
          <p:nvPr/>
        </p:nvSpPr>
        <p:spPr bwMode="auto">
          <a:xfrm rot="5400000">
            <a:off x="417716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436766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5" name="AutoShape 3"/>
          <p:cNvSpPr>
            <a:spLocks noChangeArrowheads="1"/>
          </p:cNvSpPr>
          <p:nvPr/>
        </p:nvSpPr>
        <p:spPr bwMode="auto">
          <a:xfrm rot="16200000">
            <a:off x="418984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6" name="AutoShape 3"/>
          <p:cNvSpPr>
            <a:spLocks noChangeArrowheads="1"/>
          </p:cNvSpPr>
          <p:nvPr/>
        </p:nvSpPr>
        <p:spPr bwMode="auto">
          <a:xfrm rot="16200000">
            <a:off x="439299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7" name="AutoShape 79"/>
          <p:cNvSpPr>
            <a:spLocks noChangeArrowheads="1"/>
          </p:cNvSpPr>
          <p:nvPr/>
        </p:nvSpPr>
        <p:spPr bwMode="auto">
          <a:xfrm rot="5400000">
            <a:off x="448188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467238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9" name="AutoShape 3"/>
          <p:cNvSpPr>
            <a:spLocks noChangeArrowheads="1"/>
          </p:cNvSpPr>
          <p:nvPr/>
        </p:nvSpPr>
        <p:spPr bwMode="auto">
          <a:xfrm rot="16200000">
            <a:off x="449457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00" name="AutoShape 3"/>
          <p:cNvSpPr>
            <a:spLocks noChangeArrowheads="1"/>
          </p:cNvSpPr>
          <p:nvPr/>
        </p:nvSpPr>
        <p:spPr bwMode="auto">
          <a:xfrm rot="16200000">
            <a:off x="469771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801" name="AutoShape 79"/>
          <p:cNvSpPr>
            <a:spLocks noChangeArrowheads="1"/>
          </p:cNvSpPr>
          <p:nvPr/>
        </p:nvSpPr>
        <p:spPr bwMode="auto">
          <a:xfrm rot="5400000">
            <a:off x="478660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497710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3" name="AutoShape 3"/>
          <p:cNvSpPr>
            <a:spLocks noChangeArrowheads="1"/>
          </p:cNvSpPr>
          <p:nvPr/>
        </p:nvSpPr>
        <p:spPr bwMode="auto">
          <a:xfrm rot="16200000">
            <a:off x="4799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13" name="AutoShape 141"/>
          <p:cNvSpPr>
            <a:spLocks/>
          </p:cNvSpPr>
          <p:nvPr/>
        </p:nvSpPr>
        <p:spPr bwMode="auto">
          <a:xfrm rot="5400000">
            <a:off x="9319351" y="3251821"/>
            <a:ext cx="152403" cy="4773956"/>
          </a:xfrm>
          <a:prstGeom prst="rightBrace">
            <a:avLst>
              <a:gd name="adj1" fmla="val 36356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364493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394965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425437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455909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5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6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7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30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3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4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5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4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5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0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1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4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189700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9" name="AutoShape 79"/>
          <p:cNvSpPr>
            <a:spLocks noChangeArrowheads="1"/>
          </p:cNvSpPr>
          <p:nvPr/>
        </p:nvSpPr>
        <p:spPr bwMode="auto">
          <a:xfrm rot="5400000">
            <a:off x="582350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01400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5595994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4" name="AutoShape 232"/>
          <p:cNvSpPr>
            <a:spLocks/>
          </p:cNvSpPr>
          <p:nvPr/>
        </p:nvSpPr>
        <p:spPr bwMode="auto">
          <a:xfrm rot="5400000">
            <a:off x="6130364" y="4938367"/>
            <a:ext cx="152403" cy="1400868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18" name="Rectangle 67"/>
          <p:cNvSpPr>
            <a:spLocks noChangeArrowheads="1"/>
          </p:cNvSpPr>
          <p:nvPr/>
        </p:nvSpPr>
        <p:spPr bwMode="auto">
          <a:xfrm>
            <a:off x="5484971" y="574871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4 x GE</a:t>
            </a:r>
          </a:p>
          <a:p>
            <a:pPr algn="ctr" eaLnBrk="0" hangingPunct="0"/>
            <a:r>
              <a:rPr lang="en-US" sz="900" b="1" dirty="0"/>
              <a:t>(Bypass)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5607706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1" name="AutoShape 3"/>
          <p:cNvSpPr>
            <a:spLocks noChangeArrowheads="1"/>
          </p:cNvSpPr>
          <p:nvPr/>
        </p:nvSpPr>
        <p:spPr bwMode="auto">
          <a:xfrm rot="16200000">
            <a:off x="537910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5531506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5937800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5434184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7" name="AutoShape 3"/>
          <p:cNvSpPr>
            <a:spLocks noChangeArrowheads="1"/>
          </p:cNvSpPr>
          <p:nvPr/>
        </p:nvSpPr>
        <p:spPr bwMode="auto">
          <a:xfrm rot="16200000">
            <a:off x="578540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31872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9" name="AutoShape 79"/>
          <p:cNvSpPr>
            <a:spLocks noChangeArrowheads="1"/>
          </p:cNvSpPr>
          <p:nvPr/>
        </p:nvSpPr>
        <p:spPr bwMode="auto">
          <a:xfrm rot="5400000">
            <a:off x="612822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5900715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1" name="AutoShape 79"/>
          <p:cNvSpPr>
            <a:spLocks noChangeArrowheads="1"/>
          </p:cNvSpPr>
          <p:nvPr/>
        </p:nvSpPr>
        <p:spPr bwMode="auto">
          <a:xfrm rot="5400000">
            <a:off x="6534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672501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307009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318721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6" name="AutoShape 3"/>
          <p:cNvSpPr>
            <a:spLocks noChangeArrowheads="1"/>
          </p:cNvSpPr>
          <p:nvPr/>
        </p:nvSpPr>
        <p:spPr bwMode="auto">
          <a:xfrm rot="16200000">
            <a:off x="609012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242521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6648815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145199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0" name="AutoShape 3"/>
          <p:cNvSpPr>
            <a:spLocks noChangeArrowheads="1"/>
          </p:cNvSpPr>
          <p:nvPr/>
        </p:nvSpPr>
        <p:spPr bwMode="auto">
          <a:xfrm rot="16200000">
            <a:off x="6496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Dual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7" name="Rectangle 67"/>
          <p:cNvSpPr>
            <a:spLocks noChangeArrowheads="1"/>
          </p:cNvSpPr>
          <p:nvPr/>
        </p:nvSpPr>
        <p:spPr bwMode="auto">
          <a:xfrm>
            <a:off x="812589" y="5748716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924959" name="AutoShape 3"/>
          <p:cNvSpPr>
            <a:spLocks noChangeArrowheads="1"/>
          </p:cNvSpPr>
          <p:nvPr/>
        </p:nvSpPr>
        <p:spPr bwMode="auto">
          <a:xfrm rot="-54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8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777537" y="5820530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167958" y="574871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924972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6" name="Rectangle 67"/>
          <p:cNvSpPr>
            <a:spLocks noChangeArrowheads="1"/>
          </p:cNvSpPr>
          <p:nvPr/>
        </p:nvSpPr>
        <p:spPr bwMode="auto">
          <a:xfrm>
            <a:off x="-101573" y="5676900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457081" y="19812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2945632" y="1981200"/>
            <a:ext cx="1218883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SSD SSD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94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Redundant PSU</a:t>
            </a:r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51602" y="6265334"/>
            <a:ext cx="246157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 sz="13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6889708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6927808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7232529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7537250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7841970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Line 53"/>
          <p:cNvSpPr>
            <a:spLocks noChangeShapeType="1"/>
          </p:cNvSpPr>
          <p:nvPr/>
        </p:nvSpPr>
        <p:spPr bwMode="auto">
          <a:xfrm flipV="1">
            <a:off x="7727750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7309745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7" name="Line 55"/>
          <p:cNvSpPr>
            <a:spLocks noChangeShapeType="1"/>
          </p:cNvSpPr>
          <p:nvPr/>
        </p:nvSpPr>
        <p:spPr bwMode="auto">
          <a:xfrm flipV="1">
            <a:off x="8032470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 rot="16200000">
            <a:off x="7614465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9" name="Rectangle 67"/>
          <p:cNvSpPr>
            <a:spLocks noChangeArrowheads="1"/>
          </p:cNvSpPr>
          <p:nvPr/>
        </p:nvSpPr>
        <p:spPr bwMode="auto">
          <a:xfrm rot="16200000">
            <a:off x="6700304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0" name="AutoShape 3"/>
          <p:cNvSpPr>
            <a:spLocks noChangeArrowheads="1"/>
          </p:cNvSpPr>
          <p:nvPr/>
        </p:nvSpPr>
        <p:spPr bwMode="auto">
          <a:xfrm rot="16200000">
            <a:off x="7194429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7499150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2" name="AutoShape 3"/>
          <p:cNvSpPr>
            <a:spLocks noChangeArrowheads="1"/>
          </p:cNvSpPr>
          <p:nvPr/>
        </p:nvSpPr>
        <p:spPr bwMode="auto">
          <a:xfrm rot="16200000">
            <a:off x="7803870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3" name="Line 156"/>
          <p:cNvSpPr>
            <a:spLocks noChangeShapeType="1"/>
          </p:cNvSpPr>
          <p:nvPr/>
        </p:nvSpPr>
        <p:spPr bwMode="auto">
          <a:xfrm flipV="1">
            <a:off x="7423029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7005024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Line 211"/>
          <p:cNvSpPr>
            <a:spLocks noChangeShapeType="1"/>
          </p:cNvSpPr>
          <p:nvPr/>
        </p:nvSpPr>
        <p:spPr bwMode="auto">
          <a:xfrm flipV="1">
            <a:off x="7118308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7" name="TextBox 196"/>
          <p:cNvSpPr txBox="1"/>
          <p:nvPr/>
        </p:nvSpPr>
        <p:spPr>
          <a:xfrm>
            <a:off x="7140880" y="6265335"/>
            <a:ext cx="246157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 sz="13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98" name="AutoShape 232"/>
          <p:cNvSpPr>
            <a:spLocks/>
          </p:cNvSpPr>
          <p:nvPr/>
        </p:nvSpPr>
        <p:spPr bwMode="auto">
          <a:xfrm rot="5400000">
            <a:off x="4382453" y="4938369"/>
            <a:ext cx="152403" cy="1400868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71507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600C/-DC Gen2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6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17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8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9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0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1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8532177" y="5748716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16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4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9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0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60" name="Rectangle 67"/>
          <p:cNvSpPr>
            <a:spLocks noChangeArrowheads="1"/>
          </p:cNvSpPr>
          <p:nvPr/>
        </p:nvSpPr>
        <p:spPr bwMode="auto">
          <a:xfrm>
            <a:off x="3453501" y="5676900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4 x 10/100/1000 - 1GE</a:t>
            </a:r>
          </a:p>
          <a:p>
            <a:pPr algn="ctr" eaLnBrk="0" hangingPunct="0"/>
            <a:r>
              <a:rPr lang="en-US" sz="900" b="1" dirty="0"/>
              <a:t>Shared ports between </a:t>
            </a:r>
          </a:p>
          <a:p>
            <a:pPr algn="ctr" eaLnBrk="0" hangingPunct="0"/>
            <a:r>
              <a:rPr lang="en-US" sz="900" b="1" dirty="0"/>
              <a:t>SFP or RJ45</a:t>
            </a:r>
          </a:p>
        </p:txBody>
      </p:sp>
      <p:sp>
        <p:nvSpPr>
          <p:cNvPr id="924788" name="AutoShape 3"/>
          <p:cNvSpPr>
            <a:spLocks noChangeArrowheads="1"/>
          </p:cNvSpPr>
          <p:nvPr/>
        </p:nvSpPr>
        <p:spPr bwMode="auto">
          <a:xfrm rot="16200000">
            <a:off x="378355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9" name="AutoShape 79"/>
          <p:cNvSpPr>
            <a:spLocks noChangeArrowheads="1"/>
          </p:cNvSpPr>
          <p:nvPr/>
        </p:nvSpPr>
        <p:spPr bwMode="auto">
          <a:xfrm rot="5400000">
            <a:off x="387244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06294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1" name="AutoShape 3"/>
          <p:cNvSpPr>
            <a:spLocks noChangeArrowheads="1"/>
          </p:cNvSpPr>
          <p:nvPr/>
        </p:nvSpPr>
        <p:spPr bwMode="auto">
          <a:xfrm rot="16200000">
            <a:off x="388512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2" name="AutoShape 3"/>
          <p:cNvSpPr>
            <a:spLocks noChangeArrowheads="1"/>
          </p:cNvSpPr>
          <p:nvPr/>
        </p:nvSpPr>
        <p:spPr bwMode="auto">
          <a:xfrm rot="16200000">
            <a:off x="408827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3" name="AutoShape 79"/>
          <p:cNvSpPr>
            <a:spLocks noChangeArrowheads="1"/>
          </p:cNvSpPr>
          <p:nvPr/>
        </p:nvSpPr>
        <p:spPr bwMode="auto">
          <a:xfrm rot="5400000">
            <a:off x="417716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436766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5" name="AutoShape 3"/>
          <p:cNvSpPr>
            <a:spLocks noChangeArrowheads="1"/>
          </p:cNvSpPr>
          <p:nvPr/>
        </p:nvSpPr>
        <p:spPr bwMode="auto">
          <a:xfrm rot="16200000">
            <a:off x="418984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6" name="AutoShape 3"/>
          <p:cNvSpPr>
            <a:spLocks noChangeArrowheads="1"/>
          </p:cNvSpPr>
          <p:nvPr/>
        </p:nvSpPr>
        <p:spPr bwMode="auto">
          <a:xfrm rot="16200000">
            <a:off x="439299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7" name="AutoShape 79"/>
          <p:cNvSpPr>
            <a:spLocks noChangeArrowheads="1"/>
          </p:cNvSpPr>
          <p:nvPr/>
        </p:nvSpPr>
        <p:spPr bwMode="auto">
          <a:xfrm rot="5400000">
            <a:off x="448188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467238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9" name="AutoShape 3"/>
          <p:cNvSpPr>
            <a:spLocks noChangeArrowheads="1"/>
          </p:cNvSpPr>
          <p:nvPr/>
        </p:nvSpPr>
        <p:spPr bwMode="auto">
          <a:xfrm rot="16200000">
            <a:off x="449457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00" name="AutoShape 3"/>
          <p:cNvSpPr>
            <a:spLocks noChangeArrowheads="1"/>
          </p:cNvSpPr>
          <p:nvPr/>
        </p:nvSpPr>
        <p:spPr bwMode="auto">
          <a:xfrm rot="16200000">
            <a:off x="469771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801" name="AutoShape 79"/>
          <p:cNvSpPr>
            <a:spLocks noChangeArrowheads="1"/>
          </p:cNvSpPr>
          <p:nvPr/>
        </p:nvSpPr>
        <p:spPr bwMode="auto">
          <a:xfrm rot="5400000">
            <a:off x="478660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497710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3" name="AutoShape 3"/>
          <p:cNvSpPr>
            <a:spLocks noChangeArrowheads="1"/>
          </p:cNvSpPr>
          <p:nvPr/>
        </p:nvSpPr>
        <p:spPr bwMode="auto">
          <a:xfrm rot="16200000">
            <a:off x="4799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13" name="AutoShape 141"/>
          <p:cNvSpPr>
            <a:spLocks/>
          </p:cNvSpPr>
          <p:nvPr/>
        </p:nvSpPr>
        <p:spPr bwMode="auto">
          <a:xfrm rot="5400000">
            <a:off x="9319351" y="3251821"/>
            <a:ext cx="152403" cy="4773956"/>
          </a:xfrm>
          <a:prstGeom prst="rightBrace">
            <a:avLst>
              <a:gd name="adj1" fmla="val 36356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364493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394965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425437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455909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5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6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7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30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3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4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5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4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5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0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1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4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189700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9" name="AutoShape 79"/>
          <p:cNvSpPr>
            <a:spLocks noChangeArrowheads="1"/>
          </p:cNvSpPr>
          <p:nvPr/>
        </p:nvSpPr>
        <p:spPr bwMode="auto">
          <a:xfrm rot="5400000">
            <a:off x="582350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01400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5595994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4" name="AutoShape 232"/>
          <p:cNvSpPr>
            <a:spLocks/>
          </p:cNvSpPr>
          <p:nvPr/>
        </p:nvSpPr>
        <p:spPr bwMode="auto">
          <a:xfrm rot="5400000">
            <a:off x="6130364" y="4938367"/>
            <a:ext cx="152403" cy="1400868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18" name="Rectangle 67"/>
          <p:cNvSpPr>
            <a:spLocks noChangeArrowheads="1"/>
          </p:cNvSpPr>
          <p:nvPr/>
        </p:nvSpPr>
        <p:spPr bwMode="auto">
          <a:xfrm>
            <a:off x="5484971" y="574871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4 x GE</a:t>
            </a:r>
          </a:p>
          <a:p>
            <a:pPr algn="ctr" eaLnBrk="0" hangingPunct="0"/>
            <a:r>
              <a:rPr lang="en-US" sz="900" b="1" dirty="0"/>
              <a:t>(Bypass)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5607706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1" name="AutoShape 3"/>
          <p:cNvSpPr>
            <a:spLocks noChangeArrowheads="1"/>
          </p:cNvSpPr>
          <p:nvPr/>
        </p:nvSpPr>
        <p:spPr bwMode="auto">
          <a:xfrm rot="16200000">
            <a:off x="537910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5531506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5937800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5434184" y="4597401"/>
            <a:ext cx="761802" cy="2200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47992" rIns="47992" bIns="47992">
            <a:spAutoFit/>
          </a:bodyPr>
          <a:lstStyle/>
          <a:p>
            <a:pPr algn="ctr" eaLnBrk="0" hangingPunct="0"/>
            <a:r>
              <a:rPr lang="en-US" sz="8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7" name="AutoShape 3"/>
          <p:cNvSpPr>
            <a:spLocks noChangeArrowheads="1"/>
          </p:cNvSpPr>
          <p:nvPr/>
        </p:nvSpPr>
        <p:spPr bwMode="auto">
          <a:xfrm rot="16200000">
            <a:off x="578540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31872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9" name="AutoShape 79"/>
          <p:cNvSpPr>
            <a:spLocks noChangeArrowheads="1"/>
          </p:cNvSpPr>
          <p:nvPr/>
        </p:nvSpPr>
        <p:spPr bwMode="auto">
          <a:xfrm rot="5400000">
            <a:off x="612822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5900715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1" name="AutoShape 79"/>
          <p:cNvSpPr>
            <a:spLocks noChangeArrowheads="1"/>
          </p:cNvSpPr>
          <p:nvPr/>
        </p:nvSpPr>
        <p:spPr bwMode="auto">
          <a:xfrm rot="5400000">
            <a:off x="6534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672501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307009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318721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6" name="AutoShape 3"/>
          <p:cNvSpPr>
            <a:spLocks noChangeArrowheads="1"/>
          </p:cNvSpPr>
          <p:nvPr/>
        </p:nvSpPr>
        <p:spPr bwMode="auto">
          <a:xfrm rot="16200000">
            <a:off x="609012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242521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6648815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145199" y="4597401"/>
            <a:ext cx="761802" cy="2200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992" tIns="47992" rIns="47992" bIns="47992">
            <a:spAutoFit/>
          </a:bodyPr>
          <a:lstStyle/>
          <a:p>
            <a:pPr algn="ctr" eaLnBrk="0" hangingPunct="0"/>
            <a:r>
              <a:rPr lang="en-US" sz="8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0" name="AutoShape 3"/>
          <p:cNvSpPr>
            <a:spLocks noChangeArrowheads="1"/>
          </p:cNvSpPr>
          <p:nvPr/>
        </p:nvSpPr>
        <p:spPr bwMode="auto">
          <a:xfrm rot="16200000">
            <a:off x="6496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4G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Dual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7" name="Rectangle 67"/>
          <p:cNvSpPr>
            <a:spLocks noChangeArrowheads="1"/>
          </p:cNvSpPr>
          <p:nvPr/>
        </p:nvSpPr>
        <p:spPr bwMode="auto">
          <a:xfrm>
            <a:off x="812589" y="5748716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924959" name="AutoShape 3"/>
          <p:cNvSpPr>
            <a:spLocks noChangeArrowheads="1"/>
          </p:cNvSpPr>
          <p:nvPr/>
        </p:nvSpPr>
        <p:spPr bwMode="auto">
          <a:xfrm rot="-54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8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777537" y="5820530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336191" y="5748716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924972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6" name="Rectangle 67"/>
          <p:cNvSpPr>
            <a:spLocks noChangeArrowheads="1"/>
          </p:cNvSpPr>
          <p:nvPr/>
        </p:nvSpPr>
        <p:spPr bwMode="auto">
          <a:xfrm>
            <a:off x="-101573" y="5676900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3047206" y="198120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60GB SSD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51602" y="6265334"/>
            <a:ext cx="246157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 sz="13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 rot="16200000">
            <a:off x="6889708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6927808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7232529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7537250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7841970" y="52705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Line 53"/>
          <p:cNvSpPr>
            <a:spLocks noChangeShapeType="1"/>
          </p:cNvSpPr>
          <p:nvPr/>
        </p:nvSpPr>
        <p:spPr bwMode="auto">
          <a:xfrm flipV="1">
            <a:off x="7727750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6" name="Rectangle 67"/>
          <p:cNvSpPr>
            <a:spLocks noChangeArrowheads="1"/>
          </p:cNvSpPr>
          <p:nvPr/>
        </p:nvSpPr>
        <p:spPr bwMode="auto">
          <a:xfrm rot="16200000">
            <a:off x="7309745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7" name="Line 55"/>
          <p:cNvSpPr>
            <a:spLocks noChangeShapeType="1"/>
          </p:cNvSpPr>
          <p:nvPr/>
        </p:nvSpPr>
        <p:spPr bwMode="auto">
          <a:xfrm flipV="1">
            <a:off x="8032470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 rot="16200000">
            <a:off x="7614465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9" name="Rectangle 67"/>
          <p:cNvSpPr>
            <a:spLocks noChangeArrowheads="1"/>
          </p:cNvSpPr>
          <p:nvPr/>
        </p:nvSpPr>
        <p:spPr bwMode="auto">
          <a:xfrm rot="16200000">
            <a:off x="6700304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0" name="AutoShape 3"/>
          <p:cNvSpPr>
            <a:spLocks noChangeArrowheads="1"/>
          </p:cNvSpPr>
          <p:nvPr/>
        </p:nvSpPr>
        <p:spPr bwMode="auto">
          <a:xfrm rot="16200000">
            <a:off x="7194429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1" name="AutoShape 3"/>
          <p:cNvSpPr>
            <a:spLocks noChangeArrowheads="1"/>
          </p:cNvSpPr>
          <p:nvPr/>
        </p:nvSpPr>
        <p:spPr bwMode="auto">
          <a:xfrm rot="16200000">
            <a:off x="7499150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2" name="AutoShape 3"/>
          <p:cNvSpPr>
            <a:spLocks noChangeArrowheads="1"/>
          </p:cNvSpPr>
          <p:nvPr/>
        </p:nvSpPr>
        <p:spPr bwMode="auto">
          <a:xfrm rot="16200000">
            <a:off x="7803870" y="48514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3" name="Line 156"/>
          <p:cNvSpPr>
            <a:spLocks noChangeShapeType="1"/>
          </p:cNvSpPr>
          <p:nvPr/>
        </p:nvSpPr>
        <p:spPr bwMode="auto">
          <a:xfrm flipV="1">
            <a:off x="7423029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7005024" y="42682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Line 211"/>
          <p:cNvSpPr>
            <a:spLocks noChangeShapeType="1"/>
          </p:cNvSpPr>
          <p:nvPr/>
        </p:nvSpPr>
        <p:spPr bwMode="auto">
          <a:xfrm flipV="1">
            <a:off x="7118308" y="42672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97" name="TextBox 196"/>
          <p:cNvSpPr txBox="1"/>
          <p:nvPr/>
        </p:nvSpPr>
        <p:spPr>
          <a:xfrm>
            <a:off x="7140880" y="6265335"/>
            <a:ext cx="246157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 sz="13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98" name="AutoShape 232"/>
          <p:cNvSpPr>
            <a:spLocks/>
          </p:cNvSpPr>
          <p:nvPr/>
        </p:nvSpPr>
        <p:spPr bwMode="auto">
          <a:xfrm rot="5400000">
            <a:off x="4382453" y="4938369"/>
            <a:ext cx="152403" cy="1400868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63" name="AutoShape 3"/>
          <p:cNvSpPr>
            <a:spLocks noChangeArrowheads="1"/>
          </p:cNvSpPr>
          <p:nvPr/>
        </p:nvSpPr>
        <p:spPr bwMode="auto">
          <a:xfrm>
            <a:off x="609441" y="1981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4" name="AutoShape 3"/>
          <p:cNvSpPr>
            <a:spLocks noChangeArrowheads="1"/>
          </p:cNvSpPr>
          <p:nvPr/>
        </p:nvSpPr>
        <p:spPr bwMode="auto">
          <a:xfrm>
            <a:off x="507868" y="1905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65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Redundant PSU</a:t>
            </a:r>
          </a:p>
        </p:txBody>
      </p:sp>
    </p:spTree>
    <p:extLst>
      <p:ext uri="{BB962C8B-B14F-4D97-AF65-F5344CB8AC3E}">
        <p14:creationId xmlns:p14="http://schemas.microsoft.com/office/powerpoint/2010/main" val="1902674697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600D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8633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74871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74871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120GB 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561755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592227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565565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59603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584615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61508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573286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622699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626509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645559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6037590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538794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7962690" y="574871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74871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6417495" y="4965888"/>
            <a:ext cx="76201" cy="142203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81165" y="3200401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8T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8027900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8332621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06600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837072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2" name="Line 133"/>
          <p:cNvSpPr>
            <a:spLocks noChangeShapeType="1"/>
          </p:cNvSpPr>
          <p:nvPr/>
        </p:nvSpPr>
        <p:spPr bwMode="auto">
          <a:xfrm flipV="1">
            <a:off x="825650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Line 135"/>
          <p:cNvSpPr>
            <a:spLocks noChangeShapeType="1"/>
          </p:cNvSpPr>
          <p:nvPr/>
        </p:nvSpPr>
        <p:spPr bwMode="auto">
          <a:xfrm flipV="1">
            <a:off x="856122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 rot="16200000">
            <a:off x="814321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8637341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867544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9" name="Line 155"/>
          <p:cNvSpPr>
            <a:spLocks noChangeShapeType="1"/>
          </p:cNvSpPr>
          <p:nvPr/>
        </p:nvSpPr>
        <p:spPr bwMode="auto">
          <a:xfrm flipV="1">
            <a:off x="8865941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 rot="16200000">
            <a:off x="844793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 rot="16200000">
            <a:off x="783849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5" name="Rectangle 67"/>
          <p:cNvSpPr>
            <a:spLocks noChangeArrowheads="1"/>
          </p:cNvSpPr>
          <p:nvPr/>
        </p:nvSpPr>
        <p:spPr bwMode="auto">
          <a:xfrm>
            <a:off x="5439859" y="574871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GE 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6836436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687453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706503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Rectangle 67"/>
          <p:cNvSpPr>
            <a:spLocks noChangeArrowheads="1"/>
          </p:cNvSpPr>
          <p:nvPr/>
        </p:nvSpPr>
        <p:spPr bwMode="auto">
          <a:xfrm rot="16200000">
            <a:off x="6545456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557168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8930218" y="4724400"/>
            <a:ext cx="304721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 rot="16200000">
            <a:off x="9311059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9" name="AutoShape 79"/>
          <p:cNvSpPr>
            <a:spLocks noChangeArrowheads="1"/>
          </p:cNvSpPr>
          <p:nvPr/>
        </p:nvSpPr>
        <p:spPr bwMode="auto">
          <a:xfrm rot="5400000">
            <a:off x="934915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Line 133"/>
          <p:cNvSpPr>
            <a:spLocks noChangeShapeType="1"/>
          </p:cNvSpPr>
          <p:nvPr/>
        </p:nvSpPr>
        <p:spPr bwMode="auto">
          <a:xfrm flipV="1">
            <a:off x="953965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9121653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9860294" y="56769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</a:t>
            </a:r>
          </a:p>
          <a:p>
            <a:pPr algn="ctr" eaLnBrk="0" hangingPunct="0"/>
            <a:r>
              <a:rPr lang="en-US" sz="900" b="1" dirty="0"/>
              <a:t>SFP+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10496617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1053471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Rectangle 67"/>
          <p:cNvSpPr>
            <a:spLocks noChangeArrowheads="1"/>
          </p:cNvSpPr>
          <p:nvPr/>
        </p:nvSpPr>
        <p:spPr bwMode="auto">
          <a:xfrm rot="16200000">
            <a:off x="1030721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10792237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1083033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8" name="Line 156"/>
          <p:cNvSpPr>
            <a:spLocks noChangeShapeType="1"/>
          </p:cNvSpPr>
          <p:nvPr/>
        </p:nvSpPr>
        <p:spPr bwMode="auto">
          <a:xfrm flipV="1">
            <a:off x="1102083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Line 156"/>
          <p:cNvSpPr>
            <a:spLocks noChangeShapeType="1"/>
          </p:cNvSpPr>
          <p:nvPr/>
        </p:nvSpPr>
        <p:spPr bwMode="auto">
          <a:xfrm flipV="1">
            <a:off x="10728059" y="434186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Rectangle 67"/>
          <p:cNvSpPr>
            <a:spLocks noChangeArrowheads="1"/>
          </p:cNvSpPr>
          <p:nvPr/>
        </p:nvSpPr>
        <p:spPr bwMode="auto">
          <a:xfrm rot="16200000">
            <a:off x="10578763" y="443198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65" name="AutoShape 272"/>
          <p:cNvSpPr>
            <a:spLocks/>
          </p:cNvSpPr>
          <p:nvPr/>
        </p:nvSpPr>
        <p:spPr bwMode="auto">
          <a:xfrm rot="5400000">
            <a:off x="10809456" y="5379108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78" name="AutoShape 261"/>
          <p:cNvSpPr>
            <a:spLocks/>
          </p:cNvSpPr>
          <p:nvPr/>
        </p:nvSpPr>
        <p:spPr bwMode="auto">
          <a:xfrm rot="5400000">
            <a:off x="8843803" y="4990012"/>
            <a:ext cx="76201" cy="142203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AutoShape 19"/>
          <p:cNvSpPr>
            <a:spLocks noChangeArrowheads="1"/>
          </p:cNvSpPr>
          <p:nvPr/>
        </p:nvSpPr>
        <p:spPr bwMode="auto">
          <a:xfrm>
            <a:off x="10380816" y="204724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 PSU</a:t>
            </a:r>
          </a:p>
        </p:txBody>
      </p:sp>
      <p:sp>
        <p:nvSpPr>
          <p:cNvPr id="112" name="AutoShape 19"/>
          <p:cNvSpPr>
            <a:spLocks noChangeArrowheads="1"/>
          </p:cNvSpPr>
          <p:nvPr/>
        </p:nvSpPr>
        <p:spPr bwMode="auto">
          <a:xfrm>
            <a:off x="9161933" y="2047241"/>
            <a:ext cx="1117309" cy="510923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External RPS Connector</a:t>
            </a:r>
          </a:p>
        </p:txBody>
      </p:sp>
      <p:sp>
        <p:nvSpPr>
          <p:cNvPr id="114" name="AutoShape 3"/>
          <p:cNvSpPr>
            <a:spLocks noChangeArrowheads="1"/>
          </p:cNvSpPr>
          <p:nvPr/>
        </p:nvSpPr>
        <p:spPr bwMode="auto">
          <a:xfrm>
            <a:off x="10380816" y="181864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5" name="Line 245"/>
          <p:cNvSpPr>
            <a:spLocks noChangeShapeType="1"/>
          </p:cNvSpPr>
          <p:nvPr/>
        </p:nvSpPr>
        <p:spPr bwMode="auto">
          <a:xfrm flipV="1">
            <a:off x="10685537" y="197104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6" name="Line 249"/>
          <p:cNvSpPr>
            <a:spLocks noChangeShapeType="1"/>
          </p:cNvSpPr>
          <p:nvPr/>
        </p:nvSpPr>
        <p:spPr bwMode="auto">
          <a:xfrm flipV="1">
            <a:off x="9974522" y="197104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7" name="AutoShape 3"/>
          <p:cNvSpPr>
            <a:spLocks noChangeArrowheads="1"/>
          </p:cNvSpPr>
          <p:nvPr/>
        </p:nvSpPr>
        <p:spPr bwMode="auto">
          <a:xfrm>
            <a:off x="9669801" y="1818640"/>
            <a:ext cx="609441" cy="152400"/>
          </a:xfrm>
          <a:prstGeom prst="flowChartAlternateProcess">
            <a:avLst/>
          </a:prstGeom>
          <a:solidFill>
            <a:srgbClr val="232E36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8" name="Rectangle 67"/>
          <p:cNvSpPr>
            <a:spLocks noChangeArrowheads="1"/>
          </p:cNvSpPr>
          <p:nvPr/>
        </p:nvSpPr>
        <p:spPr bwMode="auto">
          <a:xfrm>
            <a:off x="9119964" y="1590040"/>
            <a:ext cx="1726750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/>
              <a:t>FRPS-100</a:t>
            </a:r>
          </a:p>
          <a:p>
            <a:pPr algn="ctr" eaLnBrk="0" hangingPunct="0"/>
            <a:endParaRPr lang="en-US" sz="1200" b="1" dirty="0"/>
          </a:p>
        </p:txBody>
      </p:sp>
      <p:sp>
        <p:nvSpPr>
          <p:cNvPr id="99" name="AutoShape 3"/>
          <p:cNvSpPr>
            <a:spLocks noChangeArrowheads="1"/>
          </p:cNvSpPr>
          <p:nvPr/>
        </p:nvSpPr>
        <p:spPr bwMode="auto">
          <a:xfrm>
            <a:off x="5180251" y="3810000"/>
            <a:ext cx="6399133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727114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800C/-DC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6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17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8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9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0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1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9141619" y="5723704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12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4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9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0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57" name="AutoShape 3"/>
          <p:cNvSpPr>
            <a:spLocks noChangeArrowheads="1"/>
          </p:cNvSpPr>
          <p:nvPr/>
        </p:nvSpPr>
        <p:spPr bwMode="auto">
          <a:xfrm rot="16200000">
            <a:off x="349999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58" name="AutoShape 79"/>
          <p:cNvSpPr>
            <a:spLocks noChangeArrowheads="1"/>
          </p:cNvSpPr>
          <p:nvPr/>
        </p:nvSpPr>
        <p:spPr bwMode="auto">
          <a:xfrm rot="5400000">
            <a:off x="358888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59" name="Line 87"/>
          <p:cNvSpPr>
            <a:spLocks noChangeShapeType="1"/>
          </p:cNvSpPr>
          <p:nvPr/>
        </p:nvSpPr>
        <p:spPr bwMode="auto">
          <a:xfrm>
            <a:off x="377938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60" name="Rectangle 67"/>
          <p:cNvSpPr>
            <a:spLocks noChangeArrowheads="1"/>
          </p:cNvSpPr>
          <p:nvPr/>
        </p:nvSpPr>
        <p:spPr bwMode="auto">
          <a:xfrm>
            <a:off x="3656648" y="5651888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8 x 10/100/1000 - 1GE</a:t>
            </a:r>
          </a:p>
          <a:p>
            <a:pPr algn="ctr" eaLnBrk="0" hangingPunct="0"/>
            <a:r>
              <a:rPr lang="en-US" sz="900" b="1"/>
              <a:t>Shared ports between </a:t>
            </a:r>
          </a:p>
          <a:p>
            <a:pPr algn="ctr" eaLnBrk="0" hangingPunct="0"/>
            <a:r>
              <a:rPr lang="en-US" sz="900" b="1"/>
              <a:t>SFP or RJ45</a:t>
            </a:r>
          </a:p>
        </p:txBody>
      </p:sp>
      <p:sp>
        <p:nvSpPr>
          <p:cNvPr id="924762" name="AutoShape 3"/>
          <p:cNvSpPr>
            <a:spLocks noChangeArrowheads="1"/>
          </p:cNvSpPr>
          <p:nvPr/>
        </p:nvSpPr>
        <p:spPr bwMode="auto">
          <a:xfrm rot="16200000">
            <a:off x="360156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76" name="AutoShape 3"/>
          <p:cNvSpPr>
            <a:spLocks noChangeArrowheads="1"/>
          </p:cNvSpPr>
          <p:nvPr/>
        </p:nvSpPr>
        <p:spPr bwMode="auto">
          <a:xfrm rot="16200000">
            <a:off x="380471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77" name="AutoShape 79"/>
          <p:cNvSpPr>
            <a:spLocks noChangeArrowheads="1"/>
          </p:cNvSpPr>
          <p:nvPr/>
        </p:nvSpPr>
        <p:spPr bwMode="auto">
          <a:xfrm rot="5400000">
            <a:off x="389360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78" name="Line 106"/>
          <p:cNvSpPr>
            <a:spLocks noChangeShapeType="1"/>
          </p:cNvSpPr>
          <p:nvPr/>
        </p:nvSpPr>
        <p:spPr bwMode="auto">
          <a:xfrm>
            <a:off x="408410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79" name="AutoShape 3"/>
          <p:cNvSpPr>
            <a:spLocks noChangeArrowheads="1"/>
          </p:cNvSpPr>
          <p:nvPr/>
        </p:nvSpPr>
        <p:spPr bwMode="auto">
          <a:xfrm rot="16200000">
            <a:off x="3906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0" name="AutoShape 3"/>
          <p:cNvSpPr>
            <a:spLocks noChangeArrowheads="1"/>
          </p:cNvSpPr>
          <p:nvPr/>
        </p:nvSpPr>
        <p:spPr bwMode="auto">
          <a:xfrm rot="16200000">
            <a:off x="410943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1" name="AutoShape 79"/>
          <p:cNvSpPr>
            <a:spLocks noChangeArrowheads="1"/>
          </p:cNvSpPr>
          <p:nvPr/>
        </p:nvSpPr>
        <p:spPr bwMode="auto">
          <a:xfrm rot="5400000">
            <a:off x="419832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82" name="Line 110"/>
          <p:cNvSpPr>
            <a:spLocks noChangeShapeType="1"/>
          </p:cNvSpPr>
          <p:nvPr/>
        </p:nvSpPr>
        <p:spPr bwMode="auto">
          <a:xfrm>
            <a:off x="438882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3" name="AutoShape 3"/>
          <p:cNvSpPr>
            <a:spLocks noChangeArrowheads="1"/>
          </p:cNvSpPr>
          <p:nvPr/>
        </p:nvSpPr>
        <p:spPr bwMode="auto">
          <a:xfrm rot="16200000">
            <a:off x="421101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4" name="AutoShape 3"/>
          <p:cNvSpPr>
            <a:spLocks noChangeArrowheads="1"/>
          </p:cNvSpPr>
          <p:nvPr/>
        </p:nvSpPr>
        <p:spPr bwMode="auto">
          <a:xfrm rot="16200000">
            <a:off x="441415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5" name="AutoShape 79"/>
          <p:cNvSpPr>
            <a:spLocks noChangeArrowheads="1"/>
          </p:cNvSpPr>
          <p:nvPr/>
        </p:nvSpPr>
        <p:spPr bwMode="auto">
          <a:xfrm rot="5400000">
            <a:off x="450304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86" name="Line 114"/>
          <p:cNvSpPr>
            <a:spLocks noChangeShapeType="1"/>
          </p:cNvSpPr>
          <p:nvPr/>
        </p:nvSpPr>
        <p:spPr bwMode="auto">
          <a:xfrm>
            <a:off x="469354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7" name="AutoShape 3"/>
          <p:cNvSpPr>
            <a:spLocks noChangeArrowheads="1"/>
          </p:cNvSpPr>
          <p:nvPr/>
        </p:nvSpPr>
        <p:spPr bwMode="auto">
          <a:xfrm rot="16200000">
            <a:off x="451573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8" name="AutoShape 3"/>
          <p:cNvSpPr>
            <a:spLocks noChangeArrowheads="1"/>
          </p:cNvSpPr>
          <p:nvPr/>
        </p:nvSpPr>
        <p:spPr bwMode="auto">
          <a:xfrm rot="16200000">
            <a:off x="471887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9" name="AutoShape 79"/>
          <p:cNvSpPr>
            <a:spLocks noChangeArrowheads="1"/>
          </p:cNvSpPr>
          <p:nvPr/>
        </p:nvSpPr>
        <p:spPr bwMode="auto">
          <a:xfrm rot="5400000">
            <a:off x="480776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99826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1" name="AutoShape 3"/>
          <p:cNvSpPr>
            <a:spLocks noChangeArrowheads="1"/>
          </p:cNvSpPr>
          <p:nvPr/>
        </p:nvSpPr>
        <p:spPr bwMode="auto">
          <a:xfrm rot="16200000">
            <a:off x="482045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2" name="AutoShape 3"/>
          <p:cNvSpPr>
            <a:spLocks noChangeArrowheads="1"/>
          </p:cNvSpPr>
          <p:nvPr/>
        </p:nvSpPr>
        <p:spPr bwMode="auto">
          <a:xfrm rot="16200000">
            <a:off x="502359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3" name="AutoShape 79"/>
          <p:cNvSpPr>
            <a:spLocks noChangeArrowheads="1"/>
          </p:cNvSpPr>
          <p:nvPr/>
        </p:nvSpPr>
        <p:spPr bwMode="auto">
          <a:xfrm rot="5400000">
            <a:off x="511248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530298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5" name="AutoShape 3"/>
          <p:cNvSpPr>
            <a:spLocks noChangeArrowheads="1"/>
          </p:cNvSpPr>
          <p:nvPr/>
        </p:nvSpPr>
        <p:spPr bwMode="auto">
          <a:xfrm rot="16200000">
            <a:off x="5125172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6" name="AutoShape 3"/>
          <p:cNvSpPr>
            <a:spLocks noChangeArrowheads="1"/>
          </p:cNvSpPr>
          <p:nvPr/>
        </p:nvSpPr>
        <p:spPr bwMode="auto">
          <a:xfrm rot="16200000">
            <a:off x="532831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7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9" name="AutoShape 3"/>
          <p:cNvSpPr>
            <a:spLocks noChangeArrowheads="1"/>
          </p:cNvSpPr>
          <p:nvPr/>
        </p:nvSpPr>
        <p:spPr bwMode="auto">
          <a:xfrm rot="16200000">
            <a:off x="542989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00" name="AutoShape 3"/>
          <p:cNvSpPr>
            <a:spLocks noChangeArrowheads="1"/>
          </p:cNvSpPr>
          <p:nvPr/>
        </p:nvSpPr>
        <p:spPr bwMode="auto">
          <a:xfrm rot="16200000">
            <a:off x="563304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801" name="AutoShape 79"/>
          <p:cNvSpPr>
            <a:spLocks noChangeArrowheads="1"/>
          </p:cNvSpPr>
          <p:nvPr/>
        </p:nvSpPr>
        <p:spPr bwMode="auto">
          <a:xfrm rot="5400000">
            <a:off x="572192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591242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3" name="AutoShape 3"/>
          <p:cNvSpPr>
            <a:spLocks noChangeArrowheads="1"/>
          </p:cNvSpPr>
          <p:nvPr/>
        </p:nvSpPr>
        <p:spPr bwMode="auto">
          <a:xfrm rot="16200000">
            <a:off x="573461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12" name="AutoShape 140"/>
          <p:cNvSpPr>
            <a:spLocks/>
          </p:cNvSpPr>
          <p:nvPr/>
        </p:nvSpPr>
        <p:spPr bwMode="auto">
          <a:xfrm rot="5400000">
            <a:off x="4807804" y="4432605"/>
            <a:ext cx="76200" cy="2336191"/>
          </a:xfrm>
          <a:prstGeom prst="rightBrace">
            <a:avLst>
              <a:gd name="adj1" fmla="val 1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3" name="AutoShape 141"/>
          <p:cNvSpPr>
            <a:spLocks/>
          </p:cNvSpPr>
          <p:nvPr/>
        </p:nvSpPr>
        <p:spPr bwMode="auto">
          <a:xfrm rot="5400000">
            <a:off x="9966894" y="3823163"/>
            <a:ext cx="76200" cy="3555074"/>
          </a:xfrm>
          <a:prstGeom prst="rightBrace">
            <a:avLst>
              <a:gd name="adj1" fmla="val 2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4" name="Rectangle 67"/>
          <p:cNvSpPr>
            <a:spLocks noChangeArrowheads="1"/>
          </p:cNvSpPr>
          <p:nvPr/>
        </p:nvSpPr>
        <p:spPr bwMode="auto">
          <a:xfrm rot="16200000">
            <a:off x="336137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5" name="Rectangle 67"/>
          <p:cNvSpPr>
            <a:spLocks noChangeArrowheads="1"/>
          </p:cNvSpPr>
          <p:nvPr/>
        </p:nvSpPr>
        <p:spPr bwMode="auto">
          <a:xfrm rot="16200000">
            <a:off x="366609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6" name="Rectangle 67"/>
          <p:cNvSpPr>
            <a:spLocks noChangeArrowheads="1"/>
          </p:cNvSpPr>
          <p:nvPr/>
        </p:nvSpPr>
        <p:spPr bwMode="auto">
          <a:xfrm rot="16200000">
            <a:off x="397081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7" name="Rectangle 67"/>
          <p:cNvSpPr>
            <a:spLocks noChangeArrowheads="1"/>
          </p:cNvSpPr>
          <p:nvPr/>
        </p:nvSpPr>
        <p:spPr bwMode="auto">
          <a:xfrm rot="16200000">
            <a:off x="427553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458026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488498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518970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549442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5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6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7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30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3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4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5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4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5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0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1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62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4" name="AutoShape 79"/>
          <p:cNvSpPr>
            <a:spLocks noChangeArrowheads="1"/>
          </p:cNvSpPr>
          <p:nvPr/>
        </p:nvSpPr>
        <p:spPr bwMode="auto">
          <a:xfrm rot="5400000">
            <a:off x="60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839348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9" name="AutoShape 79"/>
          <p:cNvSpPr>
            <a:spLocks noChangeArrowheads="1"/>
          </p:cNvSpPr>
          <p:nvPr/>
        </p:nvSpPr>
        <p:spPr bwMode="auto">
          <a:xfrm rot="5400000">
            <a:off x="6473148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663648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6245642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4" name="AutoShape 232"/>
          <p:cNvSpPr>
            <a:spLocks/>
          </p:cNvSpPr>
          <p:nvPr/>
        </p:nvSpPr>
        <p:spPr bwMode="auto">
          <a:xfrm rot="5400000">
            <a:off x="6413937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18" name="Rectangle 67"/>
          <p:cNvSpPr>
            <a:spLocks noChangeArrowheads="1"/>
          </p:cNvSpPr>
          <p:nvPr/>
        </p:nvSpPr>
        <p:spPr bwMode="auto">
          <a:xfrm>
            <a:off x="5688118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924919" name="Rectangle 67"/>
          <p:cNvSpPr>
            <a:spLocks noChangeArrowheads="1"/>
          </p:cNvSpPr>
          <p:nvPr/>
        </p:nvSpPr>
        <p:spPr bwMode="auto">
          <a:xfrm>
            <a:off x="6500706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6257354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1" name="AutoShape 3"/>
          <p:cNvSpPr>
            <a:spLocks noChangeArrowheads="1"/>
          </p:cNvSpPr>
          <p:nvPr/>
        </p:nvSpPr>
        <p:spPr bwMode="auto">
          <a:xfrm rot="16200000">
            <a:off x="60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6181154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6587448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6083832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7" name="AutoShape 3"/>
          <p:cNvSpPr>
            <a:spLocks noChangeArrowheads="1"/>
          </p:cNvSpPr>
          <p:nvPr/>
        </p:nvSpPr>
        <p:spPr bwMode="auto">
          <a:xfrm rot="16200000">
            <a:off x="6435048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96836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9" name="AutoShape 79"/>
          <p:cNvSpPr>
            <a:spLocks noChangeArrowheads="1"/>
          </p:cNvSpPr>
          <p:nvPr/>
        </p:nvSpPr>
        <p:spPr bwMode="auto">
          <a:xfrm rot="5400000">
            <a:off x="67778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6550363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1" name="AutoShape 79"/>
          <p:cNvSpPr>
            <a:spLocks noChangeArrowheads="1"/>
          </p:cNvSpPr>
          <p:nvPr/>
        </p:nvSpPr>
        <p:spPr bwMode="auto">
          <a:xfrm rot="5400000">
            <a:off x="718416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737466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95665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4" name="AutoShape 272"/>
          <p:cNvSpPr>
            <a:spLocks/>
          </p:cNvSpPr>
          <p:nvPr/>
        </p:nvSpPr>
        <p:spPr bwMode="auto">
          <a:xfrm rot="5400000">
            <a:off x="7124951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968369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6" name="AutoShape 3"/>
          <p:cNvSpPr>
            <a:spLocks noChangeArrowheads="1"/>
          </p:cNvSpPr>
          <p:nvPr/>
        </p:nvSpPr>
        <p:spPr bwMode="auto">
          <a:xfrm rot="16200000">
            <a:off x="67397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892169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7298463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794847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0" name="AutoShape 3"/>
          <p:cNvSpPr>
            <a:spLocks noChangeArrowheads="1"/>
          </p:cNvSpPr>
          <p:nvPr/>
        </p:nvSpPr>
        <p:spPr bwMode="auto">
          <a:xfrm rot="16200000">
            <a:off x="714606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7" name="Rectangle 67"/>
          <p:cNvSpPr>
            <a:spLocks noChangeArrowheads="1"/>
          </p:cNvSpPr>
          <p:nvPr/>
        </p:nvSpPr>
        <p:spPr bwMode="auto">
          <a:xfrm>
            <a:off x="812589" y="5723704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924959" name="AutoShape 3"/>
          <p:cNvSpPr>
            <a:spLocks noChangeArrowheads="1"/>
          </p:cNvSpPr>
          <p:nvPr/>
        </p:nvSpPr>
        <p:spPr bwMode="auto">
          <a:xfrm rot="-54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8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777537" y="5795518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336191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924972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6" name="Rectangle 67"/>
          <p:cNvSpPr>
            <a:spLocks noChangeArrowheads="1"/>
          </p:cNvSpPr>
          <p:nvPr/>
        </p:nvSpPr>
        <p:spPr bwMode="auto">
          <a:xfrm>
            <a:off x="-101573" y="5651888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457081" y="19812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2844059" y="1981200"/>
            <a:ext cx="1320456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64GB SSD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97" name="AutoShape 3"/>
          <p:cNvSpPr>
            <a:spLocks noChangeArrowheads="1"/>
          </p:cNvSpPr>
          <p:nvPr/>
        </p:nvSpPr>
        <p:spPr bwMode="auto">
          <a:xfrm rot="16200000">
            <a:off x="749098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924998" name="AutoShape 3"/>
          <p:cNvSpPr>
            <a:spLocks noChangeArrowheads="1"/>
          </p:cNvSpPr>
          <p:nvPr/>
        </p:nvSpPr>
        <p:spPr bwMode="auto">
          <a:xfrm rot="16200000">
            <a:off x="779571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771958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802431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1" name="Rectangle 67"/>
          <p:cNvSpPr>
            <a:spLocks noChangeArrowheads="1"/>
          </p:cNvSpPr>
          <p:nvPr/>
        </p:nvSpPr>
        <p:spPr bwMode="auto">
          <a:xfrm rot="16200000">
            <a:off x="7301583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2" name="Rectangle 67"/>
          <p:cNvSpPr>
            <a:spLocks noChangeArrowheads="1"/>
          </p:cNvSpPr>
          <p:nvPr/>
        </p:nvSpPr>
        <p:spPr bwMode="auto">
          <a:xfrm rot="16200000">
            <a:off x="7606305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3" name="AutoShape 79"/>
          <p:cNvSpPr>
            <a:spLocks noChangeArrowheads="1"/>
          </p:cNvSpPr>
          <p:nvPr/>
        </p:nvSpPr>
        <p:spPr bwMode="auto">
          <a:xfrm rot="5400000">
            <a:off x="752908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5004" name="AutoShape 79"/>
          <p:cNvSpPr>
            <a:spLocks noChangeArrowheads="1"/>
          </p:cNvSpPr>
          <p:nvPr/>
        </p:nvSpPr>
        <p:spPr bwMode="auto">
          <a:xfrm rot="5400000">
            <a:off x="783381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5005" name="Rectangle 67"/>
          <p:cNvSpPr>
            <a:spLocks noChangeArrowheads="1"/>
          </p:cNvSpPr>
          <p:nvPr/>
        </p:nvSpPr>
        <p:spPr bwMode="auto">
          <a:xfrm>
            <a:off x="7211721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10G</a:t>
            </a:r>
          </a:p>
          <a:p>
            <a:pPr algn="ctr" eaLnBrk="0" hangingPunct="0"/>
            <a:r>
              <a:rPr lang="en-US" sz="900" b="1"/>
              <a:t>SFP+</a:t>
            </a:r>
          </a:p>
        </p:txBody>
      </p:sp>
      <p:sp>
        <p:nvSpPr>
          <p:cNvPr id="925006" name="AutoShape 334"/>
          <p:cNvSpPr>
            <a:spLocks/>
          </p:cNvSpPr>
          <p:nvPr/>
        </p:nvSpPr>
        <p:spPr bwMode="auto">
          <a:xfrm rot="5400000">
            <a:off x="7835966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78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Redundant PSU</a:t>
            </a:r>
          </a:p>
        </p:txBody>
      </p:sp>
    </p:spTree>
    <p:extLst>
      <p:ext uri="{BB962C8B-B14F-4D97-AF65-F5344CB8AC3E}">
        <p14:creationId xmlns:p14="http://schemas.microsoft.com/office/powerpoint/2010/main" val="22726676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Processor Comparison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761396"/>
              </p:ext>
            </p:extLst>
          </p:nvPr>
        </p:nvGraphicFramePr>
        <p:xfrm>
          <a:off x="380903" y="1200001"/>
          <a:ext cx="6207272" cy="502300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890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89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8804">
                <a:tc>
                  <a:txBody>
                    <a:bodyPr/>
                    <a:lstStyle/>
                    <a:p>
                      <a:endParaRPr lang="en-US" sz="1900" dirty="0">
                        <a:latin typeface="+mj-lt"/>
                      </a:endParaRP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CP8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CP9</a:t>
                      </a: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/>
                        <a:t>Intel Xeon E5*</a:t>
                      </a:r>
                      <a:endParaRPr lang="en-US" sz="1900" dirty="0">
                        <a:solidFill>
                          <a:schemeClr val="bg1"/>
                        </a:solidFill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121888" marR="121888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3173">
                <a:tc>
                  <a:txBody>
                    <a:bodyPr/>
                    <a:lstStyle/>
                    <a:p>
                      <a:r>
                        <a:rPr lang="en-US" sz="1600" dirty="0"/>
                        <a:t>Cost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$</a:t>
                      </a:r>
                      <a:r>
                        <a:rPr lang="en-US" sz="1600" baseline="0" dirty="0"/>
                        <a:t> 7</a:t>
                      </a:r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&lt;</a:t>
                      </a:r>
                      <a:r>
                        <a:rPr lang="en-US" sz="1600" baseline="0" dirty="0"/>
                        <a:t> $14</a:t>
                      </a:r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$880</a:t>
                      </a: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6309">
                <a:tc>
                  <a:txBody>
                    <a:bodyPr/>
                    <a:lstStyle/>
                    <a:p>
                      <a:r>
                        <a:rPr lang="en-US" sz="1600" dirty="0"/>
                        <a:t>Power Consumption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3.5 W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 W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95 W</a:t>
                      </a: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3173">
                <a:tc>
                  <a:txBody>
                    <a:bodyPr/>
                    <a:lstStyle/>
                    <a:p>
                      <a:r>
                        <a:rPr lang="en-US" sz="1600" dirty="0"/>
                        <a:t>Gate Count (Transistors)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~ 60 </a:t>
                      </a:r>
                    </a:p>
                    <a:p>
                      <a:pPr algn="ctr"/>
                      <a:r>
                        <a:rPr lang="en-US" sz="1600" dirty="0"/>
                        <a:t>Million</a:t>
                      </a:r>
                      <a:endParaRPr lang="en-US" sz="16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ym typeface="Zapf Dingbats"/>
                        </a:rPr>
                        <a:t>~</a:t>
                      </a:r>
                      <a:r>
                        <a:rPr lang="en-US" sz="1600" baseline="0" dirty="0">
                          <a:sym typeface="Zapf Dingbats"/>
                        </a:rPr>
                        <a:t> 150 Millions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2270</a:t>
                      </a:r>
                      <a:r>
                        <a:rPr lang="en-US" sz="1600" baseline="0" dirty="0"/>
                        <a:t> </a:t>
                      </a:r>
                    </a:p>
                    <a:p>
                      <a:pPr algn="ctr"/>
                      <a:r>
                        <a:rPr lang="en-US" sz="1600" baseline="0" dirty="0"/>
                        <a:t>Millions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1541">
                <a:tc>
                  <a:txBody>
                    <a:bodyPr/>
                    <a:lstStyle/>
                    <a:p>
                      <a:r>
                        <a:rPr lang="en-US" sz="1600" dirty="0"/>
                        <a:t>Technology</a:t>
                      </a:r>
                      <a:endParaRPr lang="en-US" sz="16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90 nm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40 nm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32 nm</a:t>
                      </a: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r="25981"/>
          <a:stretch/>
        </p:blipFill>
        <p:spPr>
          <a:xfrm>
            <a:off x="7314562" y="3666068"/>
            <a:ext cx="4113327" cy="25569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14562" y="1200001"/>
            <a:ext cx="4549792" cy="13029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100" b="1" dirty="0">
                <a:solidFill>
                  <a:schemeClr val="accent6"/>
                </a:solidFill>
              </a:rPr>
              <a:t>Content Processor Advantage:</a:t>
            </a:r>
          </a:p>
          <a:p>
            <a:pPr marL="380933" indent="-380933">
              <a:buFont typeface="Zapf Dingbats" charset="0"/>
              <a:buChar char="✔"/>
            </a:pPr>
            <a:r>
              <a:rPr lang="en-US" sz="1900" dirty="0">
                <a:sym typeface="Zapf Dingbats"/>
              </a:rPr>
              <a:t>Superior Cost/Performance</a:t>
            </a:r>
          </a:p>
          <a:p>
            <a:pPr marL="380933" indent="-380933">
              <a:buFont typeface="Zapf Dingbats" charset="0"/>
              <a:buChar char="✔"/>
            </a:pPr>
            <a:r>
              <a:rPr lang="en-US" sz="1900" dirty="0"/>
              <a:t>Energy Efficient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333199"/>
      </p:ext>
    </p:extLst>
  </p:cSld>
  <p:clrMapOvr>
    <a:masterClrMapping/>
  </p:clrMapOvr>
  <p:transition spd="slow">
    <p:wip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800C/-DC Gen2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59" name="Line 87"/>
          <p:cNvSpPr>
            <a:spLocks noChangeShapeType="1"/>
          </p:cNvSpPr>
          <p:nvPr/>
        </p:nvSpPr>
        <p:spPr bwMode="auto">
          <a:xfrm>
            <a:off x="377938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78" name="Line 106"/>
          <p:cNvSpPr>
            <a:spLocks noChangeShapeType="1"/>
          </p:cNvSpPr>
          <p:nvPr/>
        </p:nvSpPr>
        <p:spPr bwMode="auto">
          <a:xfrm>
            <a:off x="408410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2" name="Line 110"/>
          <p:cNvSpPr>
            <a:spLocks noChangeShapeType="1"/>
          </p:cNvSpPr>
          <p:nvPr/>
        </p:nvSpPr>
        <p:spPr bwMode="auto">
          <a:xfrm>
            <a:off x="438882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6" name="Line 114"/>
          <p:cNvSpPr>
            <a:spLocks noChangeShapeType="1"/>
          </p:cNvSpPr>
          <p:nvPr/>
        </p:nvSpPr>
        <p:spPr bwMode="auto">
          <a:xfrm>
            <a:off x="469354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99826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530298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591242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14" name="Rectangle 67"/>
          <p:cNvSpPr>
            <a:spLocks noChangeArrowheads="1"/>
          </p:cNvSpPr>
          <p:nvPr/>
        </p:nvSpPr>
        <p:spPr bwMode="auto">
          <a:xfrm rot="16200000">
            <a:off x="336137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5" name="Rectangle 67"/>
          <p:cNvSpPr>
            <a:spLocks noChangeArrowheads="1"/>
          </p:cNvSpPr>
          <p:nvPr/>
        </p:nvSpPr>
        <p:spPr bwMode="auto">
          <a:xfrm rot="16200000">
            <a:off x="366609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6" name="Rectangle 67"/>
          <p:cNvSpPr>
            <a:spLocks noChangeArrowheads="1"/>
          </p:cNvSpPr>
          <p:nvPr/>
        </p:nvSpPr>
        <p:spPr bwMode="auto">
          <a:xfrm rot="16200000">
            <a:off x="397081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7" name="Rectangle 67"/>
          <p:cNvSpPr>
            <a:spLocks noChangeArrowheads="1"/>
          </p:cNvSpPr>
          <p:nvPr/>
        </p:nvSpPr>
        <p:spPr bwMode="auto">
          <a:xfrm rot="16200000">
            <a:off x="427553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458026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488498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518970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549442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62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839348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663648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6245642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6257354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6181154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6587448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6083832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96836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6550363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737466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95665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968369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892169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7298463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794847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2945632" y="1981200"/>
            <a:ext cx="1218883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60GB SSD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771958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802431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1" name="Rectangle 67"/>
          <p:cNvSpPr>
            <a:spLocks noChangeArrowheads="1"/>
          </p:cNvSpPr>
          <p:nvPr/>
        </p:nvSpPr>
        <p:spPr bwMode="auto">
          <a:xfrm rot="16200000">
            <a:off x="7301583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2" name="Rectangle 67"/>
          <p:cNvSpPr>
            <a:spLocks noChangeArrowheads="1"/>
          </p:cNvSpPr>
          <p:nvPr/>
        </p:nvSpPr>
        <p:spPr bwMode="auto">
          <a:xfrm rot="16200000">
            <a:off x="7606305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>
            <a:off x="609441" y="1981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>
            <a:off x="507868" y="1905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FFFFFF"/>
          </a:solidFill>
          <a:ln w="28575">
            <a:solidFill>
              <a:srgbClr val="455A6B"/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Redundant PSU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6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>
            <a:off x="9141619" y="5723704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12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349999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358888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>
            <a:off x="3656648" y="5651888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8 x 10/100/1000 - 1GE</a:t>
            </a:r>
          </a:p>
          <a:p>
            <a:pPr algn="ctr" eaLnBrk="0" hangingPunct="0"/>
            <a:r>
              <a:rPr lang="en-US" sz="900" b="1"/>
              <a:t>Shared ports between </a:t>
            </a:r>
          </a:p>
          <a:p>
            <a:pPr algn="ctr" eaLnBrk="0" hangingPunct="0"/>
            <a:r>
              <a:rPr lang="en-US" sz="900" b="1"/>
              <a:t>SFP or RJ45</a:t>
            </a: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360156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380471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389360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3906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410943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419832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421101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4" name="AutoShape 3"/>
          <p:cNvSpPr>
            <a:spLocks noChangeArrowheads="1"/>
          </p:cNvSpPr>
          <p:nvPr/>
        </p:nvSpPr>
        <p:spPr bwMode="auto">
          <a:xfrm rot="16200000">
            <a:off x="441415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450304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451573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471887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480776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482045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502359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511248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5125172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3" name="AutoShape 3"/>
          <p:cNvSpPr>
            <a:spLocks noChangeArrowheads="1"/>
          </p:cNvSpPr>
          <p:nvPr/>
        </p:nvSpPr>
        <p:spPr bwMode="auto">
          <a:xfrm rot="16200000">
            <a:off x="532831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42989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63304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572192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573461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9" name="AutoShape 140"/>
          <p:cNvSpPr>
            <a:spLocks/>
          </p:cNvSpPr>
          <p:nvPr/>
        </p:nvSpPr>
        <p:spPr bwMode="auto">
          <a:xfrm rot="5400000">
            <a:off x="4807804" y="4432605"/>
            <a:ext cx="76200" cy="2336191"/>
          </a:xfrm>
          <a:prstGeom prst="rightBrace">
            <a:avLst>
              <a:gd name="adj1" fmla="val 1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20" name="AutoShape 141"/>
          <p:cNvSpPr>
            <a:spLocks/>
          </p:cNvSpPr>
          <p:nvPr/>
        </p:nvSpPr>
        <p:spPr bwMode="auto">
          <a:xfrm rot="5400000">
            <a:off x="9966894" y="3823163"/>
            <a:ext cx="76200" cy="3555074"/>
          </a:xfrm>
          <a:prstGeom prst="rightBrace">
            <a:avLst>
              <a:gd name="adj1" fmla="val 2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6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0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2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4" name="AutoShape 79"/>
          <p:cNvSpPr>
            <a:spLocks noChangeArrowheads="1"/>
          </p:cNvSpPr>
          <p:nvPr/>
        </p:nvSpPr>
        <p:spPr bwMode="auto">
          <a:xfrm rot="5400000">
            <a:off x="60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5" name="AutoShape 79"/>
          <p:cNvSpPr>
            <a:spLocks noChangeArrowheads="1"/>
          </p:cNvSpPr>
          <p:nvPr/>
        </p:nvSpPr>
        <p:spPr bwMode="auto">
          <a:xfrm rot="5400000">
            <a:off x="6473148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6" name="AutoShape 232"/>
          <p:cNvSpPr>
            <a:spLocks/>
          </p:cNvSpPr>
          <p:nvPr/>
        </p:nvSpPr>
        <p:spPr bwMode="auto">
          <a:xfrm rot="5400000">
            <a:off x="6413937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37" name="Rectangle 67"/>
          <p:cNvSpPr>
            <a:spLocks noChangeArrowheads="1"/>
          </p:cNvSpPr>
          <p:nvPr/>
        </p:nvSpPr>
        <p:spPr bwMode="auto">
          <a:xfrm>
            <a:off x="5688118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238" name="Rectangle 67"/>
          <p:cNvSpPr>
            <a:spLocks noChangeArrowheads="1"/>
          </p:cNvSpPr>
          <p:nvPr/>
        </p:nvSpPr>
        <p:spPr bwMode="auto">
          <a:xfrm>
            <a:off x="6500706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60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6435048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67778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718416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4" name="AutoShape 272"/>
          <p:cNvSpPr>
            <a:spLocks/>
          </p:cNvSpPr>
          <p:nvPr/>
        </p:nvSpPr>
        <p:spPr bwMode="auto">
          <a:xfrm rot="5400000">
            <a:off x="7124951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67397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714606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8" name="Rectangle 67"/>
          <p:cNvSpPr>
            <a:spLocks noChangeArrowheads="1"/>
          </p:cNvSpPr>
          <p:nvPr/>
        </p:nvSpPr>
        <p:spPr bwMode="auto">
          <a:xfrm>
            <a:off x="812589" y="5723704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249" name="AutoShape 3"/>
          <p:cNvSpPr>
            <a:spLocks noChangeArrowheads="1"/>
          </p:cNvSpPr>
          <p:nvPr/>
        </p:nvSpPr>
        <p:spPr bwMode="auto">
          <a:xfrm rot="162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4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>
            <a:off x="1777537" y="5795518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>
            <a:off x="2336191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257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258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 rot="162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60" name="Rectangle 67"/>
          <p:cNvSpPr>
            <a:spLocks noChangeArrowheads="1"/>
          </p:cNvSpPr>
          <p:nvPr/>
        </p:nvSpPr>
        <p:spPr bwMode="auto">
          <a:xfrm>
            <a:off x="-101573" y="5651888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261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62" name="AutoShape 3"/>
          <p:cNvSpPr>
            <a:spLocks noChangeArrowheads="1"/>
          </p:cNvSpPr>
          <p:nvPr/>
        </p:nvSpPr>
        <p:spPr bwMode="auto">
          <a:xfrm rot="162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 rot="16200000">
            <a:off x="749098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779571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265" name="AutoShape 79"/>
          <p:cNvSpPr>
            <a:spLocks noChangeArrowheads="1"/>
          </p:cNvSpPr>
          <p:nvPr/>
        </p:nvSpPr>
        <p:spPr bwMode="auto">
          <a:xfrm rot="5400000">
            <a:off x="752908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6" name="AutoShape 79"/>
          <p:cNvSpPr>
            <a:spLocks noChangeArrowheads="1"/>
          </p:cNvSpPr>
          <p:nvPr/>
        </p:nvSpPr>
        <p:spPr bwMode="auto">
          <a:xfrm rot="5400000">
            <a:off x="783381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7" name="Rectangle 67"/>
          <p:cNvSpPr>
            <a:spLocks noChangeArrowheads="1"/>
          </p:cNvSpPr>
          <p:nvPr/>
        </p:nvSpPr>
        <p:spPr bwMode="auto">
          <a:xfrm>
            <a:off x="7211721" y="5723704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10G</a:t>
            </a:r>
          </a:p>
          <a:p>
            <a:pPr algn="ctr" eaLnBrk="0" hangingPunct="0"/>
            <a:r>
              <a:rPr lang="en-US" sz="900" b="1"/>
              <a:t>SFP+</a:t>
            </a:r>
          </a:p>
        </p:txBody>
      </p:sp>
      <p:sp>
        <p:nvSpPr>
          <p:cNvPr id="268" name="AutoShape 334"/>
          <p:cNvSpPr>
            <a:spLocks/>
          </p:cNvSpPr>
          <p:nvPr/>
        </p:nvSpPr>
        <p:spPr bwMode="auto">
          <a:xfrm rot="5400000">
            <a:off x="7835966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8454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800D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8GB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92506" y="563137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6388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240GB 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505322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535794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50913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539604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52818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558654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5168540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566266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570076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589126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547326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482361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8663826" y="57150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20x GE RJ45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712769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5853166" y="4965888"/>
            <a:ext cx="76201" cy="142203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>
            <a:off x="2304751" y="56388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81165" y="3200401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4T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8506725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8811445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54482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884954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2" name="Line 133"/>
          <p:cNvSpPr>
            <a:spLocks noChangeShapeType="1"/>
          </p:cNvSpPr>
          <p:nvPr/>
        </p:nvSpPr>
        <p:spPr bwMode="auto">
          <a:xfrm flipV="1">
            <a:off x="873532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Line 135"/>
          <p:cNvSpPr>
            <a:spLocks noChangeShapeType="1"/>
          </p:cNvSpPr>
          <p:nvPr/>
        </p:nvSpPr>
        <p:spPr bwMode="auto">
          <a:xfrm flipV="1">
            <a:off x="904004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 rot="16200000">
            <a:off x="862204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9116166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9420886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91542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8" name="AutoShape 79"/>
          <p:cNvSpPr>
            <a:spLocks noChangeArrowheads="1"/>
          </p:cNvSpPr>
          <p:nvPr/>
        </p:nvSpPr>
        <p:spPr bwMode="auto">
          <a:xfrm rot="5400000">
            <a:off x="945898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9" name="Line 155"/>
          <p:cNvSpPr>
            <a:spLocks noChangeShapeType="1"/>
          </p:cNvSpPr>
          <p:nvPr/>
        </p:nvSpPr>
        <p:spPr bwMode="auto">
          <a:xfrm flipV="1">
            <a:off x="93447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Line 156"/>
          <p:cNvSpPr>
            <a:spLocks noChangeShapeType="1"/>
          </p:cNvSpPr>
          <p:nvPr/>
        </p:nvSpPr>
        <p:spPr bwMode="auto">
          <a:xfrm flipV="1">
            <a:off x="964948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Rectangle 67"/>
          <p:cNvSpPr>
            <a:spLocks noChangeArrowheads="1"/>
          </p:cNvSpPr>
          <p:nvPr/>
        </p:nvSpPr>
        <p:spPr bwMode="auto">
          <a:xfrm rot="16200000">
            <a:off x="9231482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2" name="Rectangle 67"/>
          <p:cNvSpPr>
            <a:spLocks noChangeArrowheads="1"/>
          </p:cNvSpPr>
          <p:nvPr/>
        </p:nvSpPr>
        <p:spPr bwMode="auto">
          <a:xfrm rot="16200000">
            <a:off x="8926761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 rot="16200000">
            <a:off x="831731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4" name="AutoShape 261"/>
          <p:cNvSpPr>
            <a:spLocks/>
          </p:cNvSpPr>
          <p:nvPr/>
        </p:nvSpPr>
        <p:spPr bwMode="auto">
          <a:xfrm rot="5400000">
            <a:off x="9584615" y="4704568"/>
            <a:ext cx="45719" cy="197514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Rectangle 67"/>
          <p:cNvSpPr>
            <a:spLocks noChangeArrowheads="1"/>
          </p:cNvSpPr>
          <p:nvPr/>
        </p:nvSpPr>
        <p:spPr bwMode="auto">
          <a:xfrm>
            <a:off x="4875530" y="57150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GE SFP</a:t>
            </a:r>
          </a:p>
        </p:txBody>
      </p:sp>
      <p:sp>
        <p:nvSpPr>
          <p:cNvPr id="277" name="AutoShape 3"/>
          <p:cNvSpPr>
            <a:spLocks noChangeArrowheads="1"/>
          </p:cNvSpPr>
          <p:nvPr/>
        </p:nvSpPr>
        <p:spPr bwMode="auto">
          <a:xfrm rot="16200000">
            <a:off x="6272107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9" name="AutoShape 79"/>
          <p:cNvSpPr>
            <a:spLocks noChangeArrowheads="1"/>
          </p:cNvSpPr>
          <p:nvPr/>
        </p:nvSpPr>
        <p:spPr bwMode="auto">
          <a:xfrm rot="5400000">
            <a:off x="631020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1" name="Line 156"/>
          <p:cNvSpPr>
            <a:spLocks noChangeShapeType="1"/>
          </p:cNvSpPr>
          <p:nvPr/>
        </p:nvSpPr>
        <p:spPr bwMode="auto">
          <a:xfrm flipV="1">
            <a:off x="650070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Rectangle 67"/>
          <p:cNvSpPr>
            <a:spLocks noChangeArrowheads="1"/>
          </p:cNvSpPr>
          <p:nvPr/>
        </p:nvSpPr>
        <p:spPr bwMode="auto">
          <a:xfrm rot="16200000">
            <a:off x="5981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302" name="Line 156"/>
          <p:cNvSpPr>
            <a:spLocks noChangeShapeType="1"/>
          </p:cNvSpPr>
          <p:nvPr/>
        </p:nvSpPr>
        <p:spPr bwMode="auto">
          <a:xfrm flipV="1">
            <a:off x="964948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TextBox 123"/>
          <p:cNvSpPr txBox="1"/>
          <p:nvPr/>
        </p:nvSpPr>
        <p:spPr>
          <a:xfrm>
            <a:off x="6021053" y="4717105"/>
            <a:ext cx="406294" cy="415476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19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28" name="Line 220"/>
          <p:cNvSpPr>
            <a:spLocks noChangeShapeType="1"/>
          </p:cNvSpPr>
          <p:nvPr/>
        </p:nvSpPr>
        <p:spPr bwMode="auto">
          <a:xfrm>
            <a:off x="6968369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6777869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0" name="Rectangle 67"/>
          <p:cNvSpPr>
            <a:spLocks noChangeArrowheads="1"/>
          </p:cNvSpPr>
          <p:nvPr/>
        </p:nvSpPr>
        <p:spPr bwMode="auto">
          <a:xfrm rot="16200000">
            <a:off x="6550363" y="43444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1" name="AutoShape 79"/>
          <p:cNvSpPr>
            <a:spLocks noChangeArrowheads="1"/>
          </p:cNvSpPr>
          <p:nvPr/>
        </p:nvSpPr>
        <p:spPr bwMode="auto">
          <a:xfrm rot="5400000">
            <a:off x="718416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32" name="Line 229"/>
          <p:cNvSpPr>
            <a:spLocks noChangeShapeType="1"/>
          </p:cNvSpPr>
          <p:nvPr/>
        </p:nvSpPr>
        <p:spPr bwMode="auto">
          <a:xfrm flipH="1">
            <a:off x="737466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 rot="16200000">
            <a:off x="6956657" y="43444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6" name="AutoShape 232"/>
          <p:cNvSpPr>
            <a:spLocks/>
          </p:cNvSpPr>
          <p:nvPr/>
        </p:nvSpPr>
        <p:spPr bwMode="auto">
          <a:xfrm rot="5400000">
            <a:off x="7124951" y="53806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>
            <a:off x="6399133" y="5715001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GE</a:t>
            </a:r>
          </a:p>
          <a:p>
            <a:pPr algn="ctr" eaLnBrk="0" hangingPunct="0"/>
            <a:r>
              <a:rPr lang="en-US" sz="900" b="1" dirty="0"/>
              <a:t>(Bypass)</a:t>
            </a: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>
            <a:off x="7211721" y="5715001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2 x GE</a:t>
            </a:r>
          </a:p>
          <a:p>
            <a:pPr algn="ctr" eaLnBrk="0" hangingPunct="0"/>
            <a:r>
              <a:rPr lang="en-US" sz="900" b="1" dirty="0"/>
              <a:t>(Bypass)</a:t>
            </a:r>
          </a:p>
        </p:txBody>
      </p:sp>
      <p:sp>
        <p:nvSpPr>
          <p:cNvPr id="153" name="Line 70"/>
          <p:cNvSpPr>
            <a:spLocks noChangeShapeType="1"/>
          </p:cNvSpPr>
          <p:nvPr/>
        </p:nvSpPr>
        <p:spPr bwMode="auto">
          <a:xfrm flipH="1" flipV="1">
            <a:off x="6968369" y="4648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54" name="AutoShape 3"/>
          <p:cNvSpPr>
            <a:spLocks noChangeArrowheads="1"/>
          </p:cNvSpPr>
          <p:nvPr/>
        </p:nvSpPr>
        <p:spPr bwMode="auto">
          <a:xfrm rot="16200000">
            <a:off x="6739769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6892169" y="4546627"/>
            <a:ext cx="1524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7298463" y="4546627"/>
            <a:ext cx="1524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714606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59" name="Line 266"/>
          <p:cNvSpPr>
            <a:spLocks noChangeShapeType="1"/>
          </p:cNvSpPr>
          <p:nvPr/>
        </p:nvSpPr>
        <p:spPr bwMode="auto">
          <a:xfrm>
            <a:off x="767938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748888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 rot="16200000">
            <a:off x="7261377" y="43444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789517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63" name="Line 270"/>
          <p:cNvSpPr>
            <a:spLocks noChangeShapeType="1"/>
          </p:cNvSpPr>
          <p:nvPr/>
        </p:nvSpPr>
        <p:spPr bwMode="auto">
          <a:xfrm flipH="1">
            <a:off x="808567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7667672" y="43444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65" name="AutoShape 272"/>
          <p:cNvSpPr>
            <a:spLocks/>
          </p:cNvSpPr>
          <p:nvPr/>
        </p:nvSpPr>
        <p:spPr bwMode="auto">
          <a:xfrm rot="5400000">
            <a:off x="7835966" y="53806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66" name="Line 70"/>
          <p:cNvSpPr>
            <a:spLocks noChangeShapeType="1"/>
          </p:cNvSpPr>
          <p:nvPr/>
        </p:nvSpPr>
        <p:spPr bwMode="auto">
          <a:xfrm flipH="1" flipV="1">
            <a:off x="7679384" y="46482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67" name="AutoShape 3"/>
          <p:cNvSpPr>
            <a:spLocks noChangeArrowheads="1"/>
          </p:cNvSpPr>
          <p:nvPr/>
        </p:nvSpPr>
        <p:spPr bwMode="auto">
          <a:xfrm rot="16200000">
            <a:off x="745078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7603184" y="4546627"/>
            <a:ext cx="1524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 rot="16200000">
            <a:off x="8009478" y="4546627"/>
            <a:ext cx="1524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7857078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26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8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246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50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3" name="Rectangle 67"/>
          <p:cNvSpPr>
            <a:spLocks noChangeArrowheads="1"/>
          </p:cNvSpPr>
          <p:nvPr/>
        </p:nvSpPr>
        <p:spPr bwMode="auto">
          <a:xfrm>
            <a:off x="9547913" y="12192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Supply</a:t>
            </a: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7719589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AutoShape 19"/>
          <p:cNvSpPr>
            <a:spLocks noChangeArrowheads="1"/>
          </p:cNvSpPr>
          <p:nvPr/>
        </p:nvSpPr>
        <p:spPr bwMode="auto">
          <a:xfrm>
            <a:off x="5180251" y="3657600"/>
            <a:ext cx="6399133" cy="6858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751060" y="4724401"/>
            <a:ext cx="304721" cy="4154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9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 rot="16200000">
            <a:off x="10131901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9" name="AutoShape 79"/>
          <p:cNvSpPr>
            <a:spLocks noChangeArrowheads="1"/>
          </p:cNvSpPr>
          <p:nvPr/>
        </p:nvSpPr>
        <p:spPr bwMode="auto">
          <a:xfrm rot="5400000">
            <a:off x="1017000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Line 133"/>
          <p:cNvSpPr>
            <a:spLocks noChangeShapeType="1"/>
          </p:cNvSpPr>
          <p:nvPr/>
        </p:nvSpPr>
        <p:spPr bwMode="auto">
          <a:xfrm flipV="1">
            <a:off x="1036050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9942495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10202312" y="57150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</a:t>
            </a:r>
          </a:p>
          <a:p>
            <a:pPr algn="ctr" eaLnBrk="0" hangingPunct="0"/>
            <a:r>
              <a:rPr lang="en-US" sz="900" b="1" dirty="0"/>
              <a:t>SFP+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10838634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1087673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Rectangle 67"/>
          <p:cNvSpPr>
            <a:spLocks noChangeArrowheads="1"/>
          </p:cNvSpPr>
          <p:nvPr/>
        </p:nvSpPr>
        <p:spPr bwMode="auto">
          <a:xfrm rot="16200000">
            <a:off x="10649230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1113425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1117235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8" name="Line 156"/>
          <p:cNvSpPr>
            <a:spLocks noChangeShapeType="1"/>
          </p:cNvSpPr>
          <p:nvPr/>
        </p:nvSpPr>
        <p:spPr bwMode="auto">
          <a:xfrm flipV="1">
            <a:off x="1136285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Line 156"/>
          <p:cNvSpPr>
            <a:spLocks noChangeShapeType="1"/>
          </p:cNvSpPr>
          <p:nvPr/>
        </p:nvSpPr>
        <p:spPr bwMode="auto">
          <a:xfrm flipV="1">
            <a:off x="11070076" y="4341864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Rectangle 67"/>
          <p:cNvSpPr>
            <a:spLocks noChangeArrowheads="1"/>
          </p:cNvSpPr>
          <p:nvPr/>
        </p:nvSpPr>
        <p:spPr bwMode="auto">
          <a:xfrm rot="16200000">
            <a:off x="10920780" y="4431986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65" name="AutoShape 272"/>
          <p:cNvSpPr>
            <a:spLocks/>
          </p:cNvSpPr>
          <p:nvPr/>
        </p:nvSpPr>
        <p:spPr bwMode="auto">
          <a:xfrm rot="5400000">
            <a:off x="11151473" y="5379108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634293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900D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5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1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9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Supply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2877913" y="5684967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>
            <a:off x="3555074" y="5684967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>
            <a:off x="609442" y="2362200"/>
            <a:ext cx="1139073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256 GB SSD</a:t>
            </a: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1726750" y="5684967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 2 GB</a:t>
            </a: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V="1">
            <a:off x="680542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>
            <a:off x="4977103" y="2895600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 flipV="1">
            <a:off x="9852634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Line 23"/>
          <p:cNvSpPr>
            <a:spLocks noChangeShapeType="1"/>
          </p:cNvSpPr>
          <p:nvPr/>
        </p:nvSpPr>
        <p:spPr bwMode="auto">
          <a:xfrm>
            <a:off x="4977104" y="2667000"/>
            <a:ext cx="487553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2304751" y="5684967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47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50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1" name="Rounded Rectangle 50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2" name="Rounded Rectangle 51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3" name="Rounded Rectangle 52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4" name="Rounded Rectangle 53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5" name="Rounded Rectangle 54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56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3130450" y="3276600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4T</a:t>
            </a:r>
          </a:p>
        </p:txBody>
      </p: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7414868" y="5684967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 SFP+</a:t>
            </a:r>
          </a:p>
        </p:txBody>
      </p:sp>
      <p:sp>
        <p:nvSpPr>
          <p:cNvPr id="59" name="Line 133"/>
          <p:cNvSpPr>
            <a:spLocks noChangeShapeType="1"/>
          </p:cNvSpPr>
          <p:nvPr/>
        </p:nvSpPr>
        <p:spPr bwMode="auto">
          <a:xfrm flipV="1">
            <a:off x="8024310" y="39624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 rot="16200000">
            <a:off x="7897283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1" name="AutoShape 79"/>
          <p:cNvSpPr>
            <a:spLocks noChangeArrowheads="1"/>
          </p:cNvSpPr>
          <p:nvPr/>
        </p:nvSpPr>
        <p:spPr bwMode="auto">
          <a:xfrm rot="5400000">
            <a:off x="79353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2" name="Line 156"/>
          <p:cNvSpPr>
            <a:spLocks noChangeShapeType="1"/>
          </p:cNvSpPr>
          <p:nvPr/>
        </p:nvSpPr>
        <p:spPr bwMode="auto">
          <a:xfrm flipV="1">
            <a:off x="81258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Rectangle 67"/>
          <p:cNvSpPr>
            <a:spLocks noChangeArrowheads="1"/>
          </p:cNvSpPr>
          <p:nvPr/>
        </p:nvSpPr>
        <p:spPr bwMode="auto">
          <a:xfrm rot="16200000">
            <a:off x="770787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auto">
          <a:xfrm rot="16200000">
            <a:off x="8466518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5" name="AutoShape 79"/>
          <p:cNvSpPr>
            <a:spLocks noChangeArrowheads="1"/>
          </p:cNvSpPr>
          <p:nvPr/>
        </p:nvSpPr>
        <p:spPr bwMode="auto">
          <a:xfrm rot="5400000">
            <a:off x="8504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6" name="Line 156"/>
          <p:cNvSpPr>
            <a:spLocks noChangeShapeType="1"/>
          </p:cNvSpPr>
          <p:nvPr/>
        </p:nvSpPr>
        <p:spPr bwMode="auto">
          <a:xfrm flipV="1">
            <a:off x="86951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 rot="16200000">
            <a:off x="827711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8341717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Rectangle 67"/>
          <p:cNvSpPr>
            <a:spLocks noChangeArrowheads="1"/>
          </p:cNvSpPr>
          <p:nvPr/>
        </p:nvSpPr>
        <p:spPr bwMode="auto">
          <a:xfrm>
            <a:off x="4875530" y="5684967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  <p:sp>
        <p:nvSpPr>
          <p:cNvPr id="70" name="AutoShape 261"/>
          <p:cNvSpPr>
            <a:spLocks/>
          </p:cNvSpPr>
          <p:nvPr/>
        </p:nvSpPr>
        <p:spPr bwMode="auto">
          <a:xfrm rot="5400000">
            <a:off x="590395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16200000">
            <a:off x="5357945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5598276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74" name="AutoShape 79"/>
          <p:cNvSpPr>
            <a:spLocks noChangeArrowheads="1"/>
          </p:cNvSpPr>
          <p:nvPr/>
        </p:nvSpPr>
        <p:spPr bwMode="auto">
          <a:xfrm rot="5400000">
            <a:off x="539604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563637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6" name="Line 133"/>
          <p:cNvSpPr>
            <a:spLocks noChangeShapeType="1"/>
          </p:cNvSpPr>
          <p:nvPr/>
        </p:nvSpPr>
        <p:spPr bwMode="auto">
          <a:xfrm flipV="1">
            <a:off x="558654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Line 135"/>
          <p:cNvSpPr>
            <a:spLocks noChangeShapeType="1"/>
          </p:cNvSpPr>
          <p:nvPr/>
        </p:nvSpPr>
        <p:spPr bwMode="auto">
          <a:xfrm flipV="1">
            <a:off x="582687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 rot="16200000">
            <a:off x="547325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79" name="AutoShape 3"/>
          <p:cNvSpPr>
            <a:spLocks noChangeArrowheads="1"/>
          </p:cNvSpPr>
          <p:nvPr/>
        </p:nvSpPr>
        <p:spPr bwMode="auto">
          <a:xfrm rot="16200000">
            <a:off x="6089210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80" name="AutoShape 79"/>
          <p:cNvSpPr>
            <a:spLocks noChangeArrowheads="1"/>
          </p:cNvSpPr>
          <p:nvPr/>
        </p:nvSpPr>
        <p:spPr bwMode="auto">
          <a:xfrm rot="5400000">
            <a:off x="612731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1" name="Rectangle 67"/>
          <p:cNvSpPr>
            <a:spLocks noChangeArrowheads="1"/>
          </p:cNvSpPr>
          <p:nvPr/>
        </p:nvSpPr>
        <p:spPr bwMode="auto">
          <a:xfrm rot="16200000">
            <a:off x="5960263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2" name="Rectangle 67"/>
          <p:cNvSpPr>
            <a:spLocks noChangeArrowheads="1"/>
          </p:cNvSpPr>
          <p:nvPr/>
        </p:nvSpPr>
        <p:spPr bwMode="auto">
          <a:xfrm rot="16200000">
            <a:off x="522990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83" name="Line 156"/>
          <p:cNvSpPr>
            <a:spLocks noChangeShapeType="1"/>
          </p:cNvSpPr>
          <p:nvPr/>
        </p:nvSpPr>
        <p:spPr bwMode="auto">
          <a:xfrm flipV="1">
            <a:off x="631780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 rot="16200000">
            <a:off x="6542470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auto">
          <a:xfrm rot="16200000">
            <a:off x="6782800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87" name="AutoShape 79"/>
          <p:cNvSpPr>
            <a:spLocks noChangeArrowheads="1"/>
          </p:cNvSpPr>
          <p:nvPr/>
        </p:nvSpPr>
        <p:spPr bwMode="auto">
          <a:xfrm rot="5400000">
            <a:off x="65805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8" name="AutoShape 79"/>
          <p:cNvSpPr>
            <a:spLocks noChangeArrowheads="1"/>
          </p:cNvSpPr>
          <p:nvPr/>
        </p:nvSpPr>
        <p:spPr bwMode="auto">
          <a:xfrm rot="5400000">
            <a:off x="682090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89" name="Line 133"/>
          <p:cNvSpPr>
            <a:spLocks noChangeShapeType="1"/>
          </p:cNvSpPr>
          <p:nvPr/>
        </p:nvSpPr>
        <p:spPr bwMode="auto">
          <a:xfrm flipV="1">
            <a:off x="677107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135"/>
          <p:cNvSpPr>
            <a:spLocks noChangeShapeType="1"/>
          </p:cNvSpPr>
          <p:nvPr/>
        </p:nvSpPr>
        <p:spPr bwMode="auto">
          <a:xfrm flipV="1">
            <a:off x="70114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Rectangle 67"/>
          <p:cNvSpPr>
            <a:spLocks noChangeArrowheads="1"/>
          </p:cNvSpPr>
          <p:nvPr/>
        </p:nvSpPr>
        <p:spPr bwMode="auto">
          <a:xfrm rot="16200000">
            <a:off x="6657784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" name="AutoShape 3"/>
          <p:cNvSpPr>
            <a:spLocks noChangeArrowheads="1"/>
          </p:cNvSpPr>
          <p:nvPr/>
        </p:nvSpPr>
        <p:spPr bwMode="auto">
          <a:xfrm rot="16200000">
            <a:off x="7273735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93" name="AutoShape 79"/>
          <p:cNvSpPr>
            <a:spLocks noChangeArrowheads="1"/>
          </p:cNvSpPr>
          <p:nvPr/>
        </p:nvSpPr>
        <p:spPr bwMode="auto">
          <a:xfrm rot="5400000">
            <a:off x="731183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 rot="16200000">
            <a:off x="714478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5" name="Rectangle 67"/>
          <p:cNvSpPr>
            <a:spLocks noChangeArrowheads="1"/>
          </p:cNvSpPr>
          <p:nvPr/>
        </p:nvSpPr>
        <p:spPr bwMode="auto">
          <a:xfrm rot="16200000">
            <a:off x="641443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6" name="Line 156"/>
          <p:cNvSpPr>
            <a:spLocks noChangeShapeType="1"/>
          </p:cNvSpPr>
          <p:nvPr/>
        </p:nvSpPr>
        <p:spPr bwMode="auto">
          <a:xfrm flipV="1">
            <a:off x="750233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AutoShape 3"/>
          <p:cNvSpPr>
            <a:spLocks noChangeAspect="1" noChangeArrowheads="1"/>
          </p:cNvSpPr>
          <p:nvPr/>
        </p:nvSpPr>
        <p:spPr bwMode="auto">
          <a:xfrm>
            <a:off x="5180251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8" name="Rectangle 67"/>
          <p:cNvSpPr>
            <a:spLocks noChangeArrowheads="1"/>
          </p:cNvSpPr>
          <p:nvPr/>
        </p:nvSpPr>
        <p:spPr bwMode="auto">
          <a:xfrm>
            <a:off x="8037853" y="3789365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83639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00857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5949643" y="5684967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102" name="AutoShape 261"/>
          <p:cNvSpPr>
            <a:spLocks/>
          </p:cNvSpPr>
          <p:nvPr/>
        </p:nvSpPr>
        <p:spPr bwMode="auto">
          <a:xfrm rot="5400000">
            <a:off x="7021261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261"/>
          <p:cNvSpPr>
            <a:spLocks/>
          </p:cNvSpPr>
          <p:nvPr/>
        </p:nvSpPr>
        <p:spPr bwMode="auto">
          <a:xfrm rot="5400000">
            <a:off x="9662173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AutoShape 3"/>
          <p:cNvSpPr>
            <a:spLocks noChangeArrowheads="1"/>
          </p:cNvSpPr>
          <p:nvPr/>
        </p:nvSpPr>
        <p:spPr bwMode="auto">
          <a:xfrm rot="16200000">
            <a:off x="9116166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6" name="AutoShape 3"/>
          <p:cNvSpPr>
            <a:spLocks noChangeArrowheads="1"/>
          </p:cNvSpPr>
          <p:nvPr/>
        </p:nvSpPr>
        <p:spPr bwMode="auto">
          <a:xfrm rot="16200000">
            <a:off x="9356497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07" name="AutoShape 79"/>
          <p:cNvSpPr>
            <a:spLocks noChangeArrowheads="1"/>
          </p:cNvSpPr>
          <p:nvPr/>
        </p:nvSpPr>
        <p:spPr bwMode="auto">
          <a:xfrm rot="5400000">
            <a:off x="91542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939459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09" name="Line 133"/>
          <p:cNvSpPr>
            <a:spLocks noChangeShapeType="1"/>
          </p:cNvSpPr>
          <p:nvPr/>
        </p:nvSpPr>
        <p:spPr bwMode="auto">
          <a:xfrm flipV="1">
            <a:off x="93447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Line 135"/>
          <p:cNvSpPr>
            <a:spLocks noChangeShapeType="1"/>
          </p:cNvSpPr>
          <p:nvPr/>
        </p:nvSpPr>
        <p:spPr bwMode="auto">
          <a:xfrm flipV="1">
            <a:off x="958509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Rectangle 67"/>
          <p:cNvSpPr>
            <a:spLocks noChangeArrowheads="1"/>
          </p:cNvSpPr>
          <p:nvPr/>
        </p:nvSpPr>
        <p:spPr bwMode="auto">
          <a:xfrm rot="16200000">
            <a:off x="923148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 rot="16200000">
            <a:off x="9847431" y="4927628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13" name="AutoShape 79"/>
          <p:cNvSpPr>
            <a:spLocks noChangeArrowheads="1"/>
          </p:cNvSpPr>
          <p:nvPr/>
        </p:nvSpPr>
        <p:spPr bwMode="auto">
          <a:xfrm rot="5400000">
            <a:off x="988553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 rot="16200000">
            <a:off x="971848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 rot="16200000">
            <a:off x="8988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6" name="Line 156"/>
          <p:cNvSpPr>
            <a:spLocks noChangeShapeType="1"/>
          </p:cNvSpPr>
          <p:nvPr/>
        </p:nvSpPr>
        <p:spPr bwMode="auto">
          <a:xfrm flipV="1">
            <a:off x="1007603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AutoShape 3"/>
          <p:cNvSpPr>
            <a:spLocks noChangeArrowheads="1"/>
          </p:cNvSpPr>
          <p:nvPr/>
        </p:nvSpPr>
        <p:spPr bwMode="auto">
          <a:xfrm rot="16200000">
            <a:off x="10300691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9" name="AutoShape 3"/>
          <p:cNvSpPr>
            <a:spLocks noChangeArrowheads="1"/>
          </p:cNvSpPr>
          <p:nvPr/>
        </p:nvSpPr>
        <p:spPr bwMode="auto">
          <a:xfrm rot="16200000">
            <a:off x="10541021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0" name="AutoShape 79"/>
          <p:cNvSpPr>
            <a:spLocks noChangeArrowheads="1"/>
          </p:cNvSpPr>
          <p:nvPr/>
        </p:nvSpPr>
        <p:spPr bwMode="auto">
          <a:xfrm rot="5400000">
            <a:off x="1033879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1" name="AutoShape 79"/>
          <p:cNvSpPr>
            <a:spLocks noChangeArrowheads="1"/>
          </p:cNvSpPr>
          <p:nvPr/>
        </p:nvSpPr>
        <p:spPr bwMode="auto">
          <a:xfrm rot="5400000">
            <a:off x="1057912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Line 133"/>
          <p:cNvSpPr>
            <a:spLocks noChangeShapeType="1"/>
          </p:cNvSpPr>
          <p:nvPr/>
        </p:nvSpPr>
        <p:spPr bwMode="auto">
          <a:xfrm flipV="1">
            <a:off x="1052929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Line 135"/>
          <p:cNvSpPr>
            <a:spLocks noChangeShapeType="1"/>
          </p:cNvSpPr>
          <p:nvPr/>
        </p:nvSpPr>
        <p:spPr bwMode="auto">
          <a:xfrm flipV="1">
            <a:off x="1076962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10416005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11031956" y="4927627"/>
            <a:ext cx="457200" cy="203147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26" name="AutoShape 79"/>
          <p:cNvSpPr>
            <a:spLocks noChangeArrowheads="1"/>
          </p:cNvSpPr>
          <p:nvPr/>
        </p:nvSpPr>
        <p:spPr bwMode="auto">
          <a:xfrm rot="5400000">
            <a:off x="1107005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 rot="16200000">
            <a:off x="1090300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 rot="16200000">
            <a:off x="1017265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9" name="Line 156"/>
          <p:cNvSpPr>
            <a:spLocks noChangeShapeType="1"/>
          </p:cNvSpPr>
          <p:nvPr/>
        </p:nvSpPr>
        <p:spPr bwMode="auto">
          <a:xfrm flipV="1">
            <a:off x="1126055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959461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076679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2" name="Rectangle 67"/>
          <p:cNvSpPr>
            <a:spLocks noChangeArrowheads="1"/>
          </p:cNvSpPr>
          <p:nvPr/>
        </p:nvSpPr>
        <p:spPr bwMode="auto">
          <a:xfrm>
            <a:off x="8735325" y="5684967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133" name="AutoShape 261"/>
          <p:cNvSpPr>
            <a:spLocks/>
          </p:cNvSpPr>
          <p:nvPr/>
        </p:nvSpPr>
        <p:spPr bwMode="auto">
          <a:xfrm rot="5400000">
            <a:off x="1077948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AutoShape 3"/>
          <p:cNvSpPr>
            <a:spLocks noChangeAspect="1" noChangeArrowheads="1"/>
          </p:cNvSpPr>
          <p:nvPr/>
        </p:nvSpPr>
        <p:spPr bwMode="auto">
          <a:xfrm>
            <a:off x="8532177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>
            <a:off x="9852633" y="5684967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  <p:sp>
        <p:nvSpPr>
          <p:cNvPr id="137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</p:spTree>
    <p:extLst>
      <p:ext uri="{BB962C8B-B14F-4D97-AF65-F5344CB8AC3E}">
        <p14:creationId xmlns:p14="http://schemas.microsoft.com/office/powerpoint/2010/main" val="253067143"/>
      </p:ext>
    </p:extLst>
  </p:cSld>
  <p:clrMapOvr>
    <a:masterClrMapping/>
  </p:clrMapOvr>
  <p:transition spd="slow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1000C/-DC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6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17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8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19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0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1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2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23" name="Rectangle 67"/>
          <p:cNvSpPr>
            <a:spLocks noChangeArrowheads="1"/>
          </p:cNvSpPr>
          <p:nvPr/>
        </p:nvSpPr>
        <p:spPr bwMode="auto">
          <a:xfrm>
            <a:off x="9089046" y="5717160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12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3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4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9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0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57" name="AutoShape 3"/>
          <p:cNvSpPr>
            <a:spLocks noChangeArrowheads="1"/>
          </p:cNvSpPr>
          <p:nvPr/>
        </p:nvSpPr>
        <p:spPr bwMode="auto">
          <a:xfrm rot="16200000">
            <a:off x="349999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58" name="AutoShape 79"/>
          <p:cNvSpPr>
            <a:spLocks noChangeArrowheads="1"/>
          </p:cNvSpPr>
          <p:nvPr/>
        </p:nvSpPr>
        <p:spPr bwMode="auto">
          <a:xfrm rot="5400000">
            <a:off x="358888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59" name="Line 87"/>
          <p:cNvSpPr>
            <a:spLocks noChangeShapeType="1"/>
          </p:cNvSpPr>
          <p:nvPr/>
        </p:nvSpPr>
        <p:spPr bwMode="auto">
          <a:xfrm>
            <a:off x="377938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60" name="Rectangle 67"/>
          <p:cNvSpPr>
            <a:spLocks noChangeArrowheads="1"/>
          </p:cNvSpPr>
          <p:nvPr/>
        </p:nvSpPr>
        <p:spPr bwMode="auto">
          <a:xfrm>
            <a:off x="3740764" y="5645344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8 x 10/100/1000 - 1GE</a:t>
            </a:r>
          </a:p>
          <a:p>
            <a:pPr algn="ctr" eaLnBrk="0" hangingPunct="0"/>
            <a:r>
              <a:rPr lang="en-US" sz="900" b="1" dirty="0"/>
              <a:t>Shared ports between </a:t>
            </a:r>
          </a:p>
          <a:p>
            <a:pPr algn="ctr" eaLnBrk="0" hangingPunct="0"/>
            <a:r>
              <a:rPr lang="en-US" sz="900" b="1" dirty="0"/>
              <a:t>SFP or RJ45</a:t>
            </a:r>
          </a:p>
        </p:txBody>
      </p:sp>
      <p:sp>
        <p:nvSpPr>
          <p:cNvPr id="924762" name="AutoShape 3"/>
          <p:cNvSpPr>
            <a:spLocks noChangeArrowheads="1"/>
          </p:cNvSpPr>
          <p:nvPr/>
        </p:nvSpPr>
        <p:spPr bwMode="auto">
          <a:xfrm rot="16200000">
            <a:off x="360156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76" name="AutoShape 3"/>
          <p:cNvSpPr>
            <a:spLocks noChangeArrowheads="1"/>
          </p:cNvSpPr>
          <p:nvPr/>
        </p:nvSpPr>
        <p:spPr bwMode="auto">
          <a:xfrm rot="16200000">
            <a:off x="380471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77" name="AutoShape 79"/>
          <p:cNvSpPr>
            <a:spLocks noChangeArrowheads="1"/>
          </p:cNvSpPr>
          <p:nvPr/>
        </p:nvSpPr>
        <p:spPr bwMode="auto">
          <a:xfrm rot="5400000">
            <a:off x="389360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78" name="Line 106"/>
          <p:cNvSpPr>
            <a:spLocks noChangeShapeType="1"/>
          </p:cNvSpPr>
          <p:nvPr/>
        </p:nvSpPr>
        <p:spPr bwMode="auto">
          <a:xfrm>
            <a:off x="408410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79" name="AutoShape 3"/>
          <p:cNvSpPr>
            <a:spLocks noChangeArrowheads="1"/>
          </p:cNvSpPr>
          <p:nvPr/>
        </p:nvSpPr>
        <p:spPr bwMode="auto">
          <a:xfrm rot="16200000">
            <a:off x="3906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0" name="AutoShape 3"/>
          <p:cNvSpPr>
            <a:spLocks noChangeArrowheads="1"/>
          </p:cNvSpPr>
          <p:nvPr/>
        </p:nvSpPr>
        <p:spPr bwMode="auto">
          <a:xfrm rot="16200000">
            <a:off x="410943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1" name="AutoShape 79"/>
          <p:cNvSpPr>
            <a:spLocks noChangeArrowheads="1"/>
          </p:cNvSpPr>
          <p:nvPr/>
        </p:nvSpPr>
        <p:spPr bwMode="auto">
          <a:xfrm rot="5400000">
            <a:off x="419832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82" name="Line 110"/>
          <p:cNvSpPr>
            <a:spLocks noChangeShapeType="1"/>
          </p:cNvSpPr>
          <p:nvPr/>
        </p:nvSpPr>
        <p:spPr bwMode="auto">
          <a:xfrm>
            <a:off x="438882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3" name="AutoShape 3"/>
          <p:cNvSpPr>
            <a:spLocks noChangeArrowheads="1"/>
          </p:cNvSpPr>
          <p:nvPr/>
        </p:nvSpPr>
        <p:spPr bwMode="auto">
          <a:xfrm rot="16200000">
            <a:off x="421101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4" name="AutoShape 3"/>
          <p:cNvSpPr>
            <a:spLocks noChangeArrowheads="1"/>
          </p:cNvSpPr>
          <p:nvPr/>
        </p:nvSpPr>
        <p:spPr bwMode="auto">
          <a:xfrm rot="16200000">
            <a:off x="441415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5" name="AutoShape 79"/>
          <p:cNvSpPr>
            <a:spLocks noChangeArrowheads="1"/>
          </p:cNvSpPr>
          <p:nvPr/>
        </p:nvSpPr>
        <p:spPr bwMode="auto">
          <a:xfrm rot="5400000">
            <a:off x="450304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86" name="Line 114"/>
          <p:cNvSpPr>
            <a:spLocks noChangeShapeType="1"/>
          </p:cNvSpPr>
          <p:nvPr/>
        </p:nvSpPr>
        <p:spPr bwMode="auto">
          <a:xfrm>
            <a:off x="469354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7" name="AutoShape 3"/>
          <p:cNvSpPr>
            <a:spLocks noChangeArrowheads="1"/>
          </p:cNvSpPr>
          <p:nvPr/>
        </p:nvSpPr>
        <p:spPr bwMode="auto">
          <a:xfrm rot="16200000">
            <a:off x="451573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88" name="AutoShape 3"/>
          <p:cNvSpPr>
            <a:spLocks noChangeArrowheads="1"/>
          </p:cNvSpPr>
          <p:nvPr/>
        </p:nvSpPr>
        <p:spPr bwMode="auto">
          <a:xfrm rot="16200000">
            <a:off x="471887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89" name="AutoShape 79"/>
          <p:cNvSpPr>
            <a:spLocks noChangeArrowheads="1"/>
          </p:cNvSpPr>
          <p:nvPr/>
        </p:nvSpPr>
        <p:spPr bwMode="auto">
          <a:xfrm rot="5400000">
            <a:off x="480776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99826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1" name="AutoShape 3"/>
          <p:cNvSpPr>
            <a:spLocks noChangeArrowheads="1"/>
          </p:cNvSpPr>
          <p:nvPr/>
        </p:nvSpPr>
        <p:spPr bwMode="auto">
          <a:xfrm rot="16200000">
            <a:off x="482045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2" name="AutoShape 3"/>
          <p:cNvSpPr>
            <a:spLocks noChangeArrowheads="1"/>
          </p:cNvSpPr>
          <p:nvPr/>
        </p:nvSpPr>
        <p:spPr bwMode="auto">
          <a:xfrm rot="16200000">
            <a:off x="502359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3" name="AutoShape 79"/>
          <p:cNvSpPr>
            <a:spLocks noChangeArrowheads="1"/>
          </p:cNvSpPr>
          <p:nvPr/>
        </p:nvSpPr>
        <p:spPr bwMode="auto">
          <a:xfrm rot="5400000">
            <a:off x="511248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530298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5" name="AutoShape 3"/>
          <p:cNvSpPr>
            <a:spLocks noChangeArrowheads="1"/>
          </p:cNvSpPr>
          <p:nvPr/>
        </p:nvSpPr>
        <p:spPr bwMode="auto">
          <a:xfrm rot="16200000">
            <a:off x="5125172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796" name="AutoShape 3"/>
          <p:cNvSpPr>
            <a:spLocks noChangeArrowheads="1"/>
          </p:cNvSpPr>
          <p:nvPr/>
        </p:nvSpPr>
        <p:spPr bwMode="auto">
          <a:xfrm rot="16200000">
            <a:off x="532831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797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9" name="AutoShape 3"/>
          <p:cNvSpPr>
            <a:spLocks noChangeArrowheads="1"/>
          </p:cNvSpPr>
          <p:nvPr/>
        </p:nvSpPr>
        <p:spPr bwMode="auto">
          <a:xfrm rot="16200000">
            <a:off x="542989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00" name="AutoShape 3"/>
          <p:cNvSpPr>
            <a:spLocks noChangeArrowheads="1"/>
          </p:cNvSpPr>
          <p:nvPr/>
        </p:nvSpPr>
        <p:spPr bwMode="auto">
          <a:xfrm rot="16200000">
            <a:off x="563304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924801" name="AutoShape 79"/>
          <p:cNvSpPr>
            <a:spLocks noChangeArrowheads="1"/>
          </p:cNvSpPr>
          <p:nvPr/>
        </p:nvSpPr>
        <p:spPr bwMode="auto">
          <a:xfrm rot="5400000">
            <a:off x="572192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591242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3" name="AutoShape 3"/>
          <p:cNvSpPr>
            <a:spLocks noChangeArrowheads="1"/>
          </p:cNvSpPr>
          <p:nvPr/>
        </p:nvSpPr>
        <p:spPr bwMode="auto">
          <a:xfrm rot="16200000">
            <a:off x="573461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12" name="AutoShape 140"/>
          <p:cNvSpPr>
            <a:spLocks/>
          </p:cNvSpPr>
          <p:nvPr/>
        </p:nvSpPr>
        <p:spPr bwMode="auto">
          <a:xfrm rot="5400000">
            <a:off x="4807804" y="4432605"/>
            <a:ext cx="76200" cy="2336191"/>
          </a:xfrm>
          <a:prstGeom prst="rightBrace">
            <a:avLst>
              <a:gd name="adj1" fmla="val 1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3" name="AutoShape 141"/>
          <p:cNvSpPr>
            <a:spLocks/>
          </p:cNvSpPr>
          <p:nvPr/>
        </p:nvSpPr>
        <p:spPr bwMode="auto">
          <a:xfrm rot="5400000">
            <a:off x="9966894" y="3823163"/>
            <a:ext cx="76200" cy="3555074"/>
          </a:xfrm>
          <a:prstGeom prst="rightBrace">
            <a:avLst>
              <a:gd name="adj1" fmla="val 2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814" name="Rectangle 67"/>
          <p:cNvSpPr>
            <a:spLocks noChangeArrowheads="1"/>
          </p:cNvSpPr>
          <p:nvPr/>
        </p:nvSpPr>
        <p:spPr bwMode="auto">
          <a:xfrm rot="16200000">
            <a:off x="336137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5" name="Rectangle 67"/>
          <p:cNvSpPr>
            <a:spLocks noChangeArrowheads="1"/>
          </p:cNvSpPr>
          <p:nvPr/>
        </p:nvSpPr>
        <p:spPr bwMode="auto">
          <a:xfrm rot="16200000">
            <a:off x="366609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6" name="Rectangle 67"/>
          <p:cNvSpPr>
            <a:spLocks noChangeArrowheads="1"/>
          </p:cNvSpPr>
          <p:nvPr/>
        </p:nvSpPr>
        <p:spPr bwMode="auto">
          <a:xfrm rot="16200000">
            <a:off x="397081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7" name="Rectangle 67"/>
          <p:cNvSpPr>
            <a:spLocks noChangeArrowheads="1"/>
          </p:cNvSpPr>
          <p:nvPr/>
        </p:nvSpPr>
        <p:spPr bwMode="auto">
          <a:xfrm rot="16200000">
            <a:off x="427553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458026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488498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518970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549442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5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6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7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30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1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2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3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4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35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4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5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0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1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62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4" name="AutoShape 79"/>
          <p:cNvSpPr>
            <a:spLocks noChangeArrowheads="1"/>
          </p:cNvSpPr>
          <p:nvPr/>
        </p:nvSpPr>
        <p:spPr bwMode="auto">
          <a:xfrm rot="5400000">
            <a:off x="60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839348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9" name="AutoShape 79"/>
          <p:cNvSpPr>
            <a:spLocks noChangeArrowheads="1"/>
          </p:cNvSpPr>
          <p:nvPr/>
        </p:nvSpPr>
        <p:spPr bwMode="auto">
          <a:xfrm rot="5400000">
            <a:off x="6473148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663648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6245642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4" name="AutoShape 232"/>
          <p:cNvSpPr>
            <a:spLocks/>
          </p:cNvSpPr>
          <p:nvPr/>
        </p:nvSpPr>
        <p:spPr bwMode="auto">
          <a:xfrm rot="5400000">
            <a:off x="6413937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18" name="Rectangle 67"/>
          <p:cNvSpPr>
            <a:spLocks noChangeArrowheads="1"/>
          </p:cNvSpPr>
          <p:nvPr/>
        </p:nvSpPr>
        <p:spPr bwMode="auto">
          <a:xfrm>
            <a:off x="5709147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924919" name="Rectangle 67"/>
          <p:cNvSpPr>
            <a:spLocks noChangeArrowheads="1"/>
          </p:cNvSpPr>
          <p:nvPr/>
        </p:nvSpPr>
        <p:spPr bwMode="auto">
          <a:xfrm>
            <a:off x="6521736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6257354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1" name="AutoShape 3"/>
          <p:cNvSpPr>
            <a:spLocks noChangeArrowheads="1"/>
          </p:cNvSpPr>
          <p:nvPr/>
        </p:nvSpPr>
        <p:spPr bwMode="auto">
          <a:xfrm rot="16200000">
            <a:off x="60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6181154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6587448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6083832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7" name="AutoShape 3"/>
          <p:cNvSpPr>
            <a:spLocks noChangeArrowheads="1"/>
          </p:cNvSpPr>
          <p:nvPr/>
        </p:nvSpPr>
        <p:spPr bwMode="auto">
          <a:xfrm rot="16200000">
            <a:off x="6435048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96836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9" name="AutoShape 79"/>
          <p:cNvSpPr>
            <a:spLocks noChangeArrowheads="1"/>
          </p:cNvSpPr>
          <p:nvPr/>
        </p:nvSpPr>
        <p:spPr bwMode="auto">
          <a:xfrm rot="5400000">
            <a:off x="67778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6550363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1" name="AutoShape 79"/>
          <p:cNvSpPr>
            <a:spLocks noChangeArrowheads="1"/>
          </p:cNvSpPr>
          <p:nvPr/>
        </p:nvSpPr>
        <p:spPr bwMode="auto">
          <a:xfrm rot="5400000">
            <a:off x="718416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737466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95665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4" name="AutoShape 272"/>
          <p:cNvSpPr>
            <a:spLocks/>
          </p:cNvSpPr>
          <p:nvPr/>
        </p:nvSpPr>
        <p:spPr bwMode="auto">
          <a:xfrm rot="5400000">
            <a:off x="7124951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968369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6" name="AutoShape 3"/>
          <p:cNvSpPr>
            <a:spLocks noChangeArrowheads="1"/>
          </p:cNvSpPr>
          <p:nvPr/>
        </p:nvSpPr>
        <p:spPr bwMode="auto">
          <a:xfrm rot="16200000">
            <a:off x="67397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892169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7298463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794847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0" name="AutoShape 3"/>
          <p:cNvSpPr>
            <a:spLocks noChangeArrowheads="1"/>
          </p:cNvSpPr>
          <p:nvPr/>
        </p:nvSpPr>
        <p:spPr bwMode="auto">
          <a:xfrm rot="16200000">
            <a:off x="714606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57" name="Rectangle 67"/>
          <p:cNvSpPr>
            <a:spLocks noChangeArrowheads="1"/>
          </p:cNvSpPr>
          <p:nvPr/>
        </p:nvSpPr>
        <p:spPr bwMode="auto">
          <a:xfrm>
            <a:off x="833618" y="5717160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924959" name="AutoShape 3"/>
          <p:cNvSpPr>
            <a:spLocks noChangeArrowheads="1"/>
          </p:cNvSpPr>
          <p:nvPr/>
        </p:nvSpPr>
        <p:spPr bwMode="auto">
          <a:xfrm rot="-54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1" name="AutoShape 3"/>
          <p:cNvSpPr>
            <a:spLocks noChangeArrowheads="1"/>
          </p:cNvSpPr>
          <p:nvPr/>
        </p:nvSpPr>
        <p:spPr bwMode="auto">
          <a:xfrm rot="-54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3" name="AutoShape 3"/>
          <p:cNvSpPr>
            <a:spLocks noChangeArrowheads="1"/>
          </p:cNvSpPr>
          <p:nvPr/>
        </p:nvSpPr>
        <p:spPr bwMode="auto">
          <a:xfrm rot="-54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7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8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69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0" name="Rectangle 67"/>
          <p:cNvSpPr>
            <a:spLocks noChangeArrowheads="1"/>
          </p:cNvSpPr>
          <p:nvPr/>
        </p:nvSpPr>
        <p:spPr bwMode="auto">
          <a:xfrm>
            <a:off x="1798566" y="5788974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924971" name="Rectangle 67"/>
          <p:cNvSpPr>
            <a:spLocks noChangeArrowheads="1"/>
          </p:cNvSpPr>
          <p:nvPr/>
        </p:nvSpPr>
        <p:spPr bwMode="auto">
          <a:xfrm>
            <a:off x="2357220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924972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924973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4" name="AutoShape 3"/>
          <p:cNvSpPr>
            <a:spLocks noChangeArrowheads="1"/>
          </p:cNvSpPr>
          <p:nvPr/>
        </p:nvSpPr>
        <p:spPr bwMode="auto">
          <a:xfrm rot="-54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6" name="Rectangle 67"/>
          <p:cNvSpPr>
            <a:spLocks noChangeArrowheads="1"/>
          </p:cNvSpPr>
          <p:nvPr/>
        </p:nvSpPr>
        <p:spPr bwMode="auto">
          <a:xfrm>
            <a:off x="-80544" y="5645344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924977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924978" name="AutoShape 3"/>
          <p:cNvSpPr>
            <a:spLocks noChangeArrowheads="1"/>
          </p:cNvSpPr>
          <p:nvPr/>
        </p:nvSpPr>
        <p:spPr bwMode="auto">
          <a:xfrm rot="-54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1" name="AutoShape 3"/>
          <p:cNvSpPr>
            <a:spLocks noChangeArrowheads="1"/>
          </p:cNvSpPr>
          <p:nvPr/>
        </p:nvSpPr>
        <p:spPr bwMode="auto">
          <a:xfrm>
            <a:off x="457081" y="1981200"/>
            <a:ext cx="914162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CP8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3047206" y="198120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120GB SSD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97" name="AutoShape 3"/>
          <p:cNvSpPr>
            <a:spLocks noChangeArrowheads="1"/>
          </p:cNvSpPr>
          <p:nvPr/>
        </p:nvSpPr>
        <p:spPr bwMode="auto">
          <a:xfrm rot="16200000">
            <a:off x="749098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924998" name="AutoShape 3"/>
          <p:cNvSpPr>
            <a:spLocks noChangeArrowheads="1"/>
          </p:cNvSpPr>
          <p:nvPr/>
        </p:nvSpPr>
        <p:spPr bwMode="auto">
          <a:xfrm rot="16200000">
            <a:off x="779571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771958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802431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1" name="Rectangle 67"/>
          <p:cNvSpPr>
            <a:spLocks noChangeArrowheads="1"/>
          </p:cNvSpPr>
          <p:nvPr/>
        </p:nvSpPr>
        <p:spPr bwMode="auto">
          <a:xfrm rot="16200000">
            <a:off x="7301583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2" name="Rectangle 67"/>
          <p:cNvSpPr>
            <a:spLocks noChangeArrowheads="1"/>
          </p:cNvSpPr>
          <p:nvPr/>
        </p:nvSpPr>
        <p:spPr bwMode="auto">
          <a:xfrm rot="16200000">
            <a:off x="7606305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3" name="AutoShape 79"/>
          <p:cNvSpPr>
            <a:spLocks noChangeArrowheads="1"/>
          </p:cNvSpPr>
          <p:nvPr/>
        </p:nvSpPr>
        <p:spPr bwMode="auto">
          <a:xfrm rot="5400000">
            <a:off x="752908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5004" name="AutoShape 79"/>
          <p:cNvSpPr>
            <a:spLocks noChangeArrowheads="1"/>
          </p:cNvSpPr>
          <p:nvPr/>
        </p:nvSpPr>
        <p:spPr bwMode="auto">
          <a:xfrm rot="5400000">
            <a:off x="783381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925005" name="Rectangle 67"/>
          <p:cNvSpPr>
            <a:spLocks noChangeArrowheads="1"/>
          </p:cNvSpPr>
          <p:nvPr/>
        </p:nvSpPr>
        <p:spPr bwMode="auto">
          <a:xfrm>
            <a:off x="7232750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10G</a:t>
            </a:r>
          </a:p>
          <a:p>
            <a:pPr algn="ctr" eaLnBrk="0" hangingPunct="0"/>
            <a:r>
              <a:rPr lang="en-US" sz="900" b="1"/>
              <a:t>SFP+</a:t>
            </a:r>
          </a:p>
        </p:txBody>
      </p:sp>
      <p:sp>
        <p:nvSpPr>
          <p:cNvPr id="925006" name="AutoShape 334"/>
          <p:cNvSpPr>
            <a:spLocks/>
          </p:cNvSpPr>
          <p:nvPr/>
        </p:nvSpPr>
        <p:spPr bwMode="auto">
          <a:xfrm rot="5400000">
            <a:off x="7835966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78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</p:spTree>
    <p:extLst>
      <p:ext uri="{BB962C8B-B14F-4D97-AF65-F5344CB8AC3E}">
        <p14:creationId xmlns:p14="http://schemas.microsoft.com/office/powerpoint/2010/main" val="58692716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utoShape 33"/>
          <p:cNvSpPr>
            <a:spLocks noChangeArrowheads="1"/>
          </p:cNvSpPr>
          <p:nvPr/>
        </p:nvSpPr>
        <p:spPr bwMode="auto">
          <a:xfrm>
            <a:off x="175560" y="1770475"/>
            <a:ext cx="11837706" cy="3321144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1000C/-DC Gen2 Schematic</a:t>
            </a:r>
          </a:p>
        </p:txBody>
      </p:sp>
      <p:sp>
        <p:nvSpPr>
          <p:cNvPr id="924709" name="AutoShape 3"/>
          <p:cNvSpPr>
            <a:spLocks noChangeArrowheads="1"/>
          </p:cNvSpPr>
          <p:nvPr/>
        </p:nvSpPr>
        <p:spPr bwMode="auto">
          <a:xfrm>
            <a:off x="3555074" y="29718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NP4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710" name="Line 38"/>
          <p:cNvSpPr>
            <a:spLocks noChangeShapeType="1"/>
          </p:cNvSpPr>
          <p:nvPr/>
        </p:nvSpPr>
        <p:spPr bwMode="auto">
          <a:xfrm>
            <a:off x="3250353" y="3200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12" name="Line 40"/>
          <p:cNvSpPr>
            <a:spLocks noChangeShapeType="1"/>
          </p:cNvSpPr>
          <p:nvPr/>
        </p:nvSpPr>
        <p:spPr bwMode="auto">
          <a:xfrm>
            <a:off x="4062942" y="3505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5" name="Line 53"/>
          <p:cNvSpPr>
            <a:spLocks noChangeShapeType="1"/>
          </p:cNvSpPr>
          <p:nvPr/>
        </p:nvSpPr>
        <p:spPr bwMode="auto">
          <a:xfrm flipV="1">
            <a:off x="893847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6" name="Rectangle 67"/>
          <p:cNvSpPr>
            <a:spLocks noChangeArrowheads="1"/>
          </p:cNvSpPr>
          <p:nvPr/>
        </p:nvSpPr>
        <p:spPr bwMode="auto">
          <a:xfrm rot="16200000">
            <a:off x="852046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7" name="Line 55"/>
          <p:cNvSpPr>
            <a:spLocks noChangeShapeType="1"/>
          </p:cNvSpPr>
          <p:nvPr/>
        </p:nvSpPr>
        <p:spPr bwMode="auto">
          <a:xfrm flipV="1">
            <a:off x="924319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28" name="Rectangle 67"/>
          <p:cNvSpPr>
            <a:spLocks noChangeArrowheads="1"/>
          </p:cNvSpPr>
          <p:nvPr/>
        </p:nvSpPr>
        <p:spPr bwMode="auto">
          <a:xfrm rot="16200000">
            <a:off x="882518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29" name="Line 57"/>
          <p:cNvSpPr>
            <a:spLocks noChangeShapeType="1"/>
          </p:cNvSpPr>
          <p:nvPr/>
        </p:nvSpPr>
        <p:spPr bwMode="auto">
          <a:xfrm flipV="1">
            <a:off x="954791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0" name="Rectangle 67"/>
          <p:cNvSpPr>
            <a:spLocks noChangeArrowheads="1"/>
          </p:cNvSpPr>
          <p:nvPr/>
        </p:nvSpPr>
        <p:spPr bwMode="auto">
          <a:xfrm rot="16200000">
            <a:off x="912990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1" name="Line 59"/>
          <p:cNvSpPr>
            <a:spLocks noChangeShapeType="1"/>
          </p:cNvSpPr>
          <p:nvPr/>
        </p:nvSpPr>
        <p:spPr bwMode="auto">
          <a:xfrm flipV="1">
            <a:off x="985263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2" name="Rectangle 67"/>
          <p:cNvSpPr>
            <a:spLocks noChangeArrowheads="1"/>
          </p:cNvSpPr>
          <p:nvPr/>
        </p:nvSpPr>
        <p:spPr bwMode="auto">
          <a:xfrm rot="16200000">
            <a:off x="943462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5" name="Line 63"/>
          <p:cNvSpPr>
            <a:spLocks noChangeShapeType="1"/>
          </p:cNvSpPr>
          <p:nvPr/>
        </p:nvSpPr>
        <p:spPr bwMode="auto">
          <a:xfrm flipV="1">
            <a:off x="101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6" name="Line 64"/>
          <p:cNvSpPr>
            <a:spLocks noChangeShapeType="1"/>
          </p:cNvSpPr>
          <p:nvPr/>
        </p:nvSpPr>
        <p:spPr bwMode="auto">
          <a:xfrm flipV="1">
            <a:off x="1046207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37" name="Rectangle 67"/>
          <p:cNvSpPr>
            <a:spLocks noChangeArrowheads="1"/>
          </p:cNvSpPr>
          <p:nvPr/>
        </p:nvSpPr>
        <p:spPr bwMode="auto">
          <a:xfrm rot="16200000">
            <a:off x="1004407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38" name="Rectangle 67"/>
          <p:cNvSpPr>
            <a:spLocks noChangeArrowheads="1"/>
          </p:cNvSpPr>
          <p:nvPr/>
        </p:nvSpPr>
        <p:spPr bwMode="auto">
          <a:xfrm rot="16200000">
            <a:off x="973934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1" name="Line 69"/>
          <p:cNvSpPr>
            <a:spLocks noChangeShapeType="1"/>
          </p:cNvSpPr>
          <p:nvPr/>
        </p:nvSpPr>
        <p:spPr bwMode="auto">
          <a:xfrm flipV="1">
            <a:off x="1076679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2" name="Line 70"/>
          <p:cNvSpPr>
            <a:spLocks noChangeShapeType="1"/>
          </p:cNvSpPr>
          <p:nvPr/>
        </p:nvSpPr>
        <p:spPr bwMode="auto">
          <a:xfrm flipV="1">
            <a:off x="1107151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43" name="Rectangle 67"/>
          <p:cNvSpPr>
            <a:spLocks noChangeArrowheads="1"/>
          </p:cNvSpPr>
          <p:nvPr/>
        </p:nvSpPr>
        <p:spPr bwMode="auto">
          <a:xfrm rot="16200000">
            <a:off x="1065351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44" name="Rectangle 67"/>
          <p:cNvSpPr>
            <a:spLocks noChangeArrowheads="1"/>
          </p:cNvSpPr>
          <p:nvPr/>
        </p:nvSpPr>
        <p:spPr bwMode="auto">
          <a:xfrm rot="16200000">
            <a:off x="1034878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759" name="Line 87"/>
          <p:cNvSpPr>
            <a:spLocks noChangeShapeType="1"/>
          </p:cNvSpPr>
          <p:nvPr/>
        </p:nvSpPr>
        <p:spPr bwMode="auto">
          <a:xfrm>
            <a:off x="3779382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78" name="Line 106"/>
          <p:cNvSpPr>
            <a:spLocks noChangeShapeType="1"/>
          </p:cNvSpPr>
          <p:nvPr/>
        </p:nvSpPr>
        <p:spPr bwMode="auto">
          <a:xfrm>
            <a:off x="408410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2" name="Line 110"/>
          <p:cNvSpPr>
            <a:spLocks noChangeShapeType="1"/>
          </p:cNvSpPr>
          <p:nvPr/>
        </p:nvSpPr>
        <p:spPr bwMode="auto">
          <a:xfrm>
            <a:off x="438882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86" name="Line 114"/>
          <p:cNvSpPr>
            <a:spLocks noChangeShapeType="1"/>
          </p:cNvSpPr>
          <p:nvPr/>
        </p:nvSpPr>
        <p:spPr bwMode="auto">
          <a:xfrm>
            <a:off x="469354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0" name="Line 118"/>
          <p:cNvSpPr>
            <a:spLocks noChangeShapeType="1"/>
          </p:cNvSpPr>
          <p:nvPr/>
        </p:nvSpPr>
        <p:spPr bwMode="auto">
          <a:xfrm>
            <a:off x="499826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4" name="Line 122"/>
          <p:cNvSpPr>
            <a:spLocks noChangeShapeType="1"/>
          </p:cNvSpPr>
          <p:nvPr/>
        </p:nvSpPr>
        <p:spPr bwMode="auto">
          <a:xfrm>
            <a:off x="5302985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798" name="Line 126"/>
          <p:cNvSpPr>
            <a:spLocks noChangeShapeType="1"/>
          </p:cNvSpPr>
          <p:nvPr/>
        </p:nvSpPr>
        <p:spPr bwMode="auto">
          <a:xfrm>
            <a:off x="5607706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02" name="Line 130"/>
          <p:cNvSpPr>
            <a:spLocks noChangeShapeType="1"/>
          </p:cNvSpPr>
          <p:nvPr/>
        </p:nvSpPr>
        <p:spPr bwMode="auto">
          <a:xfrm>
            <a:off x="591242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14" name="Rectangle 67"/>
          <p:cNvSpPr>
            <a:spLocks noChangeArrowheads="1"/>
          </p:cNvSpPr>
          <p:nvPr/>
        </p:nvSpPr>
        <p:spPr bwMode="auto">
          <a:xfrm rot="16200000">
            <a:off x="336137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5" name="Rectangle 67"/>
          <p:cNvSpPr>
            <a:spLocks noChangeArrowheads="1"/>
          </p:cNvSpPr>
          <p:nvPr/>
        </p:nvSpPr>
        <p:spPr bwMode="auto">
          <a:xfrm rot="16200000">
            <a:off x="3666098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6" name="Rectangle 67"/>
          <p:cNvSpPr>
            <a:spLocks noChangeArrowheads="1"/>
          </p:cNvSpPr>
          <p:nvPr/>
        </p:nvSpPr>
        <p:spPr bwMode="auto">
          <a:xfrm rot="16200000">
            <a:off x="3970817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7" name="Rectangle 67"/>
          <p:cNvSpPr>
            <a:spLocks noChangeArrowheads="1"/>
          </p:cNvSpPr>
          <p:nvPr/>
        </p:nvSpPr>
        <p:spPr bwMode="auto">
          <a:xfrm rot="16200000">
            <a:off x="4275539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8" name="Rectangle 67"/>
          <p:cNvSpPr>
            <a:spLocks noChangeArrowheads="1"/>
          </p:cNvSpPr>
          <p:nvPr/>
        </p:nvSpPr>
        <p:spPr bwMode="auto">
          <a:xfrm rot="16200000">
            <a:off x="458026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19" name="Rectangle 67"/>
          <p:cNvSpPr>
            <a:spLocks noChangeArrowheads="1"/>
          </p:cNvSpPr>
          <p:nvPr/>
        </p:nvSpPr>
        <p:spPr bwMode="auto">
          <a:xfrm rot="16200000">
            <a:off x="4884980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0" name="Rectangle 67"/>
          <p:cNvSpPr>
            <a:spLocks noChangeArrowheads="1"/>
          </p:cNvSpPr>
          <p:nvPr/>
        </p:nvSpPr>
        <p:spPr bwMode="auto">
          <a:xfrm rot="16200000">
            <a:off x="5189701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1" name="Rectangle 67"/>
          <p:cNvSpPr>
            <a:spLocks noChangeArrowheads="1"/>
          </p:cNvSpPr>
          <p:nvPr/>
        </p:nvSpPr>
        <p:spPr bwMode="auto">
          <a:xfrm rot="16200000">
            <a:off x="549442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4" name="Rectangle 67"/>
          <p:cNvSpPr>
            <a:spLocks noChangeArrowheads="1"/>
          </p:cNvSpPr>
          <p:nvPr/>
        </p:nvSpPr>
        <p:spPr bwMode="auto">
          <a:xfrm rot="16200000">
            <a:off x="791102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28" name="Line 156"/>
          <p:cNvSpPr>
            <a:spLocks noChangeShapeType="1"/>
          </p:cNvSpPr>
          <p:nvPr/>
        </p:nvSpPr>
        <p:spPr bwMode="auto">
          <a:xfrm flipV="1">
            <a:off x="8633751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29" name="Rectangle 67"/>
          <p:cNvSpPr>
            <a:spLocks noChangeArrowheads="1"/>
          </p:cNvSpPr>
          <p:nvPr/>
        </p:nvSpPr>
        <p:spPr bwMode="auto">
          <a:xfrm rot="16200000">
            <a:off x="8215746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41" name="AutoShape 19"/>
          <p:cNvSpPr>
            <a:spLocks noChangeArrowheads="1"/>
          </p:cNvSpPr>
          <p:nvPr/>
        </p:nvSpPr>
        <p:spPr bwMode="auto">
          <a:xfrm>
            <a:off x="3555074" y="3733800"/>
            <a:ext cx="8329030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cs typeface="Arial" pitchFamily="34" charset="0"/>
              </a:rPr>
              <a:t>Integrated Switch Fabric</a:t>
            </a:r>
          </a:p>
        </p:txBody>
      </p:sp>
      <p:sp>
        <p:nvSpPr>
          <p:cNvPr id="924847" name="Line 175"/>
          <p:cNvSpPr>
            <a:spLocks noChangeShapeType="1"/>
          </p:cNvSpPr>
          <p:nvPr/>
        </p:nvSpPr>
        <p:spPr bwMode="auto">
          <a:xfrm>
            <a:off x="3250353" y="3962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3" name="Line 211"/>
          <p:cNvSpPr>
            <a:spLocks noChangeShapeType="1"/>
          </p:cNvSpPr>
          <p:nvPr/>
        </p:nvSpPr>
        <p:spPr bwMode="auto">
          <a:xfrm flipV="1">
            <a:off x="832903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6" name="Line 214"/>
          <p:cNvSpPr>
            <a:spLocks noChangeShapeType="1"/>
          </p:cNvSpPr>
          <p:nvPr/>
        </p:nvSpPr>
        <p:spPr bwMode="auto">
          <a:xfrm flipV="1">
            <a:off x="1137623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7" name="Line 215"/>
          <p:cNvSpPr>
            <a:spLocks noChangeShapeType="1"/>
          </p:cNvSpPr>
          <p:nvPr/>
        </p:nvSpPr>
        <p:spPr bwMode="auto">
          <a:xfrm flipV="1">
            <a:off x="11680957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88" name="Rectangle 67"/>
          <p:cNvSpPr>
            <a:spLocks noChangeArrowheads="1"/>
          </p:cNvSpPr>
          <p:nvPr/>
        </p:nvSpPr>
        <p:spPr bwMode="auto">
          <a:xfrm rot="16200000">
            <a:off x="11262952" y="42682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89" name="Rectangle 67"/>
          <p:cNvSpPr>
            <a:spLocks noChangeArrowheads="1"/>
          </p:cNvSpPr>
          <p:nvPr/>
        </p:nvSpPr>
        <p:spPr bwMode="auto">
          <a:xfrm rot="16200000">
            <a:off x="1096034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892" name="Line 220"/>
          <p:cNvSpPr>
            <a:spLocks noChangeShapeType="1"/>
          </p:cNvSpPr>
          <p:nvPr/>
        </p:nvSpPr>
        <p:spPr bwMode="auto">
          <a:xfrm>
            <a:off x="6257354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895" name="Rectangle 67"/>
          <p:cNvSpPr>
            <a:spLocks noChangeArrowheads="1"/>
          </p:cNvSpPr>
          <p:nvPr/>
        </p:nvSpPr>
        <p:spPr bwMode="auto">
          <a:xfrm rot="16200000">
            <a:off x="5839348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01" name="Line 229"/>
          <p:cNvSpPr>
            <a:spLocks noChangeShapeType="1"/>
          </p:cNvSpPr>
          <p:nvPr/>
        </p:nvSpPr>
        <p:spPr bwMode="auto">
          <a:xfrm flipH="1">
            <a:off x="6663648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02" name="Rectangle 67"/>
          <p:cNvSpPr>
            <a:spLocks noChangeArrowheads="1"/>
          </p:cNvSpPr>
          <p:nvPr/>
        </p:nvSpPr>
        <p:spPr bwMode="auto">
          <a:xfrm rot="16200000">
            <a:off x="6245642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26" name="Line 70"/>
          <p:cNvSpPr>
            <a:spLocks noChangeShapeType="1"/>
          </p:cNvSpPr>
          <p:nvPr/>
        </p:nvSpPr>
        <p:spPr bwMode="auto">
          <a:xfrm flipH="1" flipV="1">
            <a:off x="6257354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34" name="AutoShape 3"/>
          <p:cNvSpPr>
            <a:spLocks noChangeArrowheads="1"/>
          </p:cNvSpPr>
          <p:nvPr/>
        </p:nvSpPr>
        <p:spPr bwMode="auto">
          <a:xfrm rot="16200000">
            <a:off x="6181154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5" name="AutoShape 3"/>
          <p:cNvSpPr>
            <a:spLocks noChangeArrowheads="1"/>
          </p:cNvSpPr>
          <p:nvPr/>
        </p:nvSpPr>
        <p:spPr bwMode="auto">
          <a:xfrm rot="16200000">
            <a:off x="6587448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36" name="Rectangle 67"/>
          <p:cNvSpPr>
            <a:spLocks noChangeArrowheads="1"/>
          </p:cNvSpPr>
          <p:nvPr/>
        </p:nvSpPr>
        <p:spPr bwMode="auto">
          <a:xfrm>
            <a:off x="6083832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38" name="Line 266"/>
          <p:cNvSpPr>
            <a:spLocks noChangeShapeType="1"/>
          </p:cNvSpPr>
          <p:nvPr/>
        </p:nvSpPr>
        <p:spPr bwMode="auto">
          <a:xfrm>
            <a:off x="696836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0" name="Rectangle 67"/>
          <p:cNvSpPr>
            <a:spLocks noChangeArrowheads="1"/>
          </p:cNvSpPr>
          <p:nvPr/>
        </p:nvSpPr>
        <p:spPr bwMode="auto">
          <a:xfrm rot="16200000">
            <a:off x="6550363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2" name="Line 270"/>
          <p:cNvSpPr>
            <a:spLocks noChangeShapeType="1"/>
          </p:cNvSpPr>
          <p:nvPr/>
        </p:nvSpPr>
        <p:spPr bwMode="auto">
          <a:xfrm flipH="1">
            <a:off x="7374663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3" name="Rectangle 67"/>
          <p:cNvSpPr>
            <a:spLocks noChangeArrowheads="1"/>
          </p:cNvSpPr>
          <p:nvPr/>
        </p:nvSpPr>
        <p:spPr bwMode="auto">
          <a:xfrm rot="16200000">
            <a:off x="6956657" y="4268293"/>
            <a:ext cx="571500" cy="2645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924945" name="Line 70"/>
          <p:cNvSpPr>
            <a:spLocks noChangeShapeType="1"/>
          </p:cNvSpPr>
          <p:nvPr/>
        </p:nvSpPr>
        <p:spPr bwMode="auto">
          <a:xfrm flipH="1" flipV="1">
            <a:off x="6968369" y="4572000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47" name="AutoShape 3"/>
          <p:cNvSpPr>
            <a:spLocks noChangeArrowheads="1"/>
          </p:cNvSpPr>
          <p:nvPr/>
        </p:nvSpPr>
        <p:spPr bwMode="auto">
          <a:xfrm rot="16200000">
            <a:off x="6892169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8" name="AutoShape 3"/>
          <p:cNvSpPr>
            <a:spLocks noChangeArrowheads="1"/>
          </p:cNvSpPr>
          <p:nvPr/>
        </p:nvSpPr>
        <p:spPr bwMode="auto">
          <a:xfrm rot="16200000">
            <a:off x="7298463" y="4470427"/>
            <a:ext cx="1524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24949" name="Rectangle 67"/>
          <p:cNvSpPr>
            <a:spLocks noChangeArrowheads="1"/>
          </p:cNvSpPr>
          <p:nvPr/>
        </p:nvSpPr>
        <p:spPr bwMode="auto">
          <a:xfrm>
            <a:off x="6794847" y="4597402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924952" name="AutoShape 19"/>
          <p:cNvSpPr>
            <a:spLocks noChangeArrowheads="1"/>
          </p:cNvSpPr>
          <p:nvPr/>
        </p:nvSpPr>
        <p:spPr bwMode="auto">
          <a:xfrm>
            <a:off x="1472817" y="1981200"/>
            <a:ext cx="812588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8G</a:t>
            </a:r>
          </a:p>
        </p:txBody>
      </p:sp>
      <p:sp>
        <p:nvSpPr>
          <p:cNvPr id="924955" name="Line 82"/>
          <p:cNvSpPr>
            <a:spLocks noChangeShapeType="1"/>
          </p:cNvSpPr>
          <p:nvPr/>
        </p:nvSpPr>
        <p:spPr bwMode="auto">
          <a:xfrm>
            <a:off x="1879111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56" name="AutoShape 19"/>
          <p:cNvSpPr>
            <a:spLocks noChangeArrowheads="1"/>
          </p:cNvSpPr>
          <p:nvPr/>
        </p:nvSpPr>
        <p:spPr bwMode="auto">
          <a:xfrm>
            <a:off x="406294" y="2590800"/>
            <a:ext cx="2844059" cy="19050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/>
            <a:endParaRPr lang="en-US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24960" name="Line 88"/>
          <p:cNvSpPr>
            <a:spLocks noChangeShapeType="1"/>
          </p:cNvSpPr>
          <p:nvPr/>
        </p:nvSpPr>
        <p:spPr bwMode="auto">
          <a:xfrm flipV="1">
            <a:off x="2640912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2" name="Line 90"/>
          <p:cNvSpPr>
            <a:spLocks noChangeShapeType="1"/>
          </p:cNvSpPr>
          <p:nvPr/>
        </p:nvSpPr>
        <p:spPr bwMode="auto">
          <a:xfrm flipV="1">
            <a:off x="2945633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64" name="Line 92"/>
          <p:cNvSpPr>
            <a:spLocks noChangeShapeType="1"/>
          </p:cNvSpPr>
          <p:nvPr/>
        </p:nvSpPr>
        <p:spPr bwMode="auto">
          <a:xfrm flipV="1">
            <a:off x="2183831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5" name="Line 103"/>
          <p:cNvSpPr>
            <a:spLocks noChangeShapeType="1"/>
          </p:cNvSpPr>
          <p:nvPr/>
        </p:nvSpPr>
        <p:spPr bwMode="auto">
          <a:xfrm flipV="1">
            <a:off x="711015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79" name="Line 107"/>
          <p:cNvSpPr>
            <a:spLocks noChangeShapeType="1"/>
          </p:cNvSpPr>
          <p:nvPr/>
        </p:nvSpPr>
        <p:spPr bwMode="auto">
          <a:xfrm flipV="1">
            <a:off x="1269669" y="44958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2" name="Line 110"/>
          <p:cNvSpPr>
            <a:spLocks noChangeShapeType="1"/>
          </p:cNvSpPr>
          <p:nvPr/>
        </p:nvSpPr>
        <p:spPr bwMode="auto">
          <a:xfrm>
            <a:off x="964949" y="236220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4" name="Line 112"/>
          <p:cNvSpPr>
            <a:spLocks noChangeShapeType="1"/>
          </p:cNvSpPr>
          <p:nvPr/>
        </p:nvSpPr>
        <p:spPr bwMode="auto">
          <a:xfrm>
            <a:off x="3758221" y="2362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86" name="AutoShape 19"/>
          <p:cNvSpPr>
            <a:spLocks noChangeArrowheads="1"/>
          </p:cNvSpPr>
          <p:nvPr/>
        </p:nvSpPr>
        <p:spPr bwMode="auto">
          <a:xfrm>
            <a:off x="3135505" y="1981200"/>
            <a:ext cx="1029011" cy="381000"/>
          </a:xfrm>
          <a:prstGeom prst="flowChartAlternateProcess">
            <a:avLst/>
          </a:prstGeom>
          <a:solidFill>
            <a:srgbClr val="123048"/>
          </a:solidFill>
          <a:ln w="9525" algn="ctr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STORAGE</a:t>
            </a:r>
            <a:br>
              <a:rPr lang="en-US" sz="1100" b="1" dirty="0">
                <a:solidFill>
                  <a:schemeClr val="bg1"/>
                </a:solidFill>
                <a:cs typeface="Arial" pitchFamily="34" charset="0"/>
              </a:rPr>
            </a:br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128GB</a:t>
            </a:r>
          </a:p>
        </p:txBody>
      </p:sp>
      <p:sp>
        <p:nvSpPr>
          <p:cNvPr id="924992" name="Line 112"/>
          <p:cNvSpPr>
            <a:spLocks noChangeShapeType="1"/>
          </p:cNvSpPr>
          <p:nvPr/>
        </p:nvSpPr>
        <p:spPr bwMode="auto">
          <a:xfrm flipH="1">
            <a:off x="3250353" y="28194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4999" name="Line 327"/>
          <p:cNvSpPr>
            <a:spLocks noChangeShapeType="1"/>
          </p:cNvSpPr>
          <p:nvPr/>
        </p:nvSpPr>
        <p:spPr bwMode="auto">
          <a:xfrm flipV="1">
            <a:off x="7719589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0" name="Line 328"/>
          <p:cNvSpPr>
            <a:spLocks noChangeShapeType="1"/>
          </p:cNvSpPr>
          <p:nvPr/>
        </p:nvSpPr>
        <p:spPr bwMode="auto">
          <a:xfrm flipV="1">
            <a:off x="8024310" y="42672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925001" name="Rectangle 67"/>
          <p:cNvSpPr>
            <a:spLocks noChangeArrowheads="1"/>
          </p:cNvSpPr>
          <p:nvPr/>
        </p:nvSpPr>
        <p:spPr bwMode="auto">
          <a:xfrm rot="16200000">
            <a:off x="7301583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25002" name="Rectangle 67"/>
          <p:cNvSpPr>
            <a:spLocks noChangeArrowheads="1"/>
          </p:cNvSpPr>
          <p:nvPr/>
        </p:nvSpPr>
        <p:spPr bwMode="auto">
          <a:xfrm rot="16200000">
            <a:off x="7606305" y="43063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94" name="AutoShape 19"/>
          <p:cNvSpPr>
            <a:spLocks noChangeArrowheads="1"/>
          </p:cNvSpPr>
          <p:nvPr/>
        </p:nvSpPr>
        <p:spPr bwMode="auto">
          <a:xfrm>
            <a:off x="9141619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0" name="AutoShape 3"/>
          <p:cNvSpPr>
            <a:spLocks noChangeArrowheads="1"/>
          </p:cNvSpPr>
          <p:nvPr/>
        </p:nvSpPr>
        <p:spPr bwMode="auto">
          <a:xfrm>
            <a:off x="10462075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1" name="Line 245"/>
          <p:cNvSpPr>
            <a:spLocks noChangeShapeType="1"/>
          </p:cNvSpPr>
          <p:nvPr/>
        </p:nvSpPr>
        <p:spPr bwMode="auto">
          <a:xfrm flipV="1">
            <a:off x="10766795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79"/>
          <p:cNvSpPr>
            <a:spLocks noChangeArrowheads="1"/>
          </p:cNvSpPr>
          <p:nvPr/>
        </p:nvSpPr>
        <p:spPr bwMode="auto">
          <a:xfrm rot="5400000">
            <a:off x="10576295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3" name="AutoShape 3"/>
          <p:cNvSpPr>
            <a:spLocks noChangeArrowheads="1"/>
          </p:cNvSpPr>
          <p:nvPr/>
        </p:nvSpPr>
        <p:spPr bwMode="auto">
          <a:xfrm>
            <a:off x="9751060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4" name="Line 249"/>
          <p:cNvSpPr>
            <a:spLocks noChangeShapeType="1"/>
          </p:cNvSpPr>
          <p:nvPr/>
        </p:nvSpPr>
        <p:spPr bwMode="auto">
          <a:xfrm flipV="1">
            <a:off x="10055781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9865281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>
            <a:off x="9446339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78" name="AutoShape 19"/>
          <p:cNvSpPr>
            <a:spLocks noChangeArrowheads="1"/>
          </p:cNvSpPr>
          <p:nvPr/>
        </p:nvSpPr>
        <p:spPr bwMode="auto">
          <a:xfrm>
            <a:off x="10360501" y="1981200"/>
            <a:ext cx="1117309" cy="457200"/>
          </a:xfrm>
          <a:prstGeom prst="flowChartAlternateProcess">
            <a:avLst/>
          </a:prstGeom>
          <a:solidFill>
            <a:srgbClr val="123048"/>
          </a:solidFill>
          <a:ln w="2857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AC/DC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PSU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>
            <a:off x="609441" y="1981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0" name="AutoShape 3"/>
          <p:cNvSpPr>
            <a:spLocks noChangeArrowheads="1"/>
          </p:cNvSpPr>
          <p:nvPr/>
        </p:nvSpPr>
        <p:spPr bwMode="auto">
          <a:xfrm>
            <a:off x="507868" y="1905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810043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82" name="AutoShape 79"/>
          <p:cNvSpPr>
            <a:spLocks noChangeArrowheads="1"/>
          </p:cNvSpPr>
          <p:nvPr/>
        </p:nvSpPr>
        <p:spPr bwMode="auto">
          <a:xfrm rot="5400000">
            <a:off x="813853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3" name="AutoShape 79"/>
          <p:cNvSpPr>
            <a:spLocks noChangeArrowheads="1"/>
          </p:cNvSpPr>
          <p:nvPr/>
        </p:nvSpPr>
        <p:spPr bwMode="auto">
          <a:xfrm rot="5400000">
            <a:off x="844325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874797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5" name="AutoShape 79"/>
          <p:cNvSpPr>
            <a:spLocks noChangeArrowheads="1"/>
          </p:cNvSpPr>
          <p:nvPr/>
        </p:nvSpPr>
        <p:spPr bwMode="auto">
          <a:xfrm rot="5400000">
            <a:off x="905269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6" name="AutoShape 79"/>
          <p:cNvSpPr>
            <a:spLocks noChangeArrowheads="1"/>
          </p:cNvSpPr>
          <p:nvPr/>
        </p:nvSpPr>
        <p:spPr bwMode="auto">
          <a:xfrm rot="5400000">
            <a:off x="935741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7" name="AutoShape 79"/>
          <p:cNvSpPr>
            <a:spLocks noChangeArrowheads="1"/>
          </p:cNvSpPr>
          <p:nvPr/>
        </p:nvSpPr>
        <p:spPr bwMode="auto">
          <a:xfrm rot="5400000">
            <a:off x="966213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>
            <a:off x="9089046" y="5717160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12 x 10/100/1000</a:t>
            </a:r>
          </a:p>
          <a:p>
            <a:pPr algn="ctr" eaLnBrk="0" hangingPunct="0"/>
            <a:r>
              <a:rPr lang="en-US" sz="900" b="1" dirty="0"/>
              <a:t>RJ45</a:t>
            </a:r>
          </a:p>
        </p:txBody>
      </p:sp>
      <p:sp>
        <p:nvSpPr>
          <p:cNvPr id="189" name="AutoShape 79"/>
          <p:cNvSpPr>
            <a:spLocks noChangeArrowheads="1"/>
          </p:cNvSpPr>
          <p:nvPr/>
        </p:nvSpPr>
        <p:spPr bwMode="auto">
          <a:xfrm rot="5400000">
            <a:off x="99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1027157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1057629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1088101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3499995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95" name="AutoShape 79"/>
          <p:cNvSpPr>
            <a:spLocks noChangeArrowheads="1"/>
          </p:cNvSpPr>
          <p:nvPr/>
        </p:nvSpPr>
        <p:spPr bwMode="auto">
          <a:xfrm rot="5400000">
            <a:off x="358888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>
            <a:off x="3740764" y="5645344"/>
            <a:ext cx="2336191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8 x 10/100/1000 - 1GE</a:t>
            </a:r>
          </a:p>
          <a:p>
            <a:pPr algn="ctr" eaLnBrk="0" hangingPunct="0"/>
            <a:r>
              <a:rPr lang="en-US" sz="900" b="1" dirty="0"/>
              <a:t>Shared ports between </a:t>
            </a:r>
          </a:p>
          <a:p>
            <a:pPr algn="ctr" eaLnBrk="0" hangingPunct="0"/>
            <a:r>
              <a:rPr lang="en-US" sz="900" b="1" dirty="0"/>
              <a:t>SFP or RJ45</a:t>
            </a:r>
          </a:p>
        </p:txBody>
      </p:sp>
      <p:sp>
        <p:nvSpPr>
          <p:cNvPr id="197" name="AutoShape 3"/>
          <p:cNvSpPr>
            <a:spLocks noChangeArrowheads="1"/>
          </p:cNvSpPr>
          <p:nvPr/>
        </p:nvSpPr>
        <p:spPr bwMode="auto">
          <a:xfrm rot="16200000">
            <a:off x="360156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198" name="AutoShape 3"/>
          <p:cNvSpPr>
            <a:spLocks noChangeArrowheads="1"/>
          </p:cNvSpPr>
          <p:nvPr/>
        </p:nvSpPr>
        <p:spPr bwMode="auto">
          <a:xfrm rot="16200000">
            <a:off x="3804716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389360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0" name="AutoShape 3"/>
          <p:cNvSpPr>
            <a:spLocks noChangeArrowheads="1"/>
          </p:cNvSpPr>
          <p:nvPr/>
        </p:nvSpPr>
        <p:spPr bwMode="auto">
          <a:xfrm rot="16200000">
            <a:off x="390629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1" name="AutoShape 3"/>
          <p:cNvSpPr>
            <a:spLocks noChangeArrowheads="1"/>
          </p:cNvSpPr>
          <p:nvPr/>
        </p:nvSpPr>
        <p:spPr bwMode="auto">
          <a:xfrm rot="16200000">
            <a:off x="410943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419832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421101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4" name="AutoShape 3"/>
          <p:cNvSpPr>
            <a:spLocks noChangeArrowheads="1"/>
          </p:cNvSpPr>
          <p:nvPr/>
        </p:nvSpPr>
        <p:spPr bwMode="auto">
          <a:xfrm rot="16200000">
            <a:off x="4414157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450304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451573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4718878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480776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4820451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502359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1" name="AutoShape 79"/>
          <p:cNvSpPr>
            <a:spLocks noChangeArrowheads="1"/>
          </p:cNvSpPr>
          <p:nvPr/>
        </p:nvSpPr>
        <p:spPr bwMode="auto">
          <a:xfrm rot="5400000">
            <a:off x="511248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5125172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3" name="AutoShape 3"/>
          <p:cNvSpPr>
            <a:spLocks noChangeArrowheads="1"/>
          </p:cNvSpPr>
          <p:nvPr/>
        </p:nvSpPr>
        <p:spPr bwMode="auto">
          <a:xfrm rot="16200000">
            <a:off x="5328319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4" name="AutoShape 79"/>
          <p:cNvSpPr>
            <a:spLocks noChangeArrowheads="1"/>
          </p:cNvSpPr>
          <p:nvPr/>
        </p:nvSpPr>
        <p:spPr bwMode="auto">
          <a:xfrm rot="5400000">
            <a:off x="5417206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42989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633040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19050">
            <a:solidFill>
              <a:srgbClr val="E46C0A"/>
            </a:solidFill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217" name="AutoShape 79"/>
          <p:cNvSpPr>
            <a:spLocks noChangeArrowheads="1"/>
          </p:cNvSpPr>
          <p:nvPr/>
        </p:nvSpPr>
        <p:spPr bwMode="auto">
          <a:xfrm rot="5400000">
            <a:off x="572192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5734613" y="4902213"/>
            <a:ext cx="457200" cy="101574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19" name="AutoShape 140"/>
          <p:cNvSpPr>
            <a:spLocks/>
          </p:cNvSpPr>
          <p:nvPr/>
        </p:nvSpPr>
        <p:spPr bwMode="auto">
          <a:xfrm rot="5400000">
            <a:off x="4807804" y="4432605"/>
            <a:ext cx="76200" cy="2336191"/>
          </a:xfrm>
          <a:prstGeom prst="rightBrace">
            <a:avLst>
              <a:gd name="adj1" fmla="val 1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20" name="AutoShape 141"/>
          <p:cNvSpPr>
            <a:spLocks/>
          </p:cNvSpPr>
          <p:nvPr/>
        </p:nvSpPr>
        <p:spPr bwMode="auto">
          <a:xfrm rot="5400000">
            <a:off x="9966894" y="3823163"/>
            <a:ext cx="76200" cy="3555074"/>
          </a:xfrm>
          <a:prstGeom prst="rightBrace">
            <a:avLst>
              <a:gd name="adj1" fmla="val 29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 rot="16200000">
            <a:off x="840515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870987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3" name="AutoShape 3"/>
          <p:cNvSpPr>
            <a:spLocks noChangeArrowheads="1"/>
          </p:cNvSpPr>
          <p:nvPr/>
        </p:nvSpPr>
        <p:spPr bwMode="auto">
          <a:xfrm rot="16200000">
            <a:off x="901459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4" name="AutoShape 3"/>
          <p:cNvSpPr>
            <a:spLocks noChangeArrowheads="1"/>
          </p:cNvSpPr>
          <p:nvPr/>
        </p:nvSpPr>
        <p:spPr bwMode="auto">
          <a:xfrm rot="16200000">
            <a:off x="931931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5" name="AutoShape 3"/>
          <p:cNvSpPr>
            <a:spLocks noChangeArrowheads="1"/>
          </p:cNvSpPr>
          <p:nvPr/>
        </p:nvSpPr>
        <p:spPr bwMode="auto">
          <a:xfrm rot="16200000">
            <a:off x="962403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6" name="AutoShape 3"/>
          <p:cNvSpPr>
            <a:spLocks noChangeArrowheads="1"/>
          </p:cNvSpPr>
          <p:nvPr/>
        </p:nvSpPr>
        <p:spPr bwMode="auto">
          <a:xfrm rot="16200000">
            <a:off x="99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7" name="AutoShape 3"/>
          <p:cNvSpPr>
            <a:spLocks noChangeArrowheads="1"/>
          </p:cNvSpPr>
          <p:nvPr/>
        </p:nvSpPr>
        <p:spPr bwMode="auto">
          <a:xfrm rot="16200000">
            <a:off x="1023347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1053819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10842916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0" name="AutoShape 79"/>
          <p:cNvSpPr>
            <a:spLocks noChangeArrowheads="1"/>
          </p:cNvSpPr>
          <p:nvPr/>
        </p:nvSpPr>
        <p:spPr bwMode="auto">
          <a:xfrm rot="5400000">
            <a:off x="1118573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11490457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2" name="AutoShape 3"/>
          <p:cNvSpPr>
            <a:spLocks noChangeArrowheads="1"/>
          </p:cNvSpPr>
          <p:nvPr/>
        </p:nvSpPr>
        <p:spPr bwMode="auto">
          <a:xfrm rot="16200000">
            <a:off x="1114763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3" name="AutoShape 3"/>
          <p:cNvSpPr>
            <a:spLocks noChangeArrowheads="1"/>
          </p:cNvSpPr>
          <p:nvPr/>
        </p:nvSpPr>
        <p:spPr bwMode="auto">
          <a:xfrm rot="16200000">
            <a:off x="11452357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34" name="AutoShape 79"/>
          <p:cNvSpPr>
            <a:spLocks noChangeArrowheads="1"/>
          </p:cNvSpPr>
          <p:nvPr/>
        </p:nvSpPr>
        <p:spPr bwMode="auto">
          <a:xfrm rot="5400000">
            <a:off x="6066854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5" name="AutoShape 79"/>
          <p:cNvSpPr>
            <a:spLocks noChangeArrowheads="1"/>
          </p:cNvSpPr>
          <p:nvPr/>
        </p:nvSpPr>
        <p:spPr bwMode="auto">
          <a:xfrm rot="5400000">
            <a:off x="6473148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36" name="AutoShape 232"/>
          <p:cNvSpPr>
            <a:spLocks/>
          </p:cNvSpPr>
          <p:nvPr/>
        </p:nvSpPr>
        <p:spPr bwMode="auto">
          <a:xfrm rot="5400000">
            <a:off x="6413937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37" name="Rectangle 67"/>
          <p:cNvSpPr>
            <a:spLocks noChangeArrowheads="1"/>
          </p:cNvSpPr>
          <p:nvPr/>
        </p:nvSpPr>
        <p:spPr bwMode="auto">
          <a:xfrm>
            <a:off x="5709147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238" name="Rectangle 67"/>
          <p:cNvSpPr>
            <a:spLocks noChangeArrowheads="1"/>
          </p:cNvSpPr>
          <p:nvPr/>
        </p:nvSpPr>
        <p:spPr bwMode="auto">
          <a:xfrm>
            <a:off x="6521736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GE</a:t>
            </a:r>
          </a:p>
          <a:p>
            <a:pPr algn="ctr" eaLnBrk="0" hangingPunct="0"/>
            <a:r>
              <a:rPr lang="en-US" sz="900" b="1"/>
              <a:t>(Bypass)</a:t>
            </a:r>
          </a:p>
        </p:txBody>
      </p:sp>
      <p:sp>
        <p:nvSpPr>
          <p:cNvPr id="239" name="AutoShape 3"/>
          <p:cNvSpPr>
            <a:spLocks noChangeArrowheads="1"/>
          </p:cNvSpPr>
          <p:nvPr/>
        </p:nvSpPr>
        <p:spPr bwMode="auto">
          <a:xfrm rot="16200000">
            <a:off x="6028754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0" name="AutoShape 3"/>
          <p:cNvSpPr>
            <a:spLocks noChangeArrowheads="1"/>
          </p:cNvSpPr>
          <p:nvPr/>
        </p:nvSpPr>
        <p:spPr bwMode="auto">
          <a:xfrm rot="16200000">
            <a:off x="6435048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1" name="AutoShape 79"/>
          <p:cNvSpPr>
            <a:spLocks noChangeArrowheads="1"/>
          </p:cNvSpPr>
          <p:nvPr/>
        </p:nvSpPr>
        <p:spPr bwMode="auto">
          <a:xfrm rot="5400000">
            <a:off x="67778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2" name="AutoShape 79"/>
          <p:cNvSpPr>
            <a:spLocks noChangeArrowheads="1"/>
          </p:cNvSpPr>
          <p:nvPr/>
        </p:nvSpPr>
        <p:spPr bwMode="auto">
          <a:xfrm rot="5400000">
            <a:off x="718416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43" name="AutoShape 272"/>
          <p:cNvSpPr>
            <a:spLocks/>
          </p:cNvSpPr>
          <p:nvPr/>
        </p:nvSpPr>
        <p:spPr bwMode="auto">
          <a:xfrm rot="5400000">
            <a:off x="7124951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244" name="AutoShape 3"/>
          <p:cNvSpPr>
            <a:spLocks noChangeArrowheads="1"/>
          </p:cNvSpPr>
          <p:nvPr/>
        </p:nvSpPr>
        <p:spPr bwMode="auto">
          <a:xfrm rot="16200000">
            <a:off x="67397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714606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>
            <a:off x="833618" y="5717160"/>
            <a:ext cx="1015735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 USB</a:t>
            </a:r>
          </a:p>
          <a:p>
            <a:pPr algn="ctr" eaLnBrk="0" hangingPunct="0"/>
            <a:r>
              <a:rPr lang="en-US" sz="900" b="1" dirty="0"/>
              <a:t>Server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2412312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8" name="AutoShape 3"/>
          <p:cNvSpPr>
            <a:spLocks noChangeArrowheads="1"/>
          </p:cNvSpPr>
          <p:nvPr/>
        </p:nvSpPr>
        <p:spPr bwMode="auto">
          <a:xfrm rot="16200000">
            <a:off x="2717033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RJ45</a:t>
            </a:r>
          </a:p>
        </p:txBody>
      </p:sp>
      <p:sp>
        <p:nvSpPr>
          <p:cNvPr id="249" name="AutoShape 3"/>
          <p:cNvSpPr>
            <a:spLocks noChangeArrowheads="1"/>
          </p:cNvSpPr>
          <p:nvPr/>
        </p:nvSpPr>
        <p:spPr bwMode="auto">
          <a:xfrm rot="16200000">
            <a:off x="1955231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Ser</a:t>
            </a:r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1993331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1" name="AutoShape 79"/>
          <p:cNvSpPr>
            <a:spLocks noChangeArrowheads="1"/>
          </p:cNvSpPr>
          <p:nvPr/>
        </p:nvSpPr>
        <p:spPr bwMode="auto">
          <a:xfrm rot="5400000">
            <a:off x="2450412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2755133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3" name="Rectangle 67"/>
          <p:cNvSpPr>
            <a:spLocks noChangeArrowheads="1"/>
          </p:cNvSpPr>
          <p:nvPr/>
        </p:nvSpPr>
        <p:spPr bwMode="auto">
          <a:xfrm>
            <a:off x="1798566" y="5788974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Serial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>
            <a:off x="2357220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10/100/1000 Management</a:t>
            </a:r>
          </a:p>
        </p:txBody>
      </p:sp>
      <p:sp>
        <p:nvSpPr>
          <p:cNvPr id="255" name="AutoShape 100"/>
          <p:cNvSpPr>
            <a:spLocks/>
          </p:cNvSpPr>
          <p:nvPr/>
        </p:nvSpPr>
        <p:spPr bwMode="auto">
          <a:xfrm rot="5400000">
            <a:off x="2755172" y="5346766"/>
            <a:ext cx="76200" cy="507868"/>
          </a:xfrm>
          <a:prstGeom prst="rightBrace">
            <a:avLst>
              <a:gd name="adj1" fmla="val 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endParaRPr lang="en-US" sz="2400">
              <a:latin typeface="Calibri" pitchFamily="34" charset="0"/>
            </a:endParaRP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520515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57" name="AutoShape 3"/>
          <p:cNvSpPr>
            <a:spLocks noChangeArrowheads="1"/>
          </p:cNvSpPr>
          <p:nvPr/>
        </p:nvSpPr>
        <p:spPr bwMode="auto">
          <a:xfrm rot="16200000">
            <a:off x="482415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>
            <a:off x="-80544" y="5645344"/>
            <a:ext cx="1523603" cy="553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  <a:p>
            <a:pPr algn="ctr" eaLnBrk="0" hangingPunct="0"/>
            <a:r>
              <a:rPr lang="en-US" sz="900" b="1" dirty="0"/>
              <a:t>Client</a:t>
            </a:r>
          </a:p>
          <a:p>
            <a:pPr algn="ctr" eaLnBrk="0" hangingPunct="0"/>
            <a:r>
              <a:rPr lang="en-US" sz="900" b="1" dirty="0"/>
              <a:t>“FortiExplorer”</a:t>
            </a:r>
          </a:p>
        </p:txBody>
      </p:sp>
      <p:sp>
        <p:nvSpPr>
          <p:cNvPr id="259" name="AutoShape 79"/>
          <p:cNvSpPr>
            <a:spLocks noChangeArrowheads="1"/>
          </p:cNvSpPr>
          <p:nvPr/>
        </p:nvSpPr>
        <p:spPr bwMode="auto">
          <a:xfrm rot="5400000">
            <a:off x="107916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lIns="121899" tIns="60949" rIns="121899" bIns="60949" anchor="ctr"/>
          <a:lstStyle/>
          <a:p>
            <a:pPr eaLnBrk="0" hangingPunct="0"/>
            <a:endParaRPr lang="de-DE" sz="2700">
              <a:latin typeface="Calibri" pitchFamily="34" charset="0"/>
            </a:endParaRP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 rot="16200000">
            <a:off x="104106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USB</a:t>
            </a:r>
          </a:p>
        </p:txBody>
      </p:sp>
      <p:sp>
        <p:nvSpPr>
          <p:cNvPr id="261" name="AutoShape 3"/>
          <p:cNvSpPr>
            <a:spLocks noChangeArrowheads="1"/>
          </p:cNvSpPr>
          <p:nvPr/>
        </p:nvSpPr>
        <p:spPr bwMode="auto">
          <a:xfrm rot="16200000">
            <a:off x="7490989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262" name="AutoShape 3"/>
          <p:cNvSpPr>
            <a:spLocks noChangeArrowheads="1"/>
          </p:cNvSpPr>
          <p:nvPr/>
        </p:nvSpPr>
        <p:spPr bwMode="auto">
          <a:xfrm rot="16200000">
            <a:off x="7795710" y="48514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47992" rIns="47992" bIns="47992" anchor="ctr"/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cs typeface="Arial" pitchFamily="34" charset="0"/>
              </a:rPr>
              <a:t>SFP+</a:t>
            </a:r>
          </a:p>
        </p:txBody>
      </p:sp>
      <p:sp>
        <p:nvSpPr>
          <p:cNvPr id="263" name="AutoShape 79"/>
          <p:cNvSpPr>
            <a:spLocks noChangeArrowheads="1"/>
          </p:cNvSpPr>
          <p:nvPr/>
        </p:nvSpPr>
        <p:spPr bwMode="auto">
          <a:xfrm rot="5400000">
            <a:off x="7529089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4" name="AutoShape 79"/>
          <p:cNvSpPr>
            <a:spLocks noChangeArrowheads="1"/>
          </p:cNvSpPr>
          <p:nvPr/>
        </p:nvSpPr>
        <p:spPr bwMode="auto">
          <a:xfrm rot="5400000">
            <a:off x="7833810" y="527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265" name="Rectangle 67"/>
          <p:cNvSpPr>
            <a:spLocks noChangeArrowheads="1"/>
          </p:cNvSpPr>
          <p:nvPr/>
        </p:nvSpPr>
        <p:spPr bwMode="auto">
          <a:xfrm>
            <a:off x="7232750" y="5717160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900" b="1"/>
              <a:t>2 x 10G</a:t>
            </a:r>
          </a:p>
          <a:p>
            <a:pPr algn="ctr" eaLnBrk="0" hangingPunct="0"/>
            <a:r>
              <a:rPr lang="en-US" sz="900" b="1"/>
              <a:t>SFP+</a:t>
            </a:r>
          </a:p>
        </p:txBody>
      </p:sp>
      <p:sp>
        <p:nvSpPr>
          <p:cNvPr id="266" name="AutoShape 334"/>
          <p:cNvSpPr>
            <a:spLocks/>
          </p:cNvSpPr>
          <p:nvPr/>
        </p:nvSpPr>
        <p:spPr bwMode="auto">
          <a:xfrm rot="5400000">
            <a:off x="7835966" y="5304444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7565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446339" y="1183906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6769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 SSD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</a:t>
            </a:r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680542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3" y="2895600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852634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87553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>
            <a:off x="2304751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69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968075" y="3276600"/>
            <a:ext cx="1032600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>
            <a:off x="7414868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 SFP+</a:t>
            </a:r>
          </a:p>
        </p:txBody>
      </p:sp>
      <p:sp>
        <p:nvSpPr>
          <p:cNvPr id="136" name="Line 133"/>
          <p:cNvSpPr>
            <a:spLocks noChangeShapeType="1"/>
          </p:cNvSpPr>
          <p:nvPr/>
        </p:nvSpPr>
        <p:spPr bwMode="auto">
          <a:xfrm flipV="1">
            <a:off x="8024310" y="39624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AutoShape 3"/>
          <p:cNvSpPr>
            <a:spLocks noChangeArrowheads="1"/>
          </p:cNvSpPr>
          <p:nvPr/>
        </p:nvSpPr>
        <p:spPr bwMode="auto">
          <a:xfrm rot="16200000">
            <a:off x="78972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73" name="AutoShape 79"/>
          <p:cNvSpPr>
            <a:spLocks noChangeArrowheads="1"/>
          </p:cNvSpPr>
          <p:nvPr/>
        </p:nvSpPr>
        <p:spPr bwMode="auto">
          <a:xfrm rot="5400000">
            <a:off x="79353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Line 156"/>
          <p:cNvSpPr>
            <a:spLocks noChangeShapeType="1"/>
          </p:cNvSpPr>
          <p:nvPr/>
        </p:nvSpPr>
        <p:spPr bwMode="auto">
          <a:xfrm flipV="1">
            <a:off x="81258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770787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08" name="AutoShape 3"/>
          <p:cNvSpPr>
            <a:spLocks noChangeArrowheads="1"/>
          </p:cNvSpPr>
          <p:nvPr/>
        </p:nvSpPr>
        <p:spPr bwMode="auto">
          <a:xfrm rot="16200000">
            <a:off x="84665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8504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Line 156"/>
          <p:cNvSpPr>
            <a:spLocks noChangeShapeType="1"/>
          </p:cNvSpPr>
          <p:nvPr/>
        </p:nvSpPr>
        <p:spPr bwMode="auto">
          <a:xfrm flipV="1">
            <a:off x="86951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Rectangle 67"/>
          <p:cNvSpPr>
            <a:spLocks noChangeArrowheads="1"/>
          </p:cNvSpPr>
          <p:nvPr/>
        </p:nvSpPr>
        <p:spPr bwMode="auto">
          <a:xfrm rot="16200000">
            <a:off x="827711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13" name="AutoShape 261"/>
          <p:cNvSpPr>
            <a:spLocks/>
          </p:cNvSpPr>
          <p:nvPr/>
        </p:nvSpPr>
        <p:spPr bwMode="auto">
          <a:xfrm rot="5400000">
            <a:off x="8341717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Rectangle 67"/>
          <p:cNvSpPr>
            <a:spLocks noChangeArrowheads="1"/>
          </p:cNvSpPr>
          <p:nvPr/>
        </p:nvSpPr>
        <p:spPr bwMode="auto">
          <a:xfrm>
            <a:off x="4875530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  <p:sp>
        <p:nvSpPr>
          <p:cNvPr id="217" name="AutoShape 261"/>
          <p:cNvSpPr>
            <a:spLocks/>
          </p:cNvSpPr>
          <p:nvPr/>
        </p:nvSpPr>
        <p:spPr bwMode="auto">
          <a:xfrm rot="5400000">
            <a:off x="590395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 rot="16200000">
            <a:off x="535794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559827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65" name="AutoShape 79"/>
          <p:cNvSpPr>
            <a:spLocks noChangeArrowheads="1"/>
          </p:cNvSpPr>
          <p:nvPr/>
        </p:nvSpPr>
        <p:spPr bwMode="auto">
          <a:xfrm rot="5400000">
            <a:off x="539604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6" name="AutoShape 79"/>
          <p:cNvSpPr>
            <a:spLocks noChangeArrowheads="1"/>
          </p:cNvSpPr>
          <p:nvPr/>
        </p:nvSpPr>
        <p:spPr bwMode="auto">
          <a:xfrm rot="5400000">
            <a:off x="563637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7" name="Line 133"/>
          <p:cNvSpPr>
            <a:spLocks noChangeShapeType="1"/>
          </p:cNvSpPr>
          <p:nvPr/>
        </p:nvSpPr>
        <p:spPr bwMode="auto">
          <a:xfrm flipV="1">
            <a:off x="558654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Line 135"/>
          <p:cNvSpPr>
            <a:spLocks noChangeShapeType="1"/>
          </p:cNvSpPr>
          <p:nvPr/>
        </p:nvSpPr>
        <p:spPr bwMode="auto">
          <a:xfrm flipV="1">
            <a:off x="582687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Rectangle 67"/>
          <p:cNvSpPr>
            <a:spLocks noChangeArrowheads="1"/>
          </p:cNvSpPr>
          <p:nvPr/>
        </p:nvSpPr>
        <p:spPr bwMode="auto">
          <a:xfrm rot="16200000">
            <a:off x="547325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1" name="AutoShape 3"/>
          <p:cNvSpPr>
            <a:spLocks noChangeArrowheads="1"/>
          </p:cNvSpPr>
          <p:nvPr/>
        </p:nvSpPr>
        <p:spPr bwMode="auto">
          <a:xfrm rot="16200000">
            <a:off x="608921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612731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5" name="Rectangle 67"/>
          <p:cNvSpPr>
            <a:spLocks noChangeArrowheads="1"/>
          </p:cNvSpPr>
          <p:nvPr/>
        </p:nvSpPr>
        <p:spPr bwMode="auto">
          <a:xfrm rot="16200000">
            <a:off x="5960263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7" name="Rectangle 67"/>
          <p:cNvSpPr>
            <a:spLocks noChangeArrowheads="1"/>
          </p:cNvSpPr>
          <p:nvPr/>
        </p:nvSpPr>
        <p:spPr bwMode="auto">
          <a:xfrm rot="16200000">
            <a:off x="522990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8" name="Line 156"/>
          <p:cNvSpPr>
            <a:spLocks noChangeShapeType="1"/>
          </p:cNvSpPr>
          <p:nvPr/>
        </p:nvSpPr>
        <p:spPr bwMode="auto">
          <a:xfrm flipV="1">
            <a:off x="631780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AutoShape 3"/>
          <p:cNvSpPr>
            <a:spLocks noChangeArrowheads="1"/>
          </p:cNvSpPr>
          <p:nvPr/>
        </p:nvSpPr>
        <p:spPr bwMode="auto">
          <a:xfrm rot="16200000">
            <a:off x="654247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22" name="AutoShape 3"/>
          <p:cNvSpPr>
            <a:spLocks noChangeArrowheads="1"/>
          </p:cNvSpPr>
          <p:nvPr/>
        </p:nvSpPr>
        <p:spPr bwMode="auto">
          <a:xfrm rot="16200000">
            <a:off x="678280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65805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682090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677107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5"/>
          <p:cNvSpPr>
            <a:spLocks noChangeShapeType="1"/>
          </p:cNvSpPr>
          <p:nvPr/>
        </p:nvSpPr>
        <p:spPr bwMode="auto">
          <a:xfrm flipV="1">
            <a:off x="70114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Rectangle 67"/>
          <p:cNvSpPr>
            <a:spLocks noChangeArrowheads="1"/>
          </p:cNvSpPr>
          <p:nvPr/>
        </p:nvSpPr>
        <p:spPr bwMode="auto">
          <a:xfrm rot="16200000">
            <a:off x="6657784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727373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731183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714478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641443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Line 156"/>
          <p:cNvSpPr>
            <a:spLocks noChangeShapeType="1"/>
          </p:cNvSpPr>
          <p:nvPr/>
        </p:nvSpPr>
        <p:spPr bwMode="auto">
          <a:xfrm flipV="1">
            <a:off x="750233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AutoShape 3"/>
          <p:cNvSpPr>
            <a:spLocks noChangeAspect="1" noChangeArrowheads="1"/>
          </p:cNvSpPr>
          <p:nvPr/>
        </p:nvSpPr>
        <p:spPr bwMode="auto">
          <a:xfrm>
            <a:off x="5180251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9" name="Rectangle 67"/>
          <p:cNvSpPr>
            <a:spLocks noChangeArrowheads="1"/>
          </p:cNvSpPr>
          <p:nvPr/>
        </p:nvSpPr>
        <p:spPr bwMode="auto">
          <a:xfrm>
            <a:off x="8037853" y="3789365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3639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700857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>
            <a:off x="5949643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152" name="AutoShape 261"/>
          <p:cNvSpPr>
            <a:spLocks/>
          </p:cNvSpPr>
          <p:nvPr/>
        </p:nvSpPr>
        <p:spPr bwMode="auto">
          <a:xfrm rot="5400000">
            <a:off x="7021261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AutoShape 261"/>
          <p:cNvSpPr>
            <a:spLocks/>
          </p:cNvSpPr>
          <p:nvPr/>
        </p:nvSpPr>
        <p:spPr bwMode="auto">
          <a:xfrm rot="5400000">
            <a:off x="9662173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911616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935649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67" name="AutoShape 79"/>
          <p:cNvSpPr>
            <a:spLocks noChangeArrowheads="1"/>
          </p:cNvSpPr>
          <p:nvPr/>
        </p:nvSpPr>
        <p:spPr bwMode="auto">
          <a:xfrm rot="5400000">
            <a:off x="91542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939459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93447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958509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 rot="16200000">
            <a:off x="923148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1" name="AutoShape 3"/>
          <p:cNvSpPr>
            <a:spLocks noChangeArrowheads="1"/>
          </p:cNvSpPr>
          <p:nvPr/>
        </p:nvSpPr>
        <p:spPr bwMode="auto">
          <a:xfrm rot="16200000">
            <a:off x="984743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988553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5" name="Rectangle 67"/>
          <p:cNvSpPr>
            <a:spLocks noChangeArrowheads="1"/>
          </p:cNvSpPr>
          <p:nvPr/>
        </p:nvSpPr>
        <p:spPr bwMode="auto">
          <a:xfrm rot="16200000">
            <a:off x="971848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 rot="16200000">
            <a:off x="8988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7" name="Line 156"/>
          <p:cNvSpPr>
            <a:spLocks noChangeShapeType="1"/>
          </p:cNvSpPr>
          <p:nvPr/>
        </p:nvSpPr>
        <p:spPr bwMode="auto">
          <a:xfrm flipV="1">
            <a:off x="1007603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AutoShape 3"/>
          <p:cNvSpPr>
            <a:spLocks noChangeArrowheads="1"/>
          </p:cNvSpPr>
          <p:nvPr/>
        </p:nvSpPr>
        <p:spPr bwMode="auto">
          <a:xfrm rot="16200000">
            <a:off x="1030069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80" name="AutoShape 3"/>
          <p:cNvSpPr>
            <a:spLocks noChangeArrowheads="1"/>
          </p:cNvSpPr>
          <p:nvPr/>
        </p:nvSpPr>
        <p:spPr bwMode="auto">
          <a:xfrm rot="16200000">
            <a:off x="1054102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81" name="AutoShape 79"/>
          <p:cNvSpPr>
            <a:spLocks noChangeArrowheads="1"/>
          </p:cNvSpPr>
          <p:nvPr/>
        </p:nvSpPr>
        <p:spPr bwMode="auto">
          <a:xfrm rot="5400000">
            <a:off x="1033879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2" name="AutoShape 79"/>
          <p:cNvSpPr>
            <a:spLocks noChangeArrowheads="1"/>
          </p:cNvSpPr>
          <p:nvPr/>
        </p:nvSpPr>
        <p:spPr bwMode="auto">
          <a:xfrm rot="5400000">
            <a:off x="1057912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3" name="Line 133"/>
          <p:cNvSpPr>
            <a:spLocks noChangeShapeType="1"/>
          </p:cNvSpPr>
          <p:nvPr/>
        </p:nvSpPr>
        <p:spPr bwMode="auto">
          <a:xfrm flipV="1">
            <a:off x="1052929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Line 135"/>
          <p:cNvSpPr>
            <a:spLocks noChangeShapeType="1"/>
          </p:cNvSpPr>
          <p:nvPr/>
        </p:nvSpPr>
        <p:spPr bwMode="auto">
          <a:xfrm flipV="1">
            <a:off x="1076962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Rectangle 67"/>
          <p:cNvSpPr>
            <a:spLocks noChangeArrowheads="1"/>
          </p:cNvSpPr>
          <p:nvPr/>
        </p:nvSpPr>
        <p:spPr bwMode="auto">
          <a:xfrm rot="16200000">
            <a:off x="10416005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6" name="AutoShape 3"/>
          <p:cNvSpPr>
            <a:spLocks noChangeArrowheads="1"/>
          </p:cNvSpPr>
          <p:nvPr/>
        </p:nvSpPr>
        <p:spPr bwMode="auto">
          <a:xfrm rot="16200000">
            <a:off x="1103195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87" name="AutoShape 79"/>
          <p:cNvSpPr>
            <a:spLocks noChangeArrowheads="1"/>
          </p:cNvSpPr>
          <p:nvPr/>
        </p:nvSpPr>
        <p:spPr bwMode="auto">
          <a:xfrm rot="5400000">
            <a:off x="1107005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88" name="Rectangle 67"/>
          <p:cNvSpPr>
            <a:spLocks noChangeArrowheads="1"/>
          </p:cNvSpPr>
          <p:nvPr/>
        </p:nvSpPr>
        <p:spPr bwMode="auto">
          <a:xfrm rot="16200000">
            <a:off x="1090300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9" name="Rectangle 67"/>
          <p:cNvSpPr>
            <a:spLocks noChangeArrowheads="1"/>
          </p:cNvSpPr>
          <p:nvPr/>
        </p:nvSpPr>
        <p:spPr bwMode="auto">
          <a:xfrm rot="16200000">
            <a:off x="1017265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0" name="Line 156"/>
          <p:cNvSpPr>
            <a:spLocks noChangeShapeType="1"/>
          </p:cNvSpPr>
          <p:nvPr/>
        </p:nvSpPr>
        <p:spPr bwMode="auto">
          <a:xfrm flipV="1">
            <a:off x="1126055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TextBox 290"/>
          <p:cNvSpPr txBox="1"/>
          <p:nvPr/>
        </p:nvSpPr>
        <p:spPr>
          <a:xfrm>
            <a:off x="959461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92" name="TextBox 291"/>
          <p:cNvSpPr txBox="1"/>
          <p:nvPr/>
        </p:nvSpPr>
        <p:spPr>
          <a:xfrm>
            <a:off x="1076679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93" name="Rectangle 67"/>
          <p:cNvSpPr>
            <a:spLocks noChangeArrowheads="1"/>
          </p:cNvSpPr>
          <p:nvPr/>
        </p:nvSpPr>
        <p:spPr bwMode="auto">
          <a:xfrm>
            <a:off x="8735325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294" name="AutoShape 261"/>
          <p:cNvSpPr>
            <a:spLocks/>
          </p:cNvSpPr>
          <p:nvPr/>
        </p:nvSpPr>
        <p:spPr bwMode="auto">
          <a:xfrm rot="5400000">
            <a:off x="1077948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8" name="AutoShape 3"/>
          <p:cNvSpPr>
            <a:spLocks noChangeAspect="1" noChangeArrowheads="1"/>
          </p:cNvSpPr>
          <p:nvPr/>
        </p:nvSpPr>
        <p:spPr bwMode="auto">
          <a:xfrm>
            <a:off x="8532177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>
            <a:off x="9852633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</p:spTree>
    <p:extLst>
      <p:ext uri="{BB962C8B-B14F-4D97-AF65-F5344CB8AC3E}">
        <p14:creationId xmlns:p14="http://schemas.microsoft.com/office/powerpoint/2010/main" val="673027546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1000D Gen2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133044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256G SSD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4G</a:t>
            </a:r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680542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3" y="2895600"/>
            <a:ext cx="182832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852634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87553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Line 57"/>
          <p:cNvSpPr>
            <a:spLocks noChangeShapeType="1"/>
          </p:cNvSpPr>
          <p:nvPr/>
        </p:nvSpPr>
        <p:spPr bwMode="auto">
          <a:xfrm flipV="1">
            <a:off x="2403911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Line 57"/>
          <p:cNvSpPr>
            <a:spLocks noChangeShapeType="1"/>
          </p:cNvSpPr>
          <p:nvPr/>
        </p:nvSpPr>
        <p:spPr bwMode="auto">
          <a:xfrm flipV="1">
            <a:off x="2778766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130449" y="3276600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8T</a:t>
            </a:r>
          </a:p>
        </p:txBody>
      </p:sp>
      <p:sp>
        <p:nvSpPr>
          <p:cNvPr id="136" name="Line 133"/>
          <p:cNvSpPr>
            <a:spLocks noChangeShapeType="1"/>
          </p:cNvSpPr>
          <p:nvPr/>
        </p:nvSpPr>
        <p:spPr bwMode="auto">
          <a:xfrm flipV="1">
            <a:off x="8024310" y="3962400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Line 156"/>
          <p:cNvSpPr>
            <a:spLocks noChangeShapeType="1"/>
          </p:cNvSpPr>
          <p:nvPr/>
        </p:nvSpPr>
        <p:spPr bwMode="auto">
          <a:xfrm flipV="1">
            <a:off x="81258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770787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11" name="Line 156"/>
          <p:cNvSpPr>
            <a:spLocks noChangeShapeType="1"/>
          </p:cNvSpPr>
          <p:nvPr/>
        </p:nvSpPr>
        <p:spPr bwMode="auto">
          <a:xfrm flipV="1">
            <a:off x="86951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Rectangle 67"/>
          <p:cNvSpPr>
            <a:spLocks noChangeArrowheads="1"/>
          </p:cNvSpPr>
          <p:nvPr/>
        </p:nvSpPr>
        <p:spPr bwMode="auto">
          <a:xfrm rot="16200000">
            <a:off x="827711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67" name="Line 133"/>
          <p:cNvSpPr>
            <a:spLocks noChangeShapeType="1"/>
          </p:cNvSpPr>
          <p:nvPr/>
        </p:nvSpPr>
        <p:spPr bwMode="auto">
          <a:xfrm flipV="1">
            <a:off x="5586545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Line 135"/>
          <p:cNvSpPr>
            <a:spLocks noChangeShapeType="1"/>
          </p:cNvSpPr>
          <p:nvPr/>
        </p:nvSpPr>
        <p:spPr bwMode="auto">
          <a:xfrm flipV="1">
            <a:off x="582687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Rectangle 67"/>
          <p:cNvSpPr>
            <a:spLocks noChangeArrowheads="1"/>
          </p:cNvSpPr>
          <p:nvPr/>
        </p:nvSpPr>
        <p:spPr bwMode="auto">
          <a:xfrm rot="16200000">
            <a:off x="547325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5" name="Rectangle 67"/>
          <p:cNvSpPr>
            <a:spLocks noChangeArrowheads="1"/>
          </p:cNvSpPr>
          <p:nvPr/>
        </p:nvSpPr>
        <p:spPr bwMode="auto">
          <a:xfrm rot="16200000">
            <a:off x="5960263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7" name="Rectangle 67"/>
          <p:cNvSpPr>
            <a:spLocks noChangeArrowheads="1"/>
          </p:cNvSpPr>
          <p:nvPr/>
        </p:nvSpPr>
        <p:spPr bwMode="auto">
          <a:xfrm rot="16200000">
            <a:off x="522990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78" name="Line 156"/>
          <p:cNvSpPr>
            <a:spLocks noChangeShapeType="1"/>
          </p:cNvSpPr>
          <p:nvPr/>
        </p:nvSpPr>
        <p:spPr bwMode="auto">
          <a:xfrm flipV="1">
            <a:off x="6317809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677107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5"/>
          <p:cNvSpPr>
            <a:spLocks noChangeShapeType="1"/>
          </p:cNvSpPr>
          <p:nvPr/>
        </p:nvSpPr>
        <p:spPr bwMode="auto">
          <a:xfrm flipV="1">
            <a:off x="70114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Rectangle 67"/>
          <p:cNvSpPr>
            <a:spLocks noChangeArrowheads="1"/>
          </p:cNvSpPr>
          <p:nvPr/>
        </p:nvSpPr>
        <p:spPr bwMode="auto">
          <a:xfrm rot="16200000">
            <a:off x="6657784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7144788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6414431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8" name="Line 156"/>
          <p:cNvSpPr>
            <a:spLocks noChangeShapeType="1"/>
          </p:cNvSpPr>
          <p:nvPr/>
        </p:nvSpPr>
        <p:spPr bwMode="auto">
          <a:xfrm flipV="1">
            <a:off x="750233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AutoShape 3"/>
          <p:cNvSpPr>
            <a:spLocks noChangeAspect="1" noChangeArrowheads="1"/>
          </p:cNvSpPr>
          <p:nvPr/>
        </p:nvSpPr>
        <p:spPr bwMode="auto">
          <a:xfrm>
            <a:off x="5180251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9" name="Rectangle 67"/>
          <p:cNvSpPr>
            <a:spLocks noChangeArrowheads="1"/>
          </p:cNvSpPr>
          <p:nvPr/>
        </p:nvSpPr>
        <p:spPr bwMode="auto">
          <a:xfrm>
            <a:off x="8037853" y="3789365"/>
            <a:ext cx="7618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77" name="Line 133"/>
          <p:cNvSpPr>
            <a:spLocks noChangeShapeType="1"/>
          </p:cNvSpPr>
          <p:nvPr/>
        </p:nvSpPr>
        <p:spPr bwMode="auto">
          <a:xfrm flipV="1">
            <a:off x="9344766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135"/>
          <p:cNvSpPr>
            <a:spLocks noChangeShapeType="1"/>
          </p:cNvSpPr>
          <p:nvPr/>
        </p:nvSpPr>
        <p:spPr bwMode="auto">
          <a:xfrm flipV="1">
            <a:off x="9585097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 rot="16200000">
            <a:off x="923148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5" name="Rectangle 67"/>
          <p:cNvSpPr>
            <a:spLocks noChangeArrowheads="1"/>
          </p:cNvSpPr>
          <p:nvPr/>
        </p:nvSpPr>
        <p:spPr bwMode="auto">
          <a:xfrm rot="16200000">
            <a:off x="9718484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 rot="16200000">
            <a:off x="8988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7" name="Line 156"/>
          <p:cNvSpPr>
            <a:spLocks noChangeShapeType="1"/>
          </p:cNvSpPr>
          <p:nvPr/>
        </p:nvSpPr>
        <p:spPr bwMode="auto">
          <a:xfrm flipV="1">
            <a:off x="10076030" y="4343401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Line 133"/>
          <p:cNvSpPr>
            <a:spLocks noChangeShapeType="1"/>
          </p:cNvSpPr>
          <p:nvPr/>
        </p:nvSpPr>
        <p:spPr bwMode="auto">
          <a:xfrm flipV="1">
            <a:off x="1052929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Line 135"/>
          <p:cNvSpPr>
            <a:spLocks noChangeShapeType="1"/>
          </p:cNvSpPr>
          <p:nvPr/>
        </p:nvSpPr>
        <p:spPr bwMode="auto">
          <a:xfrm flipV="1">
            <a:off x="1076962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Rectangle 67"/>
          <p:cNvSpPr>
            <a:spLocks noChangeArrowheads="1"/>
          </p:cNvSpPr>
          <p:nvPr/>
        </p:nvSpPr>
        <p:spPr bwMode="auto">
          <a:xfrm rot="16200000">
            <a:off x="10416005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8" name="Rectangle 67"/>
          <p:cNvSpPr>
            <a:spLocks noChangeArrowheads="1"/>
          </p:cNvSpPr>
          <p:nvPr/>
        </p:nvSpPr>
        <p:spPr bwMode="auto">
          <a:xfrm rot="16200000">
            <a:off x="10903009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89" name="Rectangle 67"/>
          <p:cNvSpPr>
            <a:spLocks noChangeArrowheads="1"/>
          </p:cNvSpPr>
          <p:nvPr/>
        </p:nvSpPr>
        <p:spPr bwMode="auto">
          <a:xfrm rot="16200000">
            <a:off x="10172652" y="44206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90" name="Line 156"/>
          <p:cNvSpPr>
            <a:spLocks noChangeShapeType="1"/>
          </p:cNvSpPr>
          <p:nvPr/>
        </p:nvSpPr>
        <p:spPr bwMode="auto">
          <a:xfrm flipV="1">
            <a:off x="1126055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8" name="AutoShape 3"/>
          <p:cNvSpPr>
            <a:spLocks noChangeAspect="1" noChangeArrowheads="1"/>
          </p:cNvSpPr>
          <p:nvPr/>
        </p:nvSpPr>
        <p:spPr bwMode="auto">
          <a:xfrm>
            <a:off x="8532177" y="3581400"/>
            <a:ext cx="3148780" cy="838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>
            <a:off x="9446339" y="1183906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Supply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2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>
            <a:off x="2877913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>
            <a:off x="3555074" y="56769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5" name="AutoShape 3"/>
          <p:cNvSpPr>
            <a:spLocks noChangeArrowheads="1"/>
          </p:cNvSpPr>
          <p:nvPr/>
        </p:nvSpPr>
        <p:spPr bwMode="auto">
          <a:xfrm rot="16200000">
            <a:off x="1904444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96" name="AutoShape 79"/>
          <p:cNvSpPr>
            <a:spLocks noChangeArrowheads="1"/>
          </p:cNvSpPr>
          <p:nvPr/>
        </p:nvSpPr>
        <p:spPr bwMode="auto">
          <a:xfrm rot="5400000">
            <a:off x="1942544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0" name="Rectangle 67"/>
          <p:cNvSpPr>
            <a:spLocks noChangeArrowheads="1"/>
          </p:cNvSpPr>
          <p:nvPr/>
        </p:nvSpPr>
        <p:spPr bwMode="auto">
          <a:xfrm>
            <a:off x="1726750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</a:t>
            </a: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 rot="16200000">
            <a:off x="2175311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28" name="AutoShape 79"/>
          <p:cNvSpPr>
            <a:spLocks noChangeArrowheads="1"/>
          </p:cNvSpPr>
          <p:nvPr/>
        </p:nvSpPr>
        <p:spPr bwMode="auto">
          <a:xfrm rot="5400000">
            <a:off x="2213411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9" name="Rectangle 67"/>
          <p:cNvSpPr>
            <a:spLocks noChangeArrowheads="1"/>
          </p:cNvSpPr>
          <p:nvPr/>
        </p:nvSpPr>
        <p:spPr bwMode="auto">
          <a:xfrm>
            <a:off x="2304751" y="5676901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2550166" y="490362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2588266" y="532272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261"/>
          <p:cNvSpPr>
            <a:spLocks/>
          </p:cNvSpPr>
          <p:nvPr/>
        </p:nvSpPr>
        <p:spPr bwMode="auto">
          <a:xfrm rot="5400000">
            <a:off x="2196518" y="5372180"/>
            <a:ext cx="76200" cy="60944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Rectangle 67"/>
          <p:cNvSpPr>
            <a:spLocks noChangeArrowheads="1"/>
          </p:cNvSpPr>
          <p:nvPr/>
        </p:nvSpPr>
        <p:spPr bwMode="auto">
          <a:xfrm>
            <a:off x="7414868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 SFP/SFP+</a:t>
            </a:r>
          </a:p>
        </p:txBody>
      </p:sp>
      <p:sp>
        <p:nvSpPr>
          <p:cNvPr id="234" name="AutoShape 3"/>
          <p:cNvSpPr>
            <a:spLocks noChangeArrowheads="1"/>
          </p:cNvSpPr>
          <p:nvPr/>
        </p:nvSpPr>
        <p:spPr bwMode="auto">
          <a:xfrm rot="16200000">
            <a:off x="78972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35" name="AutoShape 79"/>
          <p:cNvSpPr>
            <a:spLocks noChangeArrowheads="1"/>
          </p:cNvSpPr>
          <p:nvPr/>
        </p:nvSpPr>
        <p:spPr bwMode="auto">
          <a:xfrm rot="5400000">
            <a:off x="79353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84665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37" name="AutoShape 79"/>
          <p:cNvSpPr>
            <a:spLocks noChangeArrowheads="1"/>
          </p:cNvSpPr>
          <p:nvPr/>
        </p:nvSpPr>
        <p:spPr bwMode="auto">
          <a:xfrm rot="5400000">
            <a:off x="85046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8" name="AutoShape 261"/>
          <p:cNvSpPr>
            <a:spLocks/>
          </p:cNvSpPr>
          <p:nvPr/>
        </p:nvSpPr>
        <p:spPr bwMode="auto">
          <a:xfrm rot="5400000">
            <a:off x="8341717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Rectangle 67"/>
          <p:cNvSpPr>
            <a:spLocks noChangeArrowheads="1"/>
          </p:cNvSpPr>
          <p:nvPr/>
        </p:nvSpPr>
        <p:spPr bwMode="auto">
          <a:xfrm>
            <a:off x="4875530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  <p:sp>
        <p:nvSpPr>
          <p:cNvPr id="240" name="AutoShape 261"/>
          <p:cNvSpPr>
            <a:spLocks/>
          </p:cNvSpPr>
          <p:nvPr/>
        </p:nvSpPr>
        <p:spPr bwMode="auto">
          <a:xfrm rot="5400000">
            <a:off x="590395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5357945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559827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5396045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563637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5" name="AutoShape 3"/>
          <p:cNvSpPr>
            <a:spLocks noChangeArrowheads="1"/>
          </p:cNvSpPr>
          <p:nvPr/>
        </p:nvSpPr>
        <p:spPr bwMode="auto">
          <a:xfrm rot="16200000">
            <a:off x="6089210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46" name="AutoShape 79"/>
          <p:cNvSpPr>
            <a:spLocks noChangeArrowheads="1"/>
          </p:cNvSpPr>
          <p:nvPr/>
        </p:nvSpPr>
        <p:spPr bwMode="auto">
          <a:xfrm rot="5400000">
            <a:off x="6127310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 rot="16200000">
            <a:off x="654247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6782800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56" name="AutoShape 79"/>
          <p:cNvSpPr>
            <a:spLocks noChangeArrowheads="1"/>
          </p:cNvSpPr>
          <p:nvPr/>
        </p:nvSpPr>
        <p:spPr bwMode="auto">
          <a:xfrm rot="5400000">
            <a:off x="658057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0" name="AutoShape 79"/>
          <p:cNvSpPr>
            <a:spLocks noChangeArrowheads="1"/>
          </p:cNvSpPr>
          <p:nvPr/>
        </p:nvSpPr>
        <p:spPr bwMode="auto">
          <a:xfrm rot="5400000">
            <a:off x="6820900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3"/>
          <p:cNvSpPr>
            <a:spLocks noChangeArrowheads="1"/>
          </p:cNvSpPr>
          <p:nvPr/>
        </p:nvSpPr>
        <p:spPr bwMode="auto">
          <a:xfrm rot="16200000">
            <a:off x="727373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4" name="AutoShape 79"/>
          <p:cNvSpPr>
            <a:spLocks noChangeArrowheads="1"/>
          </p:cNvSpPr>
          <p:nvPr/>
        </p:nvSpPr>
        <p:spPr bwMode="auto">
          <a:xfrm rot="5400000">
            <a:off x="731183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583639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96" name="TextBox 295"/>
          <p:cNvSpPr txBox="1"/>
          <p:nvPr/>
        </p:nvSpPr>
        <p:spPr>
          <a:xfrm>
            <a:off x="7008574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97" name="Rectangle 67"/>
          <p:cNvSpPr>
            <a:spLocks noChangeArrowheads="1"/>
          </p:cNvSpPr>
          <p:nvPr/>
        </p:nvSpPr>
        <p:spPr bwMode="auto">
          <a:xfrm>
            <a:off x="5949643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298" name="AutoShape 261"/>
          <p:cNvSpPr>
            <a:spLocks/>
          </p:cNvSpPr>
          <p:nvPr/>
        </p:nvSpPr>
        <p:spPr bwMode="auto">
          <a:xfrm rot="5400000">
            <a:off x="7021261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AutoShape 261"/>
          <p:cNvSpPr>
            <a:spLocks/>
          </p:cNvSpPr>
          <p:nvPr/>
        </p:nvSpPr>
        <p:spPr bwMode="auto">
          <a:xfrm rot="5400000">
            <a:off x="9662173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AutoShape 3"/>
          <p:cNvSpPr>
            <a:spLocks noChangeArrowheads="1"/>
          </p:cNvSpPr>
          <p:nvPr/>
        </p:nvSpPr>
        <p:spPr bwMode="auto">
          <a:xfrm rot="16200000">
            <a:off x="9116166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01" name="AutoShape 3"/>
          <p:cNvSpPr>
            <a:spLocks noChangeArrowheads="1"/>
          </p:cNvSpPr>
          <p:nvPr/>
        </p:nvSpPr>
        <p:spPr bwMode="auto">
          <a:xfrm rot="16200000">
            <a:off x="9356497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02" name="AutoShape 79"/>
          <p:cNvSpPr>
            <a:spLocks noChangeArrowheads="1"/>
          </p:cNvSpPr>
          <p:nvPr/>
        </p:nvSpPr>
        <p:spPr bwMode="auto">
          <a:xfrm rot="5400000">
            <a:off x="9154266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3" name="AutoShape 79"/>
          <p:cNvSpPr>
            <a:spLocks noChangeArrowheads="1"/>
          </p:cNvSpPr>
          <p:nvPr/>
        </p:nvSpPr>
        <p:spPr bwMode="auto">
          <a:xfrm rot="5400000">
            <a:off x="9394597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4" name="AutoShape 3"/>
          <p:cNvSpPr>
            <a:spLocks noChangeArrowheads="1"/>
          </p:cNvSpPr>
          <p:nvPr/>
        </p:nvSpPr>
        <p:spPr bwMode="auto">
          <a:xfrm rot="16200000">
            <a:off x="9847431" y="4927628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305" name="AutoShape 79"/>
          <p:cNvSpPr>
            <a:spLocks noChangeArrowheads="1"/>
          </p:cNvSpPr>
          <p:nvPr/>
        </p:nvSpPr>
        <p:spPr bwMode="auto">
          <a:xfrm rot="5400000">
            <a:off x="9885531" y="5346728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6" name="AutoShape 3"/>
          <p:cNvSpPr>
            <a:spLocks noChangeArrowheads="1"/>
          </p:cNvSpPr>
          <p:nvPr/>
        </p:nvSpPr>
        <p:spPr bwMode="auto">
          <a:xfrm rot="16200000">
            <a:off x="1030069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07" name="AutoShape 3"/>
          <p:cNvSpPr>
            <a:spLocks noChangeArrowheads="1"/>
          </p:cNvSpPr>
          <p:nvPr/>
        </p:nvSpPr>
        <p:spPr bwMode="auto">
          <a:xfrm rot="16200000">
            <a:off x="1054102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08" name="AutoShape 79"/>
          <p:cNvSpPr>
            <a:spLocks noChangeArrowheads="1"/>
          </p:cNvSpPr>
          <p:nvPr/>
        </p:nvSpPr>
        <p:spPr bwMode="auto">
          <a:xfrm rot="5400000">
            <a:off x="1033879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09" name="AutoShape 79"/>
          <p:cNvSpPr>
            <a:spLocks noChangeArrowheads="1"/>
          </p:cNvSpPr>
          <p:nvPr/>
        </p:nvSpPr>
        <p:spPr bwMode="auto">
          <a:xfrm rot="5400000">
            <a:off x="1057912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0" name="AutoShape 3"/>
          <p:cNvSpPr>
            <a:spLocks noChangeArrowheads="1"/>
          </p:cNvSpPr>
          <p:nvPr/>
        </p:nvSpPr>
        <p:spPr bwMode="auto">
          <a:xfrm rot="16200000">
            <a:off x="1103195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311" name="AutoShape 79"/>
          <p:cNvSpPr>
            <a:spLocks noChangeArrowheads="1"/>
          </p:cNvSpPr>
          <p:nvPr/>
        </p:nvSpPr>
        <p:spPr bwMode="auto">
          <a:xfrm rot="5400000">
            <a:off x="1107005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959461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313" name="TextBox 312"/>
          <p:cNvSpPr txBox="1"/>
          <p:nvPr/>
        </p:nvSpPr>
        <p:spPr>
          <a:xfrm>
            <a:off x="10766796" y="4759436"/>
            <a:ext cx="406294" cy="246221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r>
              <a:rPr lang="en-US" sz="800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314" name="Rectangle 67"/>
          <p:cNvSpPr>
            <a:spLocks noChangeArrowheads="1"/>
          </p:cNvSpPr>
          <p:nvPr/>
        </p:nvSpPr>
        <p:spPr bwMode="auto">
          <a:xfrm>
            <a:off x="8735325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RJ45</a:t>
            </a:r>
          </a:p>
        </p:txBody>
      </p:sp>
      <p:sp>
        <p:nvSpPr>
          <p:cNvPr id="315" name="AutoShape 261"/>
          <p:cNvSpPr>
            <a:spLocks/>
          </p:cNvSpPr>
          <p:nvPr/>
        </p:nvSpPr>
        <p:spPr bwMode="auto">
          <a:xfrm rot="5400000">
            <a:off x="10779482" y="5118246"/>
            <a:ext cx="76200" cy="111730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" name="Rectangle 67"/>
          <p:cNvSpPr>
            <a:spLocks noChangeArrowheads="1"/>
          </p:cNvSpPr>
          <p:nvPr/>
        </p:nvSpPr>
        <p:spPr bwMode="auto">
          <a:xfrm>
            <a:off x="9852633" y="56769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8x GE SFP</a:t>
            </a:r>
          </a:p>
        </p:txBody>
      </p:sp>
    </p:spTree>
    <p:extLst>
      <p:ext uri="{BB962C8B-B14F-4D97-AF65-F5344CB8AC3E}">
        <p14:creationId xmlns:p14="http://schemas.microsoft.com/office/powerpoint/2010/main" val="860070539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900D/1000D Port Mapping</a:t>
            </a:r>
            <a:endParaRPr lang="en-US" dirty="0"/>
          </a:p>
        </p:txBody>
      </p:sp>
      <p:cxnSp>
        <p:nvCxnSpPr>
          <p:cNvPr id="98" name="Straight Connector 97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cxnSp>
        <p:nvCxnSpPr>
          <p:cNvPr id="58" name="Straight Connector 57"/>
          <p:cNvCxnSpPr/>
          <p:nvPr/>
        </p:nvCxnSpPr>
        <p:spPr bwMode="auto">
          <a:xfrm flipH="1">
            <a:off x="7301454" y="5174056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9" name="Picture 58" descr="FG-1000D Front and Back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32"/>
          <a:stretch/>
        </p:blipFill>
        <p:spPr>
          <a:xfrm>
            <a:off x="961719" y="1669516"/>
            <a:ext cx="10324355" cy="2031048"/>
          </a:xfrm>
          <a:prstGeom prst="rect">
            <a:avLst/>
          </a:prstGeom>
        </p:spPr>
      </p:pic>
      <p:sp>
        <p:nvSpPr>
          <p:cNvPr id="60" name="AutoShape 3"/>
          <p:cNvSpPr>
            <a:spLocks noChangeArrowheads="1"/>
          </p:cNvSpPr>
          <p:nvPr/>
        </p:nvSpPr>
        <p:spPr bwMode="auto">
          <a:xfrm>
            <a:off x="7601995" y="4741039"/>
            <a:ext cx="3047206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 bwMode="auto">
          <a:xfrm>
            <a:off x="7683291" y="2908558"/>
            <a:ext cx="16813" cy="180666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>
            <a:off x="7310548" y="3372807"/>
            <a:ext cx="7290" cy="13424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Rectangle 63"/>
          <p:cNvSpPr/>
          <p:nvPr/>
        </p:nvSpPr>
        <p:spPr bwMode="auto">
          <a:xfrm>
            <a:off x="7109963" y="2759691"/>
            <a:ext cx="371703" cy="276501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8158605" y="3347947"/>
            <a:ext cx="304721" cy="1399824"/>
            <a:chOff x="6334124" y="3276600"/>
            <a:chExt cx="228600" cy="457200"/>
          </a:xfrm>
        </p:grpSpPr>
        <p:cxnSp>
          <p:nvCxnSpPr>
            <p:cNvPr id="66" name="Straight Connector 65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0" name="Group 69"/>
          <p:cNvGrpSpPr/>
          <p:nvPr/>
        </p:nvGrpSpPr>
        <p:grpSpPr>
          <a:xfrm>
            <a:off x="8571796" y="3347947"/>
            <a:ext cx="304721" cy="1399824"/>
            <a:chOff x="6334124" y="3276600"/>
            <a:chExt cx="228600" cy="457200"/>
          </a:xfrm>
        </p:grpSpPr>
        <p:cxnSp>
          <p:nvCxnSpPr>
            <p:cNvPr id="71" name="Straight Connector 70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6" name="Rectangle 95"/>
          <p:cNvSpPr/>
          <p:nvPr/>
        </p:nvSpPr>
        <p:spPr bwMode="auto">
          <a:xfrm>
            <a:off x="3879589" y="2762928"/>
            <a:ext cx="2903076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4224366" y="3320636"/>
            <a:ext cx="304721" cy="1399824"/>
            <a:chOff x="6334124" y="3276600"/>
            <a:chExt cx="228600" cy="457200"/>
          </a:xfrm>
        </p:grpSpPr>
        <p:cxnSp>
          <p:nvCxnSpPr>
            <p:cNvPr id="103" name="Straight Connector 102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Straight Connector 104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Group 106"/>
          <p:cNvGrpSpPr/>
          <p:nvPr/>
        </p:nvGrpSpPr>
        <p:grpSpPr>
          <a:xfrm>
            <a:off x="4615712" y="3320636"/>
            <a:ext cx="304721" cy="1399824"/>
            <a:chOff x="6334124" y="3276600"/>
            <a:chExt cx="228600" cy="457200"/>
          </a:xfrm>
        </p:grpSpPr>
        <p:cxnSp>
          <p:nvCxnSpPr>
            <p:cNvPr id="108" name="Straight Connector 107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Straight Connector 109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1" name="Straight Connector 110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2" name="Rectangle 111"/>
          <p:cNvSpPr/>
          <p:nvPr/>
        </p:nvSpPr>
        <p:spPr bwMode="auto">
          <a:xfrm>
            <a:off x="7813652" y="2752003"/>
            <a:ext cx="2922736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7106279" y="3068821"/>
            <a:ext cx="386309" cy="313579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14" name="Group 113"/>
          <p:cNvGrpSpPr/>
          <p:nvPr/>
        </p:nvGrpSpPr>
        <p:grpSpPr>
          <a:xfrm>
            <a:off x="5781827" y="3316267"/>
            <a:ext cx="304721" cy="1399824"/>
            <a:chOff x="6334124" y="3276600"/>
            <a:chExt cx="228600" cy="457200"/>
          </a:xfrm>
        </p:grpSpPr>
        <p:cxnSp>
          <p:nvCxnSpPr>
            <p:cNvPr id="115" name="Straight Connector 11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Straight Connector 11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Straight Connector 11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9" name="Group 118"/>
          <p:cNvGrpSpPr/>
          <p:nvPr/>
        </p:nvGrpSpPr>
        <p:grpSpPr>
          <a:xfrm>
            <a:off x="6173173" y="3316267"/>
            <a:ext cx="304721" cy="1399824"/>
            <a:chOff x="6334124" y="3276600"/>
            <a:chExt cx="228600" cy="457200"/>
          </a:xfrm>
        </p:grpSpPr>
        <p:cxnSp>
          <p:nvCxnSpPr>
            <p:cNvPr id="120" name="Straight Connector 11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Straight Connector 12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4" name="Group 123"/>
          <p:cNvGrpSpPr/>
          <p:nvPr/>
        </p:nvGrpSpPr>
        <p:grpSpPr>
          <a:xfrm>
            <a:off x="9694223" y="3354501"/>
            <a:ext cx="304721" cy="1399824"/>
            <a:chOff x="6334124" y="3276600"/>
            <a:chExt cx="228600" cy="457200"/>
          </a:xfrm>
        </p:grpSpPr>
        <p:cxnSp>
          <p:nvCxnSpPr>
            <p:cNvPr id="125" name="Straight Connector 12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Straight Connector 12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9" name="Group 128"/>
          <p:cNvGrpSpPr/>
          <p:nvPr/>
        </p:nvGrpSpPr>
        <p:grpSpPr>
          <a:xfrm>
            <a:off x="10107414" y="3354501"/>
            <a:ext cx="304721" cy="1399824"/>
            <a:chOff x="6334124" y="3276600"/>
            <a:chExt cx="228600" cy="457200"/>
          </a:xfrm>
        </p:grpSpPr>
        <p:cxnSp>
          <p:nvCxnSpPr>
            <p:cNvPr id="130" name="Straight Connector 12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4" name="AutoShape 3"/>
          <p:cNvSpPr>
            <a:spLocks noChangeArrowheads="1"/>
          </p:cNvSpPr>
          <p:nvPr/>
        </p:nvSpPr>
        <p:spPr bwMode="auto">
          <a:xfrm>
            <a:off x="4062586" y="4731844"/>
            <a:ext cx="3353549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35" name="Straight Connector 134"/>
          <p:cNvCxnSpPr/>
          <p:nvPr/>
        </p:nvCxnSpPr>
        <p:spPr bwMode="auto">
          <a:xfrm flipH="1">
            <a:off x="7459822" y="2912637"/>
            <a:ext cx="229359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52322748"/>
      </p:ext>
    </p:extLst>
  </p:cSld>
  <p:clrMapOvr>
    <a:masterClrMapping/>
  </p:clrMapOvr>
  <p:transition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1200D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2346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931931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962403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935741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66213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Line 133"/>
          <p:cNvSpPr>
            <a:spLocks noChangeShapeType="1"/>
          </p:cNvSpPr>
          <p:nvPr/>
        </p:nvSpPr>
        <p:spPr bwMode="auto">
          <a:xfrm flipV="1">
            <a:off x="954791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35"/>
          <p:cNvSpPr>
            <a:spLocks noChangeShapeType="1"/>
          </p:cNvSpPr>
          <p:nvPr/>
        </p:nvSpPr>
        <p:spPr bwMode="auto">
          <a:xfrm flipV="1">
            <a:off x="985263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943462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992875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1023347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996685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1027157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2" name="Line 155"/>
          <p:cNvSpPr>
            <a:spLocks noChangeShapeType="1"/>
          </p:cNvSpPr>
          <p:nvPr/>
        </p:nvSpPr>
        <p:spPr bwMode="auto">
          <a:xfrm flipV="1">
            <a:off x="1015735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156"/>
          <p:cNvSpPr>
            <a:spLocks noChangeShapeType="1"/>
          </p:cNvSpPr>
          <p:nvPr/>
        </p:nvSpPr>
        <p:spPr bwMode="auto">
          <a:xfrm flipV="1">
            <a:off x="1046207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1004407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973934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71388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5" name="AutoShape 261"/>
          <p:cNvSpPr>
            <a:spLocks/>
          </p:cNvSpPr>
          <p:nvPr/>
        </p:nvSpPr>
        <p:spPr bwMode="auto">
          <a:xfrm rot="5400000">
            <a:off x="9967453" y="5016115"/>
            <a:ext cx="75084" cy="1320456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>
            <a:off x="904004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10G SFP/SFP+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 SSD</a:t>
            </a: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 rot="16200000">
            <a:off x="52563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5610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86581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8" name="Line 133"/>
          <p:cNvSpPr>
            <a:spLocks noChangeShapeType="1"/>
          </p:cNvSpPr>
          <p:nvPr/>
        </p:nvSpPr>
        <p:spPr bwMode="auto">
          <a:xfrm flipV="1">
            <a:off x="54849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6209231" y="4812968"/>
            <a:ext cx="75084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Rectangle 67"/>
          <p:cNvSpPr>
            <a:spLocks noChangeArrowheads="1"/>
          </p:cNvSpPr>
          <p:nvPr/>
        </p:nvSpPr>
        <p:spPr bwMode="auto">
          <a:xfrm>
            <a:off x="5281824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RJ45, 10/100/1G</a:t>
            </a: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52944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2" name="AutoShape 79"/>
          <p:cNvSpPr>
            <a:spLocks noChangeArrowheads="1"/>
          </p:cNvSpPr>
          <p:nvPr/>
        </p:nvSpPr>
        <p:spPr bwMode="auto">
          <a:xfrm rot="5400000">
            <a:off x="55991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59039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578969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60944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7287842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759256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7325942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763066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516442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82116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40315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89728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820200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93538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824010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812588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43060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801259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70787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705823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731329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SFP, 1G only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9089701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20060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20441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537168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5981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567640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502676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8239585" y="4811852"/>
            <a:ext cx="77317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7719589" y="302987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547913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8100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30480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6" name="AutoShape 3"/>
          <p:cNvSpPr>
            <a:spLocks noChangeArrowheads="1"/>
          </p:cNvSpPr>
          <p:nvPr/>
        </p:nvSpPr>
        <p:spPr bwMode="auto">
          <a:xfrm rot="16200000">
            <a:off x="8811445" y="49253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8849545" y="5344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8" name="Line 156"/>
          <p:cNvSpPr>
            <a:spLocks noChangeShapeType="1"/>
          </p:cNvSpPr>
          <p:nvPr/>
        </p:nvSpPr>
        <p:spPr bwMode="auto">
          <a:xfrm flipV="1">
            <a:off x="9040045" y="4341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8622040" y="441846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329031" y="4733837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21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659056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29756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26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25519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8" name="Line 57"/>
          <p:cNvSpPr>
            <a:spLocks noChangeShapeType="1"/>
          </p:cNvSpPr>
          <p:nvPr/>
        </p:nvSpPr>
        <p:spPr bwMode="auto">
          <a:xfrm flipV="1">
            <a:off x="27424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130450" y="3276600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8T</a:t>
            </a:r>
          </a:p>
        </p:txBody>
      </p:sp>
      <p:sp>
        <p:nvSpPr>
          <p:cNvPr id="2" name="Rectangle 1"/>
          <p:cNvSpPr/>
          <p:nvPr/>
        </p:nvSpPr>
        <p:spPr>
          <a:xfrm>
            <a:off x="2437767" y="5713885"/>
            <a:ext cx="502570" cy="26674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sz="900" b="1" dirty="0">
                <a:solidFill>
                  <a:srgbClr val="36424A"/>
                </a:solidFill>
              </a:rPr>
              <a:t>USB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677282685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1200D Gen2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2346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240G SSD</a:t>
            </a:r>
          </a:p>
        </p:txBody>
      </p:sp>
      <p:sp>
        <p:nvSpPr>
          <p:cNvPr id="218" name="Line 133"/>
          <p:cNvSpPr>
            <a:spLocks noChangeShapeType="1"/>
          </p:cNvSpPr>
          <p:nvPr/>
        </p:nvSpPr>
        <p:spPr bwMode="auto">
          <a:xfrm flipV="1">
            <a:off x="54849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578969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60944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516442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82116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40315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812588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43060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801259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70787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705823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9089701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537168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5981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567640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502676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7719589" y="302987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547913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8100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30480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8" name="Line 156"/>
          <p:cNvSpPr>
            <a:spLocks noChangeShapeType="1"/>
          </p:cNvSpPr>
          <p:nvPr/>
        </p:nvSpPr>
        <p:spPr bwMode="auto">
          <a:xfrm flipV="1">
            <a:off x="9040045" y="4341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8622040" y="441846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659056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8" name="Line 57"/>
          <p:cNvSpPr>
            <a:spLocks noChangeShapeType="1"/>
          </p:cNvSpPr>
          <p:nvPr/>
        </p:nvSpPr>
        <p:spPr bwMode="auto">
          <a:xfrm flipV="1">
            <a:off x="27424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130450" y="3276600"/>
            <a:ext cx="707852" cy="492443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4C, 8T</a:t>
            </a:r>
          </a:p>
        </p:txBody>
      </p:sp>
      <p:sp>
        <p:nvSpPr>
          <p:cNvPr id="129" name="AutoShape 3"/>
          <p:cNvSpPr>
            <a:spLocks noChangeArrowheads="1"/>
          </p:cNvSpPr>
          <p:nvPr/>
        </p:nvSpPr>
        <p:spPr bwMode="auto">
          <a:xfrm rot="16200000">
            <a:off x="931931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0" name="AutoShape 3"/>
          <p:cNvSpPr>
            <a:spLocks noChangeArrowheads="1"/>
          </p:cNvSpPr>
          <p:nvPr/>
        </p:nvSpPr>
        <p:spPr bwMode="auto">
          <a:xfrm rot="16200000">
            <a:off x="962403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1" name="AutoShape 79"/>
          <p:cNvSpPr>
            <a:spLocks noChangeArrowheads="1"/>
          </p:cNvSpPr>
          <p:nvPr/>
        </p:nvSpPr>
        <p:spPr bwMode="auto">
          <a:xfrm rot="5400000">
            <a:off x="935741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966213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992875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6" name="AutoShape 3"/>
          <p:cNvSpPr>
            <a:spLocks noChangeArrowheads="1"/>
          </p:cNvSpPr>
          <p:nvPr/>
        </p:nvSpPr>
        <p:spPr bwMode="auto">
          <a:xfrm rot="16200000">
            <a:off x="1023347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996685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1027157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45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0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Rectangle 67"/>
          <p:cNvSpPr>
            <a:spLocks noChangeArrowheads="1"/>
          </p:cNvSpPr>
          <p:nvPr/>
        </p:nvSpPr>
        <p:spPr bwMode="auto">
          <a:xfrm>
            <a:off x="2877913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>
            <a:off x="3555074" y="571388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72" name="AutoShape 261"/>
          <p:cNvSpPr>
            <a:spLocks/>
          </p:cNvSpPr>
          <p:nvPr/>
        </p:nvSpPr>
        <p:spPr bwMode="auto">
          <a:xfrm rot="5400000">
            <a:off x="9967453" y="5016115"/>
            <a:ext cx="75084" cy="1320456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Rectangle 67"/>
          <p:cNvSpPr>
            <a:spLocks noChangeArrowheads="1"/>
          </p:cNvSpPr>
          <p:nvPr/>
        </p:nvSpPr>
        <p:spPr bwMode="auto">
          <a:xfrm>
            <a:off x="904004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10G SFP/SFP+</a:t>
            </a:r>
          </a:p>
        </p:txBody>
      </p:sp>
      <p:sp>
        <p:nvSpPr>
          <p:cNvPr id="174" name="AutoShape 3"/>
          <p:cNvSpPr>
            <a:spLocks noChangeArrowheads="1"/>
          </p:cNvSpPr>
          <p:nvPr/>
        </p:nvSpPr>
        <p:spPr bwMode="auto">
          <a:xfrm rot="16200000">
            <a:off x="52563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5" name="AutoShape 3"/>
          <p:cNvSpPr>
            <a:spLocks noChangeArrowheads="1"/>
          </p:cNvSpPr>
          <p:nvPr/>
        </p:nvSpPr>
        <p:spPr bwMode="auto">
          <a:xfrm rot="16200000">
            <a:off x="55610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586581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8" name="AutoShape 261"/>
          <p:cNvSpPr>
            <a:spLocks/>
          </p:cNvSpPr>
          <p:nvPr/>
        </p:nvSpPr>
        <p:spPr bwMode="auto">
          <a:xfrm rot="5400000">
            <a:off x="6209231" y="4812968"/>
            <a:ext cx="75084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Rectangle 67"/>
          <p:cNvSpPr>
            <a:spLocks noChangeArrowheads="1"/>
          </p:cNvSpPr>
          <p:nvPr/>
        </p:nvSpPr>
        <p:spPr bwMode="auto">
          <a:xfrm>
            <a:off x="5281824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RJ45, 10/100/1G</a:t>
            </a:r>
          </a:p>
        </p:txBody>
      </p:sp>
      <p:sp>
        <p:nvSpPr>
          <p:cNvPr id="181" name="AutoShape 79"/>
          <p:cNvSpPr>
            <a:spLocks noChangeArrowheads="1"/>
          </p:cNvSpPr>
          <p:nvPr/>
        </p:nvSpPr>
        <p:spPr bwMode="auto">
          <a:xfrm rot="5400000">
            <a:off x="52944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8" name="AutoShape 79"/>
          <p:cNvSpPr>
            <a:spLocks noChangeArrowheads="1"/>
          </p:cNvSpPr>
          <p:nvPr/>
        </p:nvSpPr>
        <p:spPr bwMode="auto">
          <a:xfrm rot="5400000">
            <a:off x="55991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59039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 rot="16200000">
            <a:off x="7287842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7" name="AutoShape 3"/>
          <p:cNvSpPr>
            <a:spLocks noChangeArrowheads="1"/>
          </p:cNvSpPr>
          <p:nvPr/>
        </p:nvSpPr>
        <p:spPr bwMode="auto">
          <a:xfrm rot="16200000">
            <a:off x="759256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7325942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9" name="AutoShape 79"/>
          <p:cNvSpPr>
            <a:spLocks noChangeArrowheads="1"/>
          </p:cNvSpPr>
          <p:nvPr/>
        </p:nvSpPr>
        <p:spPr bwMode="auto">
          <a:xfrm rot="5400000">
            <a:off x="763066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789728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2" name="AutoShape 3"/>
          <p:cNvSpPr>
            <a:spLocks noChangeArrowheads="1"/>
          </p:cNvSpPr>
          <p:nvPr/>
        </p:nvSpPr>
        <p:spPr bwMode="auto">
          <a:xfrm rot="16200000">
            <a:off x="820200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793538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8" name="AutoShape 79"/>
          <p:cNvSpPr>
            <a:spLocks noChangeArrowheads="1"/>
          </p:cNvSpPr>
          <p:nvPr/>
        </p:nvSpPr>
        <p:spPr bwMode="auto">
          <a:xfrm rot="5400000">
            <a:off x="824010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0" name="Rectangle 67"/>
          <p:cNvSpPr>
            <a:spLocks noChangeArrowheads="1"/>
          </p:cNvSpPr>
          <p:nvPr/>
        </p:nvSpPr>
        <p:spPr bwMode="auto">
          <a:xfrm>
            <a:off x="731329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SFP, 1G only</a:t>
            </a:r>
          </a:p>
        </p:txBody>
      </p:sp>
      <p:sp>
        <p:nvSpPr>
          <p:cNvPr id="252" name="AutoShape 3"/>
          <p:cNvSpPr>
            <a:spLocks noChangeArrowheads="1"/>
          </p:cNvSpPr>
          <p:nvPr/>
        </p:nvSpPr>
        <p:spPr bwMode="auto">
          <a:xfrm rot="16200000">
            <a:off x="20060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20441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>
            <a:off x="1726750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263" name="AutoShape 261"/>
          <p:cNvSpPr>
            <a:spLocks/>
          </p:cNvSpPr>
          <p:nvPr/>
        </p:nvSpPr>
        <p:spPr bwMode="auto">
          <a:xfrm rot="5400000">
            <a:off x="8239585" y="4811852"/>
            <a:ext cx="77317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AutoShape 3"/>
          <p:cNvSpPr>
            <a:spLocks noChangeArrowheads="1"/>
          </p:cNvSpPr>
          <p:nvPr/>
        </p:nvSpPr>
        <p:spPr bwMode="auto">
          <a:xfrm rot="16200000">
            <a:off x="8811445" y="49253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65" name="AutoShape 79"/>
          <p:cNvSpPr>
            <a:spLocks noChangeArrowheads="1"/>
          </p:cNvSpPr>
          <p:nvPr/>
        </p:nvSpPr>
        <p:spPr bwMode="auto">
          <a:xfrm rot="5400000">
            <a:off x="8849545" y="5344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6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67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8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69" name="AutoShape 79"/>
          <p:cNvSpPr>
            <a:spLocks noChangeArrowheads="1"/>
          </p:cNvSpPr>
          <p:nvPr/>
        </p:nvSpPr>
        <p:spPr bwMode="auto">
          <a:xfrm rot="5400000">
            <a:off x="25519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0" name="Rectangle 269"/>
          <p:cNvSpPr/>
          <p:nvPr/>
        </p:nvSpPr>
        <p:spPr>
          <a:xfrm>
            <a:off x="2437767" y="5713885"/>
            <a:ext cx="502570" cy="26674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sz="900" b="1" dirty="0">
                <a:solidFill>
                  <a:srgbClr val="36424A"/>
                </a:solidFill>
              </a:rPr>
              <a:t>USB </a:t>
            </a:r>
            <a:endParaRPr lang="en-US" sz="900" dirty="0"/>
          </a:p>
        </p:txBody>
      </p:sp>
      <p:sp>
        <p:nvSpPr>
          <p:cNvPr id="271" name="TextBox 270"/>
          <p:cNvSpPr txBox="1"/>
          <p:nvPr/>
        </p:nvSpPr>
        <p:spPr>
          <a:xfrm>
            <a:off x="8329031" y="4733837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72" name="TextBox 271"/>
          <p:cNvSpPr txBox="1"/>
          <p:nvPr/>
        </p:nvSpPr>
        <p:spPr>
          <a:xfrm>
            <a:off x="629756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81" name="Line 133"/>
          <p:cNvSpPr>
            <a:spLocks noChangeShapeType="1"/>
          </p:cNvSpPr>
          <p:nvPr/>
        </p:nvSpPr>
        <p:spPr bwMode="auto">
          <a:xfrm flipV="1">
            <a:off x="954791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Line 135"/>
          <p:cNvSpPr>
            <a:spLocks noChangeShapeType="1"/>
          </p:cNvSpPr>
          <p:nvPr/>
        </p:nvSpPr>
        <p:spPr bwMode="auto">
          <a:xfrm flipV="1">
            <a:off x="985263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Rectangle 67"/>
          <p:cNvSpPr>
            <a:spLocks noChangeArrowheads="1"/>
          </p:cNvSpPr>
          <p:nvPr/>
        </p:nvSpPr>
        <p:spPr bwMode="auto">
          <a:xfrm rot="16200000">
            <a:off x="943462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84" name="Line 155"/>
          <p:cNvSpPr>
            <a:spLocks noChangeShapeType="1"/>
          </p:cNvSpPr>
          <p:nvPr/>
        </p:nvSpPr>
        <p:spPr bwMode="auto">
          <a:xfrm flipV="1">
            <a:off x="1015735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Line 156"/>
          <p:cNvSpPr>
            <a:spLocks noChangeShapeType="1"/>
          </p:cNvSpPr>
          <p:nvPr/>
        </p:nvSpPr>
        <p:spPr bwMode="auto">
          <a:xfrm flipV="1">
            <a:off x="1046207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Rectangle 67"/>
          <p:cNvSpPr>
            <a:spLocks noChangeArrowheads="1"/>
          </p:cNvSpPr>
          <p:nvPr/>
        </p:nvSpPr>
        <p:spPr bwMode="auto">
          <a:xfrm rot="16200000">
            <a:off x="1004407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87" name="Rectangle 67"/>
          <p:cNvSpPr>
            <a:spLocks noChangeArrowheads="1"/>
          </p:cNvSpPr>
          <p:nvPr/>
        </p:nvSpPr>
        <p:spPr bwMode="auto">
          <a:xfrm rot="16200000">
            <a:off x="973934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</p:spTree>
    <p:extLst>
      <p:ext uri="{BB962C8B-B14F-4D97-AF65-F5344CB8AC3E}">
        <p14:creationId xmlns:p14="http://schemas.microsoft.com/office/powerpoint/2010/main" val="9505821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Processor Comparison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054829"/>
              </p:ext>
            </p:extLst>
          </p:nvPr>
        </p:nvGraphicFramePr>
        <p:xfrm>
          <a:off x="335913" y="4748164"/>
          <a:ext cx="11517001" cy="1486706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4566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5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5920">
                <a:tc>
                  <a:txBody>
                    <a:bodyPr/>
                    <a:lstStyle/>
                    <a:p>
                      <a:endParaRPr lang="en-US" sz="1300" dirty="0">
                        <a:latin typeface="+mj-lt"/>
                      </a:endParaRPr>
                    </a:p>
                  </a:txBody>
                  <a:tcPr marL="121888" marR="121888" anchor="ctr">
                    <a:solidFill>
                      <a:srgbClr val="A12D2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CP8</a:t>
                      </a:r>
                    </a:p>
                  </a:txBody>
                  <a:tcPr marL="121888" marR="121888" anchor="ctr">
                    <a:solidFill>
                      <a:srgbClr val="A12D2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CP9</a:t>
                      </a:r>
                    </a:p>
                  </a:txBody>
                  <a:tcPr marL="121888" marR="121888" anchor="ctr">
                    <a:solidFill>
                      <a:srgbClr val="A12D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92">
                <a:tc>
                  <a:txBody>
                    <a:bodyPr/>
                    <a:lstStyle/>
                    <a:p>
                      <a:r>
                        <a:rPr lang="en-US" sz="1600" dirty="0"/>
                        <a:t>VPN NSA "</a:t>
                      </a:r>
                      <a:r>
                        <a:rPr lang="en-US" sz="1600" dirty="0" err="1"/>
                        <a:t>SuiteB</a:t>
                      </a:r>
                      <a:r>
                        <a:rPr lang="en-US" sz="1600" dirty="0"/>
                        <a:t>” support</a:t>
                      </a: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</a:t>
                      </a:r>
                      <a:endParaRPr lang="en-US" sz="1600" dirty="0">
                        <a:solidFill>
                          <a:srgbClr val="283137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357">
                <a:tc>
                  <a:txBody>
                    <a:bodyPr/>
                    <a:lstStyle/>
                    <a:p>
                      <a:pPr marL="0" marR="0" indent="0" algn="l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IPS Full-match</a:t>
                      </a:r>
                      <a:r>
                        <a:rPr lang="en-US" sz="1600" baseline="0" dirty="0"/>
                        <a:t> Offload</a:t>
                      </a:r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357">
                <a:tc>
                  <a:txBody>
                    <a:bodyPr/>
                    <a:lstStyle/>
                    <a:p>
                      <a:pPr marL="0" marR="0" indent="0" algn="l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TRNG (True Random</a:t>
                      </a:r>
                      <a:r>
                        <a:rPr lang="en-US" sz="1600" baseline="0" dirty="0"/>
                        <a:t> Number Generator)</a:t>
                      </a:r>
                      <a:endParaRPr lang="en-US" sz="1600" dirty="0"/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anchor="ctr"/>
                </a:tc>
                <a:tc>
                  <a:txBody>
                    <a:bodyPr/>
                    <a:lstStyle/>
                    <a:p>
                      <a:pPr marL="0" marR="0" indent="0" algn="ctr" defTabSz="6857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061467000"/>
              </p:ext>
            </p:extLst>
          </p:nvPr>
        </p:nvGraphicFramePr>
        <p:xfrm>
          <a:off x="476988" y="1009339"/>
          <a:ext cx="11517000" cy="364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Oval 3"/>
          <p:cNvSpPr/>
          <p:nvPr/>
        </p:nvSpPr>
        <p:spPr bwMode="invGray">
          <a:xfrm>
            <a:off x="5078679" y="1009341"/>
            <a:ext cx="754350" cy="754547"/>
          </a:xfrm>
          <a:prstGeom prst="ellipse">
            <a:avLst/>
          </a:prstGeom>
          <a:solidFill>
            <a:schemeClr val="accent6"/>
          </a:solidFill>
          <a:ln w="19050" cmpd="sng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wrap="square" lIns="0" tIns="60949" rIns="0" bIns="60949" rtlCol="0" anchor="ctr"/>
          <a:lstStyle/>
          <a:p>
            <a:pPr algn="ctr" defTabSz="457092"/>
            <a:r>
              <a:rPr lang="en-US" sz="2100" b="1" i="1" dirty="0">
                <a:solidFill>
                  <a:schemeClr val="bg1"/>
                </a:solidFill>
              </a:rPr>
              <a:t>3.5x</a:t>
            </a:r>
          </a:p>
        </p:txBody>
      </p:sp>
      <p:sp>
        <p:nvSpPr>
          <p:cNvPr id="7" name="Oval 6"/>
          <p:cNvSpPr/>
          <p:nvPr/>
        </p:nvSpPr>
        <p:spPr bwMode="invGray">
          <a:xfrm>
            <a:off x="10275858" y="1693335"/>
            <a:ext cx="754350" cy="754547"/>
          </a:xfrm>
          <a:prstGeom prst="ellipse">
            <a:avLst/>
          </a:prstGeom>
          <a:solidFill>
            <a:schemeClr val="accent6"/>
          </a:solidFill>
          <a:ln w="19050" cmpd="sng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wrap="square" lIns="0" tIns="60949" rIns="0" bIns="60949" rtlCol="0" anchor="ctr"/>
          <a:lstStyle/>
          <a:p>
            <a:pPr algn="ctr" defTabSz="457092"/>
            <a:r>
              <a:rPr lang="en-US" sz="2100" b="1" i="1" dirty="0">
                <a:solidFill>
                  <a:schemeClr val="bg1"/>
                </a:solidFill>
              </a:rPr>
              <a:t>2x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79818" y="6406595"/>
            <a:ext cx="3272925" cy="4616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100" dirty="0"/>
              <a:t>* Performance may varied according to models due to hardware architecture designs </a:t>
            </a:r>
          </a:p>
        </p:txBody>
      </p:sp>
    </p:spTree>
    <p:extLst>
      <p:ext uri="{BB962C8B-B14F-4D97-AF65-F5344CB8AC3E}">
        <p14:creationId xmlns:p14="http://schemas.microsoft.com/office/powerpoint/2010/main" val="4268651840"/>
      </p:ext>
    </p:extLst>
  </p:cSld>
  <p:clrMapOvr>
    <a:masterClrMapping/>
  </p:clrMapOvr>
  <p:transition spd="slow">
    <p:wip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1200D Port Mapping</a:t>
            </a:r>
            <a:endParaRPr lang="en-US" dirty="0"/>
          </a:p>
        </p:txBody>
      </p:sp>
      <p:cxnSp>
        <p:nvCxnSpPr>
          <p:cNvPr id="98" name="Straight Connector 97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cxnSp>
        <p:nvCxnSpPr>
          <p:cNvPr id="95" name="Straight Connector 94"/>
          <p:cNvCxnSpPr/>
          <p:nvPr/>
        </p:nvCxnSpPr>
        <p:spPr bwMode="auto">
          <a:xfrm>
            <a:off x="6368095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/>
          <p:cNvCxnSpPr/>
          <p:nvPr/>
        </p:nvCxnSpPr>
        <p:spPr bwMode="auto">
          <a:xfrm>
            <a:off x="6469668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6571242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/>
          <p:cNvCxnSpPr/>
          <p:nvPr/>
        </p:nvCxnSpPr>
        <p:spPr bwMode="auto">
          <a:xfrm>
            <a:off x="6672815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4" name="Straight Connector 103"/>
          <p:cNvCxnSpPr/>
          <p:nvPr/>
        </p:nvCxnSpPr>
        <p:spPr bwMode="auto">
          <a:xfrm>
            <a:off x="8182311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/>
          <p:cNvCxnSpPr/>
          <p:nvPr/>
        </p:nvCxnSpPr>
        <p:spPr bwMode="auto">
          <a:xfrm>
            <a:off x="8283885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Straight Connector 105"/>
          <p:cNvCxnSpPr/>
          <p:nvPr/>
        </p:nvCxnSpPr>
        <p:spPr bwMode="auto">
          <a:xfrm>
            <a:off x="8385458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06"/>
          <p:cNvCxnSpPr/>
          <p:nvPr/>
        </p:nvCxnSpPr>
        <p:spPr bwMode="auto">
          <a:xfrm>
            <a:off x="8487032" y="4471855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8" name="Picture 107" descr="FG-1200D-Front &amp; Back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5"/>
          <a:stretch/>
        </p:blipFill>
        <p:spPr>
          <a:xfrm>
            <a:off x="1117309" y="1360984"/>
            <a:ext cx="10358627" cy="1937477"/>
          </a:xfrm>
          <a:prstGeom prst="rect">
            <a:avLst/>
          </a:prstGeom>
        </p:spPr>
      </p:pic>
      <p:cxnSp>
        <p:nvCxnSpPr>
          <p:cNvPr id="109" name="Straight Connector 108"/>
          <p:cNvCxnSpPr/>
          <p:nvPr/>
        </p:nvCxnSpPr>
        <p:spPr bwMode="auto">
          <a:xfrm>
            <a:off x="9852634" y="3088185"/>
            <a:ext cx="16813" cy="150186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0" name="Rectangle 109"/>
          <p:cNvSpPr/>
          <p:nvPr/>
        </p:nvSpPr>
        <p:spPr bwMode="auto">
          <a:xfrm>
            <a:off x="9727767" y="2456733"/>
            <a:ext cx="371703" cy="609600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7008574" y="3088184"/>
            <a:ext cx="304721" cy="1399824"/>
            <a:chOff x="6334124" y="3276600"/>
            <a:chExt cx="228600" cy="457200"/>
          </a:xfrm>
        </p:grpSpPr>
        <p:cxnSp>
          <p:nvCxnSpPr>
            <p:cNvPr id="112" name="Straight Connector 111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Straight Connector 112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6" name="Group 115"/>
          <p:cNvGrpSpPr/>
          <p:nvPr/>
        </p:nvGrpSpPr>
        <p:grpSpPr>
          <a:xfrm>
            <a:off x="7421765" y="3088184"/>
            <a:ext cx="304721" cy="1399824"/>
            <a:chOff x="6334124" y="3276600"/>
            <a:chExt cx="228600" cy="457200"/>
          </a:xfrm>
        </p:grpSpPr>
        <p:cxnSp>
          <p:nvCxnSpPr>
            <p:cNvPr id="117" name="Straight Connector 116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Straight Connector 118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Straight Connector 119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1" name="Rectangle 120"/>
          <p:cNvSpPr/>
          <p:nvPr/>
        </p:nvSpPr>
        <p:spPr bwMode="auto">
          <a:xfrm>
            <a:off x="5078677" y="2478584"/>
            <a:ext cx="1422030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22" name="Group 121"/>
          <p:cNvGrpSpPr/>
          <p:nvPr/>
        </p:nvGrpSpPr>
        <p:grpSpPr>
          <a:xfrm>
            <a:off x="8532177" y="3088184"/>
            <a:ext cx="304721" cy="1399824"/>
            <a:chOff x="6334124" y="3276600"/>
            <a:chExt cx="228600" cy="457200"/>
          </a:xfrm>
        </p:grpSpPr>
        <p:cxnSp>
          <p:nvCxnSpPr>
            <p:cNvPr id="123" name="Straight Connector 122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Straight Connector 123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5" name="Straight Connector 124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7" name="Group 126"/>
          <p:cNvGrpSpPr/>
          <p:nvPr/>
        </p:nvGrpSpPr>
        <p:grpSpPr>
          <a:xfrm>
            <a:off x="8923523" y="3088184"/>
            <a:ext cx="304721" cy="1399824"/>
            <a:chOff x="6334124" y="3276600"/>
            <a:chExt cx="228600" cy="457200"/>
          </a:xfrm>
        </p:grpSpPr>
        <p:cxnSp>
          <p:nvCxnSpPr>
            <p:cNvPr id="128" name="Straight Connector 127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Straight Connector 128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Straight Connector 129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2" name="Rectangle 131"/>
          <p:cNvSpPr/>
          <p:nvPr/>
        </p:nvSpPr>
        <p:spPr bwMode="auto">
          <a:xfrm>
            <a:off x="3634802" y="2456734"/>
            <a:ext cx="1422030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33" name="Rectangle 132"/>
          <p:cNvSpPr/>
          <p:nvPr/>
        </p:nvSpPr>
        <p:spPr bwMode="auto">
          <a:xfrm>
            <a:off x="10124587" y="2456733"/>
            <a:ext cx="337488" cy="609600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34" name="Group 133"/>
          <p:cNvGrpSpPr/>
          <p:nvPr/>
        </p:nvGrpSpPr>
        <p:grpSpPr>
          <a:xfrm>
            <a:off x="5383398" y="3088184"/>
            <a:ext cx="304721" cy="1399824"/>
            <a:chOff x="6334124" y="3276600"/>
            <a:chExt cx="228600" cy="457200"/>
          </a:xfrm>
        </p:grpSpPr>
        <p:cxnSp>
          <p:nvCxnSpPr>
            <p:cNvPr id="135" name="Straight Connector 13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Straight Connector 13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Straight Connector 13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Straight Connector 13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9" name="Group 138"/>
          <p:cNvGrpSpPr/>
          <p:nvPr/>
        </p:nvGrpSpPr>
        <p:grpSpPr>
          <a:xfrm>
            <a:off x="5774744" y="3088184"/>
            <a:ext cx="304721" cy="1399824"/>
            <a:chOff x="6334124" y="3276600"/>
            <a:chExt cx="228600" cy="457200"/>
          </a:xfrm>
        </p:grpSpPr>
        <p:cxnSp>
          <p:nvCxnSpPr>
            <p:cNvPr id="140" name="Straight Connector 13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4" name="Group 143"/>
          <p:cNvGrpSpPr/>
          <p:nvPr/>
        </p:nvGrpSpPr>
        <p:grpSpPr>
          <a:xfrm>
            <a:off x="3961368" y="3088184"/>
            <a:ext cx="304721" cy="1399824"/>
            <a:chOff x="6334124" y="3276600"/>
            <a:chExt cx="228600" cy="457200"/>
          </a:xfrm>
        </p:grpSpPr>
        <p:cxnSp>
          <p:nvCxnSpPr>
            <p:cNvPr id="145" name="Straight Connector 14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9" name="Group 148"/>
          <p:cNvGrpSpPr/>
          <p:nvPr/>
        </p:nvGrpSpPr>
        <p:grpSpPr>
          <a:xfrm>
            <a:off x="4374559" y="3088184"/>
            <a:ext cx="304721" cy="1399824"/>
            <a:chOff x="6334124" y="3276600"/>
            <a:chExt cx="228600" cy="457200"/>
          </a:xfrm>
        </p:grpSpPr>
        <p:cxnSp>
          <p:nvCxnSpPr>
            <p:cNvPr id="150" name="Straight Connector 14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Straight Connector 15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Straight Connector 15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54" name="Straight Connector 153"/>
          <p:cNvCxnSpPr/>
          <p:nvPr/>
        </p:nvCxnSpPr>
        <p:spPr bwMode="auto">
          <a:xfrm>
            <a:off x="10055781" y="3088185"/>
            <a:ext cx="16813" cy="150186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5" name="Straight Connector 154"/>
          <p:cNvCxnSpPr/>
          <p:nvPr/>
        </p:nvCxnSpPr>
        <p:spPr bwMode="auto">
          <a:xfrm>
            <a:off x="10157355" y="3088184"/>
            <a:ext cx="7290" cy="13424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6" name="Straight Connector 155"/>
          <p:cNvCxnSpPr/>
          <p:nvPr/>
        </p:nvCxnSpPr>
        <p:spPr bwMode="auto">
          <a:xfrm>
            <a:off x="10360502" y="3088184"/>
            <a:ext cx="7290" cy="13424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7" name="Rectangle 156"/>
          <p:cNvSpPr/>
          <p:nvPr/>
        </p:nvSpPr>
        <p:spPr bwMode="auto">
          <a:xfrm>
            <a:off x="6624125" y="2467659"/>
            <a:ext cx="1422030" cy="597623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58" name="Rectangle 157"/>
          <p:cNvSpPr/>
          <p:nvPr/>
        </p:nvSpPr>
        <p:spPr bwMode="auto">
          <a:xfrm>
            <a:off x="8158651" y="2467659"/>
            <a:ext cx="1422030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59" name="AutoShape 19"/>
          <p:cNvSpPr>
            <a:spLocks noChangeArrowheads="1"/>
          </p:cNvSpPr>
          <p:nvPr/>
        </p:nvSpPr>
        <p:spPr bwMode="auto">
          <a:xfrm>
            <a:off x="3351927" y="4065455"/>
            <a:ext cx="7422679" cy="717748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  <p:sp>
        <p:nvSpPr>
          <p:cNvPr id="160" name="AutoShape 3"/>
          <p:cNvSpPr>
            <a:spLocks noChangeArrowheads="1"/>
          </p:cNvSpPr>
          <p:nvPr/>
        </p:nvSpPr>
        <p:spPr bwMode="auto">
          <a:xfrm>
            <a:off x="5992839" y="5080765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>
            <a:off x="7821163" y="5088011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468184"/>
      </p:ext>
    </p:extLst>
  </p:cSld>
  <p:clrMapOvr>
    <a:masterClrMapping/>
  </p:clrMapOvr>
  <p:transition spd="slow">
    <p:wip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 1240B Port Mapping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634" y="1346356"/>
            <a:ext cx="7454049" cy="481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5545"/>
      </p:ext>
    </p:extLst>
  </p:cSld>
  <p:clrMapOvr>
    <a:masterClrMapping/>
  </p:clrMapOvr>
  <p:transition spd="slow">
    <p:wip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1500D/-DC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2346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931931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962403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935741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66213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Line 133"/>
          <p:cNvSpPr>
            <a:spLocks noChangeShapeType="1"/>
          </p:cNvSpPr>
          <p:nvPr/>
        </p:nvSpPr>
        <p:spPr bwMode="auto">
          <a:xfrm flipV="1">
            <a:off x="954791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35"/>
          <p:cNvSpPr>
            <a:spLocks noChangeShapeType="1"/>
          </p:cNvSpPr>
          <p:nvPr/>
        </p:nvSpPr>
        <p:spPr bwMode="auto">
          <a:xfrm flipV="1">
            <a:off x="985263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943462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992875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1023347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996685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1027157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2" name="Line 155"/>
          <p:cNvSpPr>
            <a:spLocks noChangeShapeType="1"/>
          </p:cNvSpPr>
          <p:nvPr/>
        </p:nvSpPr>
        <p:spPr bwMode="auto">
          <a:xfrm flipV="1">
            <a:off x="1015735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156"/>
          <p:cNvSpPr>
            <a:spLocks noChangeShapeType="1"/>
          </p:cNvSpPr>
          <p:nvPr/>
        </p:nvSpPr>
        <p:spPr bwMode="auto">
          <a:xfrm flipV="1">
            <a:off x="1046207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1004407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973934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71388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5" name="AutoShape 261"/>
          <p:cNvSpPr>
            <a:spLocks/>
          </p:cNvSpPr>
          <p:nvPr/>
        </p:nvSpPr>
        <p:spPr bwMode="auto">
          <a:xfrm rot="5400000">
            <a:off x="10271056" y="4710281"/>
            <a:ext cx="77319" cy="192989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>
            <a:off x="9344766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10G SFP/SFP+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 rot="16200000">
            <a:off x="52563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5610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86581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8" name="Line 133"/>
          <p:cNvSpPr>
            <a:spLocks noChangeShapeType="1"/>
          </p:cNvSpPr>
          <p:nvPr/>
        </p:nvSpPr>
        <p:spPr bwMode="auto">
          <a:xfrm flipV="1">
            <a:off x="54849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6209231" y="4812968"/>
            <a:ext cx="75084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Rectangle 67"/>
          <p:cNvSpPr>
            <a:spLocks noChangeArrowheads="1"/>
          </p:cNvSpPr>
          <p:nvPr/>
        </p:nvSpPr>
        <p:spPr bwMode="auto">
          <a:xfrm>
            <a:off x="5281824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RJ45, 10/100/1G</a:t>
            </a: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52944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2" name="AutoShape 79"/>
          <p:cNvSpPr>
            <a:spLocks noChangeArrowheads="1"/>
          </p:cNvSpPr>
          <p:nvPr/>
        </p:nvSpPr>
        <p:spPr bwMode="auto">
          <a:xfrm rot="5400000">
            <a:off x="55991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59039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4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578969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60944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7287842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759256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7325942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763066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516442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82116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40315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89728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820200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93538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AutoShape 79"/>
          <p:cNvSpPr>
            <a:spLocks noChangeArrowheads="1"/>
          </p:cNvSpPr>
          <p:nvPr/>
        </p:nvSpPr>
        <p:spPr bwMode="auto">
          <a:xfrm rot="5400000">
            <a:off x="824010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812588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43060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801259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70787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705823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731329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SFP, 1G only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9089701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 rot="16200000">
            <a:off x="20060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48" name="AutoShape 79"/>
          <p:cNvSpPr>
            <a:spLocks noChangeArrowheads="1"/>
          </p:cNvSpPr>
          <p:nvPr/>
        </p:nvSpPr>
        <p:spPr bwMode="auto">
          <a:xfrm rot="5400000">
            <a:off x="20441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>
            <a:off x="1726750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537168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5981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567640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502676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8239585" y="4811852"/>
            <a:ext cx="77317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7719589" y="302987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547913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8100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30480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7" name="AutoShape 3"/>
          <p:cNvSpPr>
            <a:spLocks noChangeArrowheads="1"/>
          </p:cNvSpPr>
          <p:nvPr/>
        </p:nvSpPr>
        <p:spPr bwMode="auto">
          <a:xfrm rot="16200000">
            <a:off x="1084291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08" name="AutoShape 79"/>
          <p:cNvSpPr>
            <a:spLocks noChangeArrowheads="1"/>
          </p:cNvSpPr>
          <p:nvPr/>
        </p:nvSpPr>
        <p:spPr bwMode="auto">
          <a:xfrm rot="5400000">
            <a:off x="1088101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0" name="Line 156"/>
          <p:cNvSpPr>
            <a:spLocks noChangeShapeType="1"/>
          </p:cNvSpPr>
          <p:nvPr/>
        </p:nvSpPr>
        <p:spPr bwMode="auto">
          <a:xfrm flipV="1">
            <a:off x="1107151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 rot="16200000">
            <a:off x="1065351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6" name="AutoShape 3"/>
          <p:cNvSpPr>
            <a:spLocks noChangeArrowheads="1"/>
          </p:cNvSpPr>
          <p:nvPr/>
        </p:nvSpPr>
        <p:spPr bwMode="auto">
          <a:xfrm rot="16200000">
            <a:off x="8811445" y="49253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8849545" y="5344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8" name="Line 156"/>
          <p:cNvSpPr>
            <a:spLocks noChangeShapeType="1"/>
          </p:cNvSpPr>
          <p:nvPr/>
        </p:nvSpPr>
        <p:spPr bwMode="auto">
          <a:xfrm flipV="1">
            <a:off x="9040045" y="4341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8622040" y="441846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1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659056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6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25519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8" name="Line 57"/>
          <p:cNvSpPr>
            <a:spLocks noChangeShapeType="1"/>
          </p:cNvSpPr>
          <p:nvPr/>
        </p:nvSpPr>
        <p:spPr bwMode="auto">
          <a:xfrm flipV="1">
            <a:off x="27424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115401" y="3276600"/>
            <a:ext cx="737950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 Core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</p:txBody>
      </p:sp>
      <p:sp>
        <p:nvSpPr>
          <p:cNvPr id="2" name="Rectangle 1"/>
          <p:cNvSpPr/>
          <p:nvPr/>
        </p:nvSpPr>
        <p:spPr>
          <a:xfrm>
            <a:off x="2437767" y="5713885"/>
            <a:ext cx="502570" cy="26674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sz="900" b="1" dirty="0">
                <a:solidFill>
                  <a:srgbClr val="36424A"/>
                </a:solidFill>
              </a:rPr>
              <a:t>USB </a:t>
            </a:r>
            <a:endParaRPr lang="en-US" sz="900" dirty="0"/>
          </a:p>
        </p:txBody>
      </p:sp>
      <p:sp>
        <p:nvSpPr>
          <p:cNvPr id="130" name="AutoShape 19"/>
          <p:cNvSpPr>
            <a:spLocks noChangeArrowheads="1"/>
          </p:cNvSpPr>
          <p:nvPr/>
        </p:nvSpPr>
        <p:spPr bwMode="auto">
          <a:xfrm>
            <a:off x="623952" y="2284791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120G SSD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329031" y="4733837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629756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35865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96807961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1500D/-DC Gen 2 Schematic</a:t>
            </a:r>
          </a:p>
        </p:txBody>
      </p:sp>
      <p:sp>
        <p:nvSpPr>
          <p:cNvPr id="133" name="Line 57"/>
          <p:cNvSpPr>
            <a:spLocks noChangeShapeType="1"/>
          </p:cNvSpPr>
          <p:nvPr/>
        </p:nvSpPr>
        <p:spPr bwMode="auto">
          <a:xfrm flipV="1">
            <a:off x="2234618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133"/>
          <p:cNvSpPr>
            <a:spLocks noChangeShapeType="1"/>
          </p:cNvSpPr>
          <p:nvPr/>
        </p:nvSpPr>
        <p:spPr bwMode="auto">
          <a:xfrm flipV="1">
            <a:off x="954791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35"/>
          <p:cNvSpPr>
            <a:spLocks noChangeShapeType="1"/>
          </p:cNvSpPr>
          <p:nvPr/>
        </p:nvSpPr>
        <p:spPr bwMode="auto">
          <a:xfrm flipV="1">
            <a:off x="985263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943462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2" name="Line 155"/>
          <p:cNvSpPr>
            <a:spLocks noChangeShapeType="1"/>
          </p:cNvSpPr>
          <p:nvPr/>
        </p:nvSpPr>
        <p:spPr bwMode="auto">
          <a:xfrm flipV="1">
            <a:off x="1015735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156"/>
          <p:cNvSpPr>
            <a:spLocks noChangeShapeType="1"/>
          </p:cNvSpPr>
          <p:nvPr/>
        </p:nvSpPr>
        <p:spPr bwMode="auto">
          <a:xfrm flipV="1">
            <a:off x="1046207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1004407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973934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AC/DC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18" name="Line 133"/>
          <p:cNvSpPr>
            <a:spLocks noChangeShapeType="1"/>
          </p:cNvSpPr>
          <p:nvPr/>
        </p:nvSpPr>
        <p:spPr bwMode="auto">
          <a:xfrm flipV="1">
            <a:off x="5484971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5789692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609441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Line 133"/>
          <p:cNvSpPr>
            <a:spLocks noChangeShapeType="1"/>
          </p:cNvSpPr>
          <p:nvPr/>
        </p:nvSpPr>
        <p:spPr bwMode="auto">
          <a:xfrm flipV="1">
            <a:off x="639913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516442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82116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40315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8125883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Line 156"/>
          <p:cNvSpPr>
            <a:spLocks noChangeShapeType="1"/>
          </p:cNvSpPr>
          <p:nvPr/>
        </p:nvSpPr>
        <p:spPr bwMode="auto">
          <a:xfrm flipV="1">
            <a:off x="843060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Rectangle 67"/>
          <p:cNvSpPr>
            <a:spLocks noChangeArrowheads="1"/>
          </p:cNvSpPr>
          <p:nvPr/>
        </p:nvSpPr>
        <p:spPr bwMode="auto">
          <a:xfrm rot="16200000">
            <a:off x="8012599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70787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705823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9089701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5371687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598112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567640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5026760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</a:t>
            </a:r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7719589" y="302987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547913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8100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30480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0" name="Line 156"/>
          <p:cNvSpPr>
            <a:spLocks noChangeShapeType="1"/>
          </p:cNvSpPr>
          <p:nvPr/>
        </p:nvSpPr>
        <p:spPr bwMode="auto">
          <a:xfrm flipV="1">
            <a:off x="1107151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 rot="16200000">
            <a:off x="1065351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18" name="Line 156"/>
          <p:cNvSpPr>
            <a:spLocks noChangeShapeType="1"/>
          </p:cNvSpPr>
          <p:nvPr/>
        </p:nvSpPr>
        <p:spPr bwMode="auto">
          <a:xfrm flipV="1">
            <a:off x="9040045" y="4341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8622040" y="441846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700857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659056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8" name="Line 57"/>
          <p:cNvSpPr>
            <a:spLocks noChangeShapeType="1"/>
          </p:cNvSpPr>
          <p:nvPr/>
        </p:nvSpPr>
        <p:spPr bwMode="auto">
          <a:xfrm flipV="1">
            <a:off x="27424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81175" y="3276600"/>
            <a:ext cx="806403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130" name="AutoShape 3"/>
          <p:cNvSpPr>
            <a:spLocks noChangeArrowheads="1"/>
          </p:cNvSpPr>
          <p:nvPr/>
        </p:nvSpPr>
        <p:spPr bwMode="auto">
          <a:xfrm rot="16200000">
            <a:off x="931931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962403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2" name="AutoShape 79"/>
          <p:cNvSpPr>
            <a:spLocks noChangeArrowheads="1"/>
          </p:cNvSpPr>
          <p:nvPr/>
        </p:nvSpPr>
        <p:spPr bwMode="auto">
          <a:xfrm rot="5400000">
            <a:off x="935741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966213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6" name="AutoShape 3"/>
          <p:cNvSpPr>
            <a:spLocks noChangeArrowheads="1"/>
          </p:cNvSpPr>
          <p:nvPr/>
        </p:nvSpPr>
        <p:spPr bwMode="auto">
          <a:xfrm rot="16200000">
            <a:off x="992875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 rot="16200000">
            <a:off x="1023347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996685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AutoShape 79"/>
          <p:cNvSpPr>
            <a:spLocks noChangeArrowheads="1"/>
          </p:cNvSpPr>
          <p:nvPr/>
        </p:nvSpPr>
        <p:spPr bwMode="auto">
          <a:xfrm rot="5400000">
            <a:off x="1027157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9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2" name="Rectangle 67"/>
          <p:cNvSpPr>
            <a:spLocks noChangeArrowheads="1"/>
          </p:cNvSpPr>
          <p:nvPr/>
        </p:nvSpPr>
        <p:spPr bwMode="auto">
          <a:xfrm>
            <a:off x="2877913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73" name="Rectangle 67"/>
          <p:cNvSpPr>
            <a:spLocks noChangeArrowheads="1"/>
          </p:cNvSpPr>
          <p:nvPr/>
        </p:nvSpPr>
        <p:spPr bwMode="auto">
          <a:xfrm>
            <a:off x="3555074" y="571388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74" name="AutoShape 261"/>
          <p:cNvSpPr>
            <a:spLocks/>
          </p:cNvSpPr>
          <p:nvPr/>
        </p:nvSpPr>
        <p:spPr bwMode="auto">
          <a:xfrm rot="5400000">
            <a:off x="10271056" y="4710281"/>
            <a:ext cx="77319" cy="192989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>
            <a:off x="9344766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10G SFP/SFP+</a:t>
            </a: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5256371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 rot="16200000">
            <a:off x="5561092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586581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9" name="AutoShape 3"/>
          <p:cNvSpPr>
            <a:spLocks noChangeArrowheads="1"/>
          </p:cNvSpPr>
          <p:nvPr/>
        </p:nvSpPr>
        <p:spPr bwMode="auto">
          <a:xfrm rot="16200000">
            <a:off x="617053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81" name="AutoShape 261"/>
          <p:cNvSpPr>
            <a:spLocks/>
          </p:cNvSpPr>
          <p:nvPr/>
        </p:nvSpPr>
        <p:spPr bwMode="auto">
          <a:xfrm rot="5400000">
            <a:off x="6209231" y="4812968"/>
            <a:ext cx="75084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Rectangle 67"/>
          <p:cNvSpPr>
            <a:spLocks noChangeArrowheads="1"/>
          </p:cNvSpPr>
          <p:nvPr/>
        </p:nvSpPr>
        <p:spPr bwMode="auto">
          <a:xfrm>
            <a:off x="5281824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RJ45, 10/100/1G</a:t>
            </a:r>
          </a:p>
        </p:txBody>
      </p:sp>
      <p:sp>
        <p:nvSpPr>
          <p:cNvPr id="205" name="AutoShape 79"/>
          <p:cNvSpPr>
            <a:spLocks noChangeArrowheads="1"/>
          </p:cNvSpPr>
          <p:nvPr/>
        </p:nvSpPr>
        <p:spPr bwMode="auto">
          <a:xfrm rot="5400000">
            <a:off x="5294471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6" name="AutoShape 79"/>
          <p:cNvSpPr>
            <a:spLocks noChangeArrowheads="1"/>
          </p:cNvSpPr>
          <p:nvPr/>
        </p:nvSpPr>
        <p:spPr bwMode="auto">
          <a:xfrm rot="5400000">
            <a:off x="5599192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7" name="AutoShape 79"/>
          <p:cNvSpPr>
            <a:spLocks noChangeArrowheads="1"/>
          </p:cNvSpPr>
          <p:nvPr/>
        </p:nvSpPr>
        <p:spPr bwMode="auto">
          <a:xfrm rot="5400000">
            <a:off x="590391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8" name="AutoShape 79"/>
          <p:cNvSpPr>
            <a:spLocks noChangeArrowheads="1"/>
          </p:cNvSpPr>
          <p:nvPr/>
        </p:nvSpPr>
        <p:spPr bwMode="auto">
          <a:xfrm rot="5400000">
            <a:off x="620863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9" name="AutoShape 3"/>
          <p:cNvSpPr>
            <a:spLocks noChangeArrowheads="1"/>
          </p:cNvSpPr>
          <p:nvPr/>
        </p:nvSpPr>
        <p:spPr bwMode="auto">
          <a:xfrm rot="16200000">
            <a:off x="7287842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759256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7325942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763066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8" name="AutoShape 3"/>
          <p:cNvSpPr>
            <a:spLocks noChangeArrowheads="1"/>
          </p:cNvSpPr>
          <p:nvPr/>
        </p:nvSpPr>
        <p:spPr bwMode="auto">
          <a:xfrm rot="16200000">
            <a:off x="7897283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820200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7935383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824010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8" name="Rectangle 67"/>
          <p:cNvSpPr>
            <a:spLocks noChangeArrowheads="1"/>
          </p:cNvSpPr>
          <p:nvPr/>
        </p:nvSpPr>
        <p:spPr bwMode="auto">
          <a:xfrm>
            <a:off x="7313295" y="57138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SFP, 1G only</a:t>
            </a:r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 rot="16200000">
            <a:off x="2006018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64" name="AutoShape 79"/>
          <p:cNvSpPr>
            <a:spLocks noChangeArrowheads="1"/>
          </p:cNvSpPr>
          <p:nvPr/>
        </p:nvSpPr>
        <p:spPr bwMode="auto">
          <a:xfrm rot="5400000">
            <a:off x="2044118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5" name="AutoShape 261"/>
          <p:cNvSpPr>
            <a:spLocks/>
          </p:cNvSpPr>
          <p:nvPr/>
        </p:nvSpPr>
        <p:spPr bwMode="auto">
          <a:xfrm rot="5400000">
            <a:off x="8239585" y="4811852"/>
            <a:ext cx="77317" cy="172675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AutoShape 3"/>
          <p:cNvSpPr>
            <a:spLocks noChangeArrowheads="1"/>
          </p:cNvSpPr>
          <p:nvPr/>
        </p:nvSpPr>
        <p:spPr bwMode="auto">
          <a:xfrm rot="16200000">
            <a:off x="1084291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67" name="AutoShape 79"/>
          <p:cNvSpPr>
            <a:spLocks noChangeArrowheads="1"/>
          </p:cNvSpPr>
          <p:nvPr/>
        </p:nvSpPr>
        <p:spPr bwMode="auto">
          <a:xfrm rot="5400000">
            <a:off x="1088101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8" name="AutoShape 3"/>
          <p:cNvSpPr>
            <a:spLocks noChangeArrowheads="1"/>
          </p:cNvSpPr>
          <p:nvPr/>
        </p:nvSpPr>
        <p:spPr bwMode="auto">
          <a:xfrm rot="16200000">
            <a:off x="8811445" y="49253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69" name="AutoShape 79"/>
          <p:cNvSpPr>
            <a:spLocks noChangeArrowheads="1"/>
          </p:cNvSpPr>
          <p:nvPr/>
        </p:nvSpPr>
        <p:spPr bwMode="auto">
          <a:xfrm rot="5400000">
            <a:off x="8849545" y="5344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0" name="AutoShape 3"/>
          <p:cNvSpPr>
            <a:spLocks noChangeArrowheads="1"/>
          </p:cNvSpPr>
          <p:nvPr/>
        </p:nvSpPr>
        <p:spPr bwMode="auto">
          <a:xfrm rot="16200000">
            <a:off x="677997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71" name="AutoShape 79"/>
          <p:cNvSpPr>
            <a:spLocks noChangeArrowheads="1"/>
          </p:cNvSpPr>
          <p:nvPr/>
        </p:nvSpPr>
        <p:spPr bwMode="auto">
          <a:xfrm rot="5400000">
            <a:off x="681807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2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273" name="AutoShape 79"/>
          <p:cNvSpPr>
            <a:spLocks noChangeArrowheads="1"/>
          </p:cNvSpPr>
          <p:nvPr/>
        </p:nvSpPr>
        <p:spPr bwMode="auto">
          <a:xfrm rot="5400000">
            <a:off x="25519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74" name="Rectangle 273"/>
          <p:cNvSpPr/>
          <p:nvPr/>
        </p:nvSpPr>
        <p:spPr>
          <a:xfrm>
            <a:off x="2437767" y="5713885"/>
            <a:ext cx="502570" cy="26674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sz="900" b="1" dirty="0">
                <a:solidFill>
                  <a:srgbClr val="36424A"/>
                </a:solidFill>
              </a:rPr>
              <a:t>USB </a:t>
            </a:r>
            <a:endParaRPr lang="en-US" sz="900" dirty="0"/>
          </a:p>
        </p:txBody>
      </p:sp>
      <p:sp>
        <p:nvSpPr>
          <p:cNvPr id="275" name="TextBox 274"/>
          <p:cNvSpPr txBox="1"/>
          <p:nvPr/>
        </p:nvSpPr>
        <p:spPr>
          <a:xfrm>
            <a:off x="8329031" y="4733837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76" name="TextBox 275"/>
          <p:cNvSpPr txBox="1"/>
          <p:nvPr/>
        </p:nvSpPr>
        <p:spPr>
          <a:xfrm>
            <a:off x="629756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77" name="TextBox 276"/>
          <p:cNvSpPr txBox="1"/>
          <p:nvPr/>
        </p:nvSpPr>
        <p:spPr>
          <a:xfrm>
            <a:off x="10358650" y="4724401"/>
            <a:ext cx="812588" cy="328295"/>
          </a:xfrm>
          <a:prstGeom prst="rect">
            <a:avLst/>
          </a:prstGeom>
          <a:noFill/>
        </p:spPr>
        <p:txBody>
          <a:bodyPr wrap="square" lIns="47992" tIns="60949" rIns="47992" bIns="60949" rtlCol="0">
            <a:spAutoFit/>
          </a:bodyPr>
          <a:lstStyle/>
          <a:p>
            <a:pPr algn="ctr"/>
            <a:r>
              <a:rPr lang="en-US" sz="13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278" name="AutoShape 19"/>
          <p:cNvSpPr>
            <a:spLocks noChangeArrowheads="1"/>
          </p:cNvSpPr>
          <p:nvPr/>
        </p:nvSpPr>
        <p:spPr bwMode="auto">
          <a:xfrm>
            <a:off x="623952" y="2284791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240G SSD</a:t>
            </a:r>
          </a:p>
        </p:txBody>
      </p:sp>
      <p:sp>
        <p:nvSpPr>
          <p:cNvPr id="279" name="Rectangle 67"/>
          <p:cNvSpPr>
            <a:spLocks noChangeArrowheads="1"/>
          </p:cNvSpPr>
          <p:nvPr/>
        </p:nvSpPr>
        <p:spPr bwMode="auto">
          <a:xfrm>
            <a:off x="1726750" y="571388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MGMT</a:t>
            </a:r>
          </a:p>
        </p:txBody>
      </p:sp>
    </p:spTree>
    <p:extLst>
      <p:ext uri="{BB962C8B-B14F-4D97-AF65-F5344CB8AC3E}">
        <p14:creationId xmlns:p14="http://schemas.microsoft.com/office/powerpoint/2010/main" val="146855009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1500D Port Mapping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 flipH="1">
            <a:off x="304721" y="57912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711015" y="56567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1G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 flipH="1">
            <a:off x="304721" y="5943600"/>
            <a:ext cx="40629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11015" y="5809141"/>
            <a:ext cx="1320456" cy="32829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1300" dirty="0">
                <a:solidFill>
                  <a:srgbClr val="404040"/>
                </a:solidFill>
                <a:latin typeface="Helvetica 55 Roman"/>
                <a:cs typeface="Helvetica 55 Roman"/>
              </a:rPr>
              <a:t>10G</a:t>
            </a:r>
          </a:p>
        </p:txBody>
      </p:sp>
      <p:pic>
        <p:nvPicPr>
          <p:cNvPr id="78" name="Picture 7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274" y="1567124"/>
            <a:ext cx="9596668" cy="1780032"/>
          </a:xfrm>
          <a:prstGeom prst="rect">
            <a:avLst/>
          </a:prstGeom>
        </p:spPr>
      </p:pic>
      <p:sp>
        <p:nvSpPr>
          <p:cNvPr id="79" name="AutoShape 3"/>
          <p:cNvSpPr>
            <a:spLocks noChangeArrowheads="1"/>
          </p:cNvSpPr>
          <p:nvPr/>
        </p:nvSpPr>
        <p:spPr bwMode="auto">
          <a:xfrm>
            <a:off x="5944084" y="5120664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FortiASIC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#0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0" name="AutoShape 3"/>
          <p:cNvSpPr>
            <a:spLocks noChangeArrowheads="1"/>
          </p:cNvSpPr>
          <p:nvPr/>
        </p:nvSpPr>
        <p:spPr bwMode="auto">
          <a:xfrm>
            <a:off x="7772408" y="5127909"/>
            <a:ext cx="1015735" cy="914400"/>
          </a:xfrm>
          <a:prstGeom prst="flowChartAlternateProcess">
            <a:avLst/>
          </a:prstGeom>
          <a:solidFill>
            <a:srgbClr val="792222"/>
          </a:solidFill>
          <a:ln w="76200" cmpd="sng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FortiASIC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cs typeface="Arial" pitchFamily="34" charset="0"/>
              </a:rPr>
              <a:t>NP6 #1</a:t>
            </a:r>
            <a:endParaRPr lang="en-US" sz="9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81" name="Straight Connector 80"/>
          <p:cNvCxnSpPr/>
          <p:nvPr/>
        </p:nvCxnSpPr>
        <p:spPr bwMode="auto">
          <a:xfrm>
            <a:off x="6288597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" name="Straight Connector 81"/>
          <p:cNvCxnSpPr/>
          <p:nvPr/>
        </p:nvCxnSpPr>
        <p:spPr bwMode="auto">
          <a:xfrm>
            <a:off x="6390170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/>
          <p:cNvCxnSpPr/>
          <p:nvPr/>
        </p:nvCxnSpPr>
        <p:spPr bwMode="auto">
          <a:xfrm>
            <a:off x="6491744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/>
          <p:cNvCxnSpPr/>
          <p:nvPr/>
        </p:nvCxnSpPr>
        <p:spPr bwMode="auto">
          <a:xfrm>
            <a:off x="6593317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Straight Connector 84"/>
          <p:cNvCxnSpPr/>
          <p:nvPr/>
        </p:nvCxnSpPr>
        <p:spPr bwMode="auto">
          <a:xfrm>
            <a:off x="8104225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/>
          <p:cNvCxnSpPr/>
          <p:nvPr/>
        </p:nvCxnSpPr>
        <p:spPr bwMode="auto">
          <a:xfrm>
            <a:off x="8205799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8307372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8408946" y="4511753"/>
            <a:ext cx="0" cy="609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9" name="Rectangle 88"/>
          <p:cNvSpPr/>
          <p:nvPr/>
        </p:nvSpPr>
        <p:spPr bwMode="auto">
          <a:xfrm>
            <a:off x="9511942" y="2583124"/>
            <a:ext cx="624877" cy="557307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10159382" y="2583124"/>
            <a:ext cx="624877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91" name="Group 90"/>
          <p:cNvGrpSpPr/>
          <p:nvPr/>
        </p:nvGrpSpPr>
        <p:grpSpPr>
          <a:xfrm>
            <a:off x="9702305" y="3113700"/>
            <a:ext cx="304721" cy="1399824"/>
            <a:chOff x="6334124" y="3276600"/>
            <a:chExt cx="228600" cy="457200"/>
          </a:xfrm>
        </p:grpSpPr>
        <p:cxnSp>
          <p:nvCxnSpPr>
            <p:cNvPr id="92" name="Straight Connector 91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6" name="Group 95"/>
          <p:cNvGrpSpPr/>
          <p:nvPr/>
        </p:nvGrpSpPr>
        <p:grpSpPr>
          <a:xfrm>
            <a:off x="10311746" y="3119343"/>
            <a:ext cx="304721" cy="1394180"/>
            <a:chOff x="7772400" y="2916765"/>
            <a:chExt cx="228600" cy="457200"/>
          </a:xfrm>
        </p:grpSpPr>
        <p:cxnSp>
          <p:nvCxnSpPr>
            <p:cNvPr id="97" name="Straight Connector 96"/>
            <p:cNvCxnSpPr/>
            <p:nvPr/>
          </p:nvCxnSpPr>
          <p:spPr bwMode="auto">
            <a:xfrm>
              <a:off x="7772400" y="2916765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>
              <a:off x="7848600" y="2916765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7924800" y="2916765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8001000" y="2916765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1" name="Rectangle 100"/>
          <p:cNvSpPr/>
          <p:nvPr/>
        </p:nvSpPr>
        <p:spPr bwMode="auto">
          <a:xfrm>
            <a:off x="3833609" y="2577480"/>
            <a:ext cx="1218883" cy="557307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02" name="Group 101"/>
          <p:cNvGrpSpPr/>
          <p:nvPr/>
        </p:nvGrpSpPr>
        <p:grpSpPr>
          <a:xfrm>
            <a:off x="3974688" y="3102412"/>
            <a:ext cx="304721" cy="1399824"/>
            <a:chOff x="6334124" y="3276600"/>
            <a:chExt cx="228600" cy="457200"/>
          </a:xfrm>
        </p:grpSpPr>
        <p:cxnSp>
          <p:nvCxnSpPr>
            <p:cNvPr id="103" name="Straight Connector 102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Straight Connector 104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Group 106"/>
          <p:cNvGrpSpPr/>
          <p:nvPr/>
        </p:nvGrpSpPr>
        <p:grpSpPr>
          <a:xfrm>
            <a:off x="4595407" y="3113700"/>
            <a:ext cx="304721" cy="1399824"/>
            <a:chOff x="6334124" y="3276600"/>
            <a:chExt cx="228600" cy="457200"/>
          </a:xfrm>
        </p:grpSpPr>
        <p:cxnSp>
          <p:nvCxnSpPr>
            <p:cNvPr id="108" name="Straight Connector 107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Straight Connector 109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1" name="Straight Connector 110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2" name="Rectangle 111"/>
          <p:cNvSpPr/>
          <p:nvPr/>
        </p:nvSpPr>
        <p:spPr bwMode="auto">
          <a:xfrm>
            <a:off x="5233069" y="2583124"/>
            <a:ext cx="1269669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13" name="Group 112"/>
          <p:cNvGrpSpPr/>
          <p:nvPr/>
        </p:nvGrpSpPr>
        <p:grpSpPr>
          <a:xfrm>
            <a:off x="5424939" y="3102412"/>
            <a:ext cx="304721" cy="1399824"/>
            <a:chOff x="6334124" y="3276600"/>
            <a:chExt cx="228600" cy="457200"/>
          </a:xfrm>
        </p:grpSpPr>
        <p:cxnSp>
          <p:nvCxnSpPr>
            <p:cNvPr id="114" name="Straight Connector 113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Straight Connector 115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Straight Connector 116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8" name="Group 117"/>
          <p:cNvGrpSpPr/>
          <p:nvPr/>
        </p:nvGrpSpPr>
        <p:grpSpPr>
          <a:xfrm>
            <a:off x="6045657" y="3113700"/>
            <a:ext cx="304721" cy="1399824"/>
            <a:chOff x="6334124" y="3276600"/>
            <a:chExt cx="228600" cy="457200"/>
          </a:xfrm>
        </p:grpSpPr>
        <p:cxnSp>
          <p:nvCxnSpPr>
            <p:cNvPr id="119" name="Straight Connector 118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Straight Connector 119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3" name="Rectangle 122"/>
          <p:cNvSpPr/>
          <p:nvPr/>
        </p:nvSpPr>
        <p:spPr bwMode="auto">
          <a:xfrm>
            <a:off x="6655098" y="2583124"/>
            <a:ext cx="1275312" cy="557307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6846968" y="3108056"/>
            <a:ext cx="304721" cy="1399824"/>
            <a:chOff x="6334124" y="3276600"/>
            <a:chExt cx="228600" cy="457200"/>
          </a:xfrm>
        </p:grpSpPr>
        <p:cxnSp>
          <p:nvCxnSpPr>
            <p:cNvPr id="125" name="Straight Connector 124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Straight Connector 127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9" name="Group 128"/>
          <p:cNvGrpSpPr/>
          <p:nvPr/>
        </p:nvGrpSpPr>
        <p:grpSpPr>
          <a:xfrm>
            <a:off x="7467687" y="3119344"/>
            <a:ext cx="304721" cy="1399824"/>
            <a:chOff x="6334124" y="3276600"/>
            <a:chExt cx="228600" cy="457200"/>
          </a:xfrm>
        </p:grpSpPr>
        <p:cxnSp>
          <p:nvCxnSpPr>
            <p:cNvPr id="130" name="Straight Connector 129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4" name="Rectangle 133"/>
          <p:cNvSpPr/>
          <p:nvPr/>
        </p:nvSpPr>
        <p:spPr bwMode="auto">
          <a:xfrm>
            <a:off x="8088413" y="2583124"/>
            <a:ext cx="1269669" cy="55730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r>
              <a:rPr lang="en-US" sz="27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grpSp>
        <p:nvGrpSpPr>
          <p:cNvPr id="135" name="Group 134"/>
          <p:cNvGrpSpPr/>
          <p:nvPr/>
        </p:nvGrpSpPr>
        <p:grpSpPr>
          <a:xfrm>
            <a:off x="8257705" y="3113700"/>
            <a:ext cx="304721" cy="1399824"/>
            <a:chOff x="6334124" y="3276600"/>
            <a:chExt cx="228600" cy="457200"/>
          </a:xfrm>
        </p:grpSpPr>
        <p:cxnSp>
          <p:nvCxnSpPr>
            <p:cNvPr id="136" name="Straight Connector 135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Straight Connector 136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Straight Connector 137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Straight Connector 138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0" name="Group 139"/>
          <p:cNvGrpSpPr/>
          <p:nvPr/>
        </p:nvGrpSpPr>
        <p:grpSpPr>
          <a:xfrm>
            <a:off x="8878423" y="3124988"/>
            <a:ext cx="304721" cy="1399824"/>
            <a:chOff x="6334124" y="3276600"/>
            <a:chExt cx="228600" cy="457200"/>
          </a:xfrm>
        </p:grpSpPr>
        <p:cxnSp>
          <p:nvCxnSpPr>
            <p:cNvPr id="141" name="Straight Connector 140"/>
            <p:cNvCxnSpPr/>
            <p:nvPr/>
          </p:nvCxnSpPr>
          <p:spPr bwMode="auto">
            <a:xfrm>
              <a:off x="63341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64103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>
              <a:off x="64865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/>
            <p:cNvCxnSpPr/>
            <p:nvPr/>
          </p:nvCxnSpPr>
          <p:spPr bwMode="auto">
            <a:xfrm>
              <a:off x="6562724" y="3276600"/>
              <a:ext cx="0" cy="457200"/>
            </a:xfrm>
            <a:prstGeom prst="line">
              <a:avLst/>
            </a:prstGeom>
            <a:solidFill>
              <a:schemeClr val="accent2">
                <a:alpha val="42000"/>
              </a:schemeClr>
            </a:solidFill>
            <a:ln w="12700" cap="flat" cmpd="sng" algn="ctr">
              <a:solidFill>
                <a:srgbClr val="20558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5" name="AutoShape 19"/>
          <p:cNvSpPr>
            <a:spLocks noChangeArrowheads="1"/>
          </p:cNvSpPr>
          <p:nvPr/>
        </p:nvSpPr>
        <p:spPr bwMode="auto">
          <a:xfrm>
            <a:off x="3498509" y="3807065"/>
            <a:ext cx="7422679" cy="717748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/>
          <a:lstStyle/>
          <a:p>
            <a:pPr algn="ctr" eaLnBrk="0" hangingPunct="0"/>
            <a:r>
              <a:rPr lang="en-US" sz="1300" b="1" dirty="0">
                <a:solidFill>
                  <a:schemeClr val="bg1"/>
                </a:solidFill>
                <a:cs typeface="Arial" pitchFamily="34" charset="0"/>
              </a:rPr>
              <a:t>Integrated Fabric Switch</a:t>
            </a:r>
          </a:p>
        </p:txBody>
      </p:sp>
    </p:spTree>
    <p:extLst>
      <p:ext uri="{BB962C8B-B14F-4D97-AF65-F5344CB8AC3E}">
        <p14:creationId xmlns:p14="http://schemas.microsoft.com/office/powerpoint/2010/main" val="2072466712"/>
      </p:ext>
    </p:extLst>
  </p:cSld>
  <p:clrMapOvr>
    <a:masterClrMapping/>
  </p:clrMapOvr>
  <p:transition spd="slow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utoShape 33"/>
          <p:cNvSpPr>
            <a:spLocks noChangeArrowheads="1"/>
          </p:cNvSpPr>
          <p:nvPr/>
        </p:nvSpPr>
        <p:spPr bwMode="auto">
          <a:xfrm>
            <a:off x="507868" y="1905000"/>
            <a:ext cx="11274663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924684" name="Rectangle 1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1500DT Schematic</a:t>
            </a:r>
          </a:p>
        </p:txBody>
      </p:sp>
      <p:sp>
        <p:nvSpPr>
          <p:cNvPr id="134" name="Line 26"/>
          <p:cNvSpPr>
            <a:spLocks noChangeShapeType="1"/>
          </p:cNvSpPr>
          <p:nvPr/>
        </p:nvSpPr>
        <p:spPr bwMode="auto">
          <a:xfrm flipV="1">
            <a:off x="1428699" y="3726539"/>
            <a:ext cx="2640912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Line 53"/>
          <p:cNvSpPr>
            <a:spLocks noChangeShapeType="1"/>
          </p:cNvSpPr>
          <p:nvPr/>
        </p:nvSpPr>
        <p:spPr bwMode="auto">
          <a:xfrm flipV="1">
            <a:off x="4164515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Line 57"/>
          <p:cNvSpPr>
            <a:spLocks noChangeShapeType="1"/>
          </p:cNvSpPr>
          <p:nvPr/>
        </p:nvSpPr>
        <p:spPr bwMode="auto">
          <a:xfrm flipV="1">
            <a:off x="335192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Line 55"/>
          <p:cNvSpPr>
            <a:spLocks noChangeShapeType="1"/>
          </p:cNvSpPr>
          <p:nvPr/>
        </p:nvSpPr>
        <p:spPr bwMode="auto">
          <a:xfrm flipV="1">
            <a:off x="446923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812588" y="2819400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 flipV="1">
            <a:off x="1625177" y="2514600"/>
            <a:ext cx="81258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9"/>
          <p:cNvSpPr>
            <a:spLocks noChangeShapeType="1"/>
          </p:cNvSpPr>
          <p:nvPr/>
        </p:nvSpPr>
        <p:spPr bwMode="auto">
          <a:xfrm>
            <a:off x="1726750" y="30480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AutoShape 3"/>
          <p:cNvSpPr>
            <a:spLocks noChangeArrowheads="1"/>
          </p:cNvSpPr>
          <p:nvPr/>
        </p:nvSpPr>
        <p:spPr bwMode="auto">
          <a:xfrm rot="16200000">
            <a:off x="8818217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9122937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3" name="AutoShape 79"/>
          <p:cNvSpPr>
            <a:spLocks noChangeArrowheads="1"/>
          </p:cNvSpPr>
          <p:nvPr/>
        </p:nvSpPr>
        <p:spPr bwMode="auto">
          <a:xfrm rot="5400000">
            <a:off x="8856317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4" name="AutoShape 79"/>
          <p:cNvSpPr>
            <a:spLocks noChangeArrowheads="1"/>
          </p:cNvSpPr>
          <p:nvPr/>
        </p:nvSpPr>
        <p:spPr bwMode="auto">
          <a:xfrm rot="5400000">
            <a:off x="9161037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5" name="Line 133"/>
          <p:cNvSpPr>
            <a:spLocks noChangeShapeType="1"/>
          </p:cNvSpPr>
          <p:nvPr/>
        </p:nvSpPr>
        <p:spPr bwMode="auto">
          <a:xfrm flipV="1">
            <a:off x="9046817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35"/>
          <p:cNvSpPr>
            <a:spLocks noChangeShapeType="1"/>
          </p:cNvSpPr>
          <p:nvPr/>
        </p:nvSpPr>
        <p:spPr bwMode="auto">
          <a:xfrm flipV="1">
            <a:off x="9351537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 rot="16200000">
            <a:off x="8933533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9427658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9" name="AutoShape 3"/>
          <p:cNvSpPr>
            <a:spLocks noChangeArrowheads="1"/>
          </p:cNvSpPr>
          <p:nvPr/>
        </p:nvSpPr>
        <p:spPr bwMode="auto">
          <a:xfrm rot="16200000">
            <a:off x="9732379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9465758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1" name="AutoShape 79"/>
          <p:cNvSpPr>
            <a:spLocks noChangeArrowheads="1"/>
          </p:cNvSpPr>
          <p:nvPr/>
        </p:nvSpPr>
        <p:spPr bwMode="auto">
          <a:xfrm rot="5400000">
            <a:off x="9770479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2" name="Line 155"/>
          <p:cNvSpPr>
            <a:spLocks noChangeShapeType="1"/>
          </p:cNvSpPr>
          <p:nvPr/>
        </p:nvSpPr>
        <p:spPr bwMode="auto">
          <a:xfrm flipV="1">
            <a:off x="9656258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156"/>
          <p:cNvSpPr>
            <a:spLocks noChangeShapeType="1"/>
          </p:cNvSpPr>
          <p:nvPr/>
        </p:nvSpPr>
        <p:spPr bwMode="auto">
          <a:xfrm flipV="1">
            <a:off x="9960979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Rectangle 67"/>
          <p:cNvSpPr>
            <a:spLocks noChangeArrowheads="1"/>
          </p:cNvSpPr>
          <p:nvPr/>
        </p:nvSpPr>
        <p:spPr bwMode="auto">
          <a:xfrm rot="16200000">
            <a:off x="9542974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5" name="Rectangle 67"/>
          <p:cNvSpPr>
            <a:spLocks noChangeArrowheads="1"/>
          </p:cNvSpPr>
          <p:nvPr/>
        </p:nvSpPr>
        <p:spPr bwMode="auto">
          <a:xfrm rot="16200000">
            <a:off x="9238253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10563648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>
            <a:off x="10563648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0" name="Line 245"/>
          <p:cNvSpPr>
            <a:spLocks noChangeShapeType="1"/>
          </p:cNvSpPr>
          <p:nvPr/>
        </p:nvSpPr>
        <p:spPr bwMode="auto">
          <a:xfrm flipV="1">
            <a:off x="10868369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677869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19"/>
          <p:cNvSpPr>
            <a:spLocks noChangeArrowheads="1"/>
          </p:cNvSpPr>
          <p:nvPr/>
        </p:nvSpPr>
        <p:spPr bwMode="auto">
          <a:xfrm>
            <a:off x="9852634" y="20574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2" name="AutoShape 3"/>
          <p:cNvSpPr>
            <a:spLocks noChangeArrowheads="1"/>
          </p:cNvSpPr>
          <p:nvPr/>
        </p:nvSpPr>
        <p:spPr bwMode="auto">
          <a:xfrm>
            <a:off x="9852634" y="18288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3" name="Line 249"/>
          <p:cNvSpPr>
            <a:spLocks noChangeShapeType="1"/>
          </p:cNvSpPr>
          <p:nvPr/>
        </p:nvSpPr>
        <p:spPr bwMode="auto">
          <a:xfrm flipV="1">
            <a:off x="10157354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9966854" y="153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Rectangle 67"/>
          <p:cNvSpPr>
            <a:spLocks noChangeArrowheads="1"/>
          </p:cNvSpPr>
          <p:nvPr/>
        </p:nvSpPr>
        <p:spPr bwMode="auto">
          <a:xfrm>
            <a:off x="9547913" y="12192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 dirty="0"/>
              <a:t>AC Supply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830674" y="4157247"/>
            <a:ext cx="1167810" cy="328295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algn="ctr"/>
            <a:r>
              <a:rPr lang="en-US" sz="1300" dirty="0">
                <a:solidFill>
                  <a:schemeClr val="accent3"/>
                </a:solidFill>
              </a:rPr>
              <a:t>Intel Core i7</a:t>
            </a:r>
          </a:p>
        </p:txBody>
      </p:sp>
      <p:sp>
        <p:nvSpPr>
          <p:cNvPr id="187" name="AutoShape 3"/>
          <p:cNvSpPr>
            <a:spLocks noChangeArrowheads="1"/>
          </p:cNvSpPr>
          <p:nvPr/>
        </p:nvSpPr>
        <p:spPr bwMode="auto">
          <a:xfrm rot="16200000">
            <a:off x="3935915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424063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3123327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3161427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1" name="AutoShape 79"/>
          <p:cNvSpPr>
            <a:spLocks noChangeArrowheads="1"/>
          </p:cNvSpPr>
          <p:nvPr/>
        </p:nvSpPr>
        <p:spPr bwMode="auto">
          <a:xfrm rot="5400000">
            <a:off x="3974015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2" name="AutoShape 79"/>
          <p:cNvSpPr>
            <a:spLocks noChangeArrowheads="1"/>
          </p:cNvSpPr>
          <p:nvPr/>
        </p:nvSpPr>
        <p:spPr bwMode="auto">
          <a:xfrm rot="5400000">
            <a:off x="427873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3" name="Rectangle 67"/>
          <p:cNvSpPr>
            <a:spLocks noChangeArrowheads="1"/>
          </p:cNvSpPr>
          <p:nvPr/>
        </p:nvSpPr>
        <p:spPr bwMode="auto">
          <a:xfrm>
            <a:off x="2877913" y="5660573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>
            <a:off x="3555074" y="5638801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95" name="AutoShape 261"/>
          <p:cNvSpPr>
            <a:spLocks/>
          </p:cNvSpPr>
          <p:nvPr/>
        </p:nvSpPr>
        <p:spPr bwMode="auto">
          <a:xfrm rot="5400000">
            <a:off x="9431832" y="5020160"/>
            <a:ext cx="191535" cy="136785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>
            <a:off x="8532177" y="57900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10G SFP/SFP+</a:t>
            </a:r>
          </a:p>
        </p:txBody>
      </p:sp>
      <p:sp>
        <p:nvSpPr>
          <p:cNvPr id="197" name="AutoShape 19"/>
          <p:cNvSpPr>
            <a:spLocks noChangeArrowheads="1"/>
          </p:cNvSpPr>
          <p:nvPr/>
        </p:nvSpPr>
        <p:spPr bwMode="auto">
          <a:xfrm>
            <a:off x="711015" y="23622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14" name="AutoShape 3"/>
          <p:cNvSpPr>
            <a:spLocks noChangeArrowheads="1"/>
          </p:cNvSpPr>
          <p:nvPr/>
        </p:nvSpPr>
        <p:spPr bwMode="auto">
          <a:xfrm rot="16200000">
            <a:off x="513448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43920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743924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8" name="Line 133"/>
          <p:cNvSpPr>
            <a:spLocks noChangeShapeType="1"/>
          </p:cNvSpPr>
          <p:nvPr/>
        </p:nvSpPr>
        <p:spPr bwMode="auto">
          <a:xfrm flipV="1">
            <a:off x="536308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AutoShape 261"/>
          <p:cNvSpPr>
            <a:spLocks/>
          </p:cNvSpPr>
          <p:nvPr/>
        </p:nvSpPr>
        <p:spPr bwMode="auto">
          <a:xfrm rot="5400000">
            <a:off x="5950494" y="4929496"/>
            <a:ext cx="172720" cy="1550689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Rectangle 67"/>
          <p:cNvSpPr>
            <a:spLocks noChangeArrowheads="1"/>
          </p:cNvSpPr>
          <p:nvPr/>
        </p:nvSpPr>
        <p:spPr bwMode="auto">
          <a:xfrm>
            <a:off x="5159936" y="57900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RJ45, 10/100/1G</a:t>
            </a: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517258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2" name="AutoShape 79"/>
          <p:cNvSpPr>
            <a:spLocks noChangeArrowheads="1"/>
          </p:cNvSpPr>
          <p:nvPr/>
        </p:nvSpPr>
        <p:spPr bwMode="auto">
          <a:xfrm rot="5400000">
            <a:off x="547730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3" name="AutoShape 79"/>
          <p:cNvSpPr>
            <a:spLocks noChangeArrowheads="1"/>
          </p:cNvSpPr>
          <p:nvPr/>
        </p:nvSpPr>
        <p:spPr bwMode="auto">
          <a:xfrm rot="5400000">
            <a:off x="5782024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5" name="Line 133"/>
          <p:cNvSpPr>
            <a:spLocks noChangeShapeType="1"/>
          </p:cNvSpPr>
          <p:nvPr/>
        </p:nvSpPr>
        <p:spPr bwMode="auto">
          <a:xfrm flipV="1">
            <a:off x="566780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33"/>
          <p:cNvSpPr>
            <a:spLocks noChangeShapeType="1"/>
          </p:cNvSpPr>
          <p:nvPr/>
        </p:nvSpPr>
        <p:spPr bwMode="auto">
          <a:xfrm flipV="1">
            <a:off x="5972524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AutoShape 3"/>
          <p:cNvSpPr>
            <a:spLocks noChangeArrowheads="1"/>
          </p:cNvSpPr>
          <p:nvPr/>
        </p:nvSpPr>
        <p:spPr bwMode="auto">
          <a:xfrm rot="16200000">
            <a:off x="6908634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0" name="AutoShape 3"/>
          <p:cNvSpPr>
            <a:spLocks noChangeArrowheads="1"/>
          </p:cNvSpPr>
          <p:nvPr/>
        </p:nvSpPr>
        <p:spPr bwMode="auto">
          <a:xfrm rot="16200000">
            <a:off x="721335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1" name="AutoShape 79"/>
          <p:cNvSpPr>
            <a:spLocks noChangeArrowheads="1"/>
          </p:cNvSpPr>
          <p:nvPr/>
        </p:nvSpPr>
        <p:spPr bwMode="auto">
          <a:xfrm rot="5400000">
            <a:off x="6946734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2" name="AutoShape 79"/>
          <p:cNvSpPr>
            <a:spLocks noChangeArrowheads="1"/>
          </p:cNvSpPr>
          <p:nvPr/>
        </p:nvSpPr>
        <p:spPr bwMode="auto">
          <a:xfrm rot="5400000">
            <a:off x="725145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3" name="Line 133"/>
          <p:cNvSpPr>
            <a:spLocks noChangeShapeType="1"/>
          </p:cNvSpPr>
          <p:nvPr/>
        </p:nvSpPr>
        <p:spPr bwMode="auto">
          <a:xfrm flipV="1">
            <a:off x="7137234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Line 135"/>
          <p:cNvSpPr>
            <a:spLocks noChangeShapeType="1"/>
          </p:cNvSpPr>
          <p:nvPr/>
        </p:nvSpPr>
        <p:spPr bwMode="auto">
          <a:xfrm flipV="1">
            <a:off x="744195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Rectangle 67"/>
          <p:cNvSpPr>
            <a:spLocks noChangeArrowheads="1"/>
          </p:cNvSpPr>
          <p:nvPr/>
        </p:nvSpPr>
        <p:spPr bwMode="auto">
          <a:xfrm rot="16200000">
            <a:off x="7023950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36" name="AutoShape 3"/>
          <p:cNvSpPr>
            <a:spLocks noChangeArrowheads="1"/>
          </p:cNvSpPr>
          <p:nvPr/>
        </p:nvSpPr>
        <p:spPr bwMode="auto">
          <a:xfrm rot="16200000">
            <a:off x="7518075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7556175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0" name="Line 155"/>
          <p:cNvSpPr>
            <a:spLocks noChangeShapeType="1"/>
          </p:cNvSpPr>
          <p:nvPr/>
        </p:nvSpPr>
        <p:spPr bwMode="auto">
          <a:xfrm flipV="1">
            <a:off x="7746675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Rectangle 67"/>
          <p:cNvSpPr>
            <a:spLocks noChangeArrowheads="1"/>
          </p:cNvSpPr>
          <p:nvPr/>
        </p:nvSpPr>
        <p:spPr bwMode="auto">
          <a:xfrm rot="16200000">
            <a:off x="7328671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6679022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5" name="Rectangle 67"/>
          <p:cNvSpPr>
            <a:spLocks noChangeArrowheads="1"/>
          </p:cNvSpPr>
          <p:nvPr/>
        </p:nvSpPr>
        <p:spPr bwMode="auto">
          <a:xfrm>
            <a:off x="6785113" y="57900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SFP, 1G only</a:t>
            </a:r>
          </a:p>
        </p:txBody>
      </p: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8588605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54" name="Rectangle 67"/>
          <p:cNvSpPr>
            <a:spLocks noChangeArrowheads="1"/>
          </p:cNvSpPr>
          <p:nvPr/>
        </p:nvSpPr>
        <p:spPr bwMode="auto">
          <a:xfrm rot="16200000">
            <a:off x="524979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5554519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4904871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9" name="AutoShape 3"/>
          <p:cNvSpPr>
            <a:spLocks noChangeArrowheads="1"/>
          </p:cNvSpPr>
          <p:nvPr/>
        </p:nvSpPr>
        <p:spPr bwMode="auto">
          <a:xfrm>
            <a:off x="914162" y="35052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0" name="AutoShape 3"/>
          <p:cNvSpPr>
            <a:spLocks noChangeArrowheads="1"/>
          </p:cNvSpPr>
          <p:nvPr/>
        </p:nvSpPr>
        <p:spPr bwMode="auto">
          <a:xfrm>
            <a:off x="812588" y="342900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261" name="Line 30"/>
          <p:cNvSpPr>
            <a:spLocks noChangeShapeType="1"/>
          </p:cNvSpPr>
          <p:nvPr/>
        </p:nvSpPr>
        <p:spPr bwMode="auto">
          <a:xfrm>
            <a:off x="1625176" y="4343400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2" name="AutoShape 19"/>
          <p:cNvSpPr>
            <a:spLocks noChangeArrowheads="1"/>
          </p:cNvSpPr>
          <p:nvPr/>
        </p:nvSpPr>
        <p:spPr bwMode="auto">
          <a:xfrm>
            <a:off x="711015" y="4114800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32G</a:t>
            </a:r>
          </a:p>
        </p:txBody>
      </p:sp>
      <p:sp>
        <p:nvSpPr>
          <p:cNvPr id="109" name="AutoShape 261"/>
          <p:cNvSpPr>
            <a:spLocks/>
          </p:cNvSpPr>
          <p:nvPr/>
        </p:nvSpPr>
        <p:spPr bwMode="auto">
          <a:xfrm rot="5400000">
            <a:off x="7690212" y="4974089"/>
            <a:ext cx="160328" cy="1469431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Line 26"/>
          <p:cNvSpPr>
            <a:spLocks noChangeShapeType="1"/>
          </p:cNvSpPr>
          <p:nvPr/>
        </p:nvSpPr>
        <p:spPr bwMode="auto">
          <a:xfrm flipV="1">
            <a:off x="8227457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AutoShape 3"/>
          <p:cNvSpPr>
            <a:spLocks noChangeArrowheads="1"/>
          </p:cNvSpPr>
          <p:nvPr/>
        </p:nvSpPr>
        <p:spPr bwMode="auto">
          <a:xfrm>
            <a:off x="7719589" y="3029871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13" name="Line 23"/>
          <p:cNvSpPr>
            <a:spLocks noChangeShapeType="1"/>
          </p:cNvSpPr>
          <p:nvPr/>
        </p:nvSpPr>
        <p:spPr bwMode="auto">
          <a:xfrm>
            <a:off x="4977104" y="2895600"/>
            <a:ext cx="3250353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Line 26"/>
          <p:cNvSpPr>
            <a:spLocks noChangeShapeType="1"/>
          </p:cNvSpPr>
          <p:nvPr/>
        </p:nvSpPr>
        <p:spPr bwMode="auto">
          <a:xfrm flipV="1">
            <a:off x="9547913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AutoShape 19"/>
          <p:cNvSpPr>
            <a:spLocks noChangeArrowheads="1"/>
          </p:cNvSpPr>
          <p:nvPr/>
        </p:nvSpPr>
        <p:spPr bwMode="auto">
          <a:xfrm>
            <a:off x="5281824" y="3810000"/>
            <a:ext cx="6195986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104" name="AutoShape 3"/>
          <p:cNvSpPr>
            <a:spLocks noChangeArrowheads="1"/>
          </p:cNvSpPr>
          <p:nvPr/>
        </p:nvSpPr>
        <p:spPr bwMode="auto">
          <a:xfrm>
            <a:off x="9040045" y="3048000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06" name="Line 23"/>
          <p:cNvSpPr>
            <a:spLocks noChangeShapeType="1"/>
          </p:cNvSpPr>
          <p:nvPr/>
        </p:nvSpPr>
        <p:spPr bwMode="auto">
          <a:xfrm>
            <a:off x="4977104" y="2667000"/>
            <a:ext cx="457080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6" name="AutoShape 3"/>
          <p:cNvSpPr>
            <a:spLocks noChangeArrowheads="1"/>
          </p:cNvSpPr>
          <p:nvPr/>
        </p:nvSpPr>
        <p:spPr bwMode="auto">
          <a:xfrm rot="16200000">
            <a:off x="8188461" y="4925396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8226561" y="5344496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8" name="Line 156"/>
          <p:cNvSpPr>
            <a:spLocks noChangeShapeType="1"/>
          </p:cNvSpPr>
          <p:nvPr/>
        </p:nvSpPr>
        <p:spPr bwMode="auto">
          <a:xfrm flipV="1">
            <a:off x="8417061" y="434116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Rectangle 67"/>
          <p:cNvSpPr>
            <a:spLocks noChangeArrowheads="1"/>
          </p:cNvSpPr>
          <p:nvPr/>
        </p:nvSpPr>
        <p:spPr bwMode="auto">
          <a:xfrm rot="16200000">
            <a:off x="7999056" y="4418463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1" name="AutoShape 3"/>
          <p:cNvSpPr>
            <a:spLocks noChangeArrowheads="1"/>
          </p:cNvSpPr>
          <p:nvPr/>
        </p:nvSpPr>
        <p:spPr bwMode="auto">
          <a:xfrm rot="16200000">
            <a:off x="6387223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6425323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33"/>
          <p:cNvSpPr>
            <a:spLocks noChangeShapeType="1"/>
          </p:cNvSpPr>
          <p:nvPr/>
        </p:nvSpPr>
        <p:spPr bwMode="auto">
          <a:xfrm flipV="1">
            <a:off x="6615823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Rectangle 67"/>
          <p:cNvSpPr>
            <a:spLocks noChangeArrowheads="1"/>
          </p:cNvSpPr>
          <p:nvPr/>
        </p:nvSpPr>
        <p:spPr bwMode="auto">
          <a:xfrm rot="16200000">
            <a:off x="6197818" y="44206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6" name="AutoShape 3"/>
          <p:cNvSpPr>
            <a:spLocks noChangeArrowheads="1"/>
          </p:cNvSpPr>
          <p:nvPr/>
        </p:nvSpPr>
        <p:spPr bwMode="auto">
          <a:xfrm rot="16200000">
            <a:off x="2513886" y="49276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127" name="AutoShape 79"/>
          <p:cNvSpPr>
            <a:spLocks noChangeArrowheads="1"/>
          </p:cNvSpPr>
          <p:nvPr/>
        </p:nvSpPr>
        <p:spPr bwMode="auto">
          <a:xfrm rot="5400000">
            <a:off x="2551986" y="53467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8" name="Line 57"/>
          <p:cNvSpPr>
            <a:spLocks noChangeShapeType="1"/>
          </p:cNvSpPr>
          <p:nvPr/>
        </p:nvSpPr>
        <p:spPr bwMode="auto">
          <a:xfrm flipV="1">
            <a:off x="2742486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Group 168"/>
          <p:cNvGrpSpPr/>
          <p:nvPr/>
        </p:nvGrpSpPr>
        <p:grpSpPr>
          <a:xfrm>
            <a:off x="1929897" y="2362200"/>
            <a:ext cx="3047206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199" name="Rounded Rectangle 198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1" name="Rounded Rectangle 200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2" name="Rounded Rectangle 201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3" name="Rounded Rectangle 202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4" name="Rounded Rectangle 203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218987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81174" y="3276600"/>
            <a:ext cx="806403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2" name="Rectangle 1"/>
          <p:cNvSpPr/>
          <p:nvPr/>
        </p:nvSpPr>
        <p:spPr>
          <a:xfrm>
            <a:off x="2370052" y="5648961"/>
            <a:ext cx="614017" cy="26674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sz="900" b="1" dirty="0">
                <a:solidFill>
                  <a:srgbClr val="36424A"/>
                </a:solidFill>
              </a:rPr>
              <a:t>USB A</a:t>
            </a:r>
            <a:endParaRPr lang="en-US" sz="900" dirty="0"/>
          </a:p>
        </p:txBody>
      </p:sp>
      <p:sp>
        <p:nvSpPr>
          <p:cNvPr id="129" name="TextBox 128"/>
          <p:cNvSpPr txBox="1"/>
          <p:nvPr/>
        </p:nvSpPr>
        <p:spPr>
          <a:xfrm>
            <a:off x="5891266" y="4620951"/>
            <a:ext cx="812588" cy="4924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4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7678960" y="4620951"/>
            <a:ext cx="812588" cy="4924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400" b="1" dirty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10253790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5" name="AutoShape 3"/>
          <p:cNvSpPr>
            <a:spLocks noChangeArrowheads="1"/>
          </p:cNvSpPr>
          <p:nvPr/>
        </p:nvSpPr>
        <p:spPr bwMode="auto">
          <a:xfrm rot="16200000">
            <a:off x="10558510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6" name="AutoShape 79"/>
          <p:cNvSpPr>
            <a:spLocks noChangeArrowheads="1"/>
          </p:cNvSpPr>
          <p:nvPr/>
        </p:nvSpPr>
        <p:spPr bwMode="auto">
          <a:xfrm rot="5400000">
            <a:off x="10291890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10596610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1" name="Line 133"/>
          <p:cNvSpPr>
            <a:spLocks noChangeShapeType="1"/>
          </p:cNvSpPr>
          <p:nvPr/>
        </p:nvSpPr>
        <p:spPr bwMode="auto">
          <a:xfrm flipV="1">
            <a:off x="10482390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Line 135"/>
          <p:cNvSpPr>
            <a:spLocks noChangeShapeType="1"/>
          </p:cNvSpPr>
          <p:nvPr/>
        </p:nvSpPr>
        <p:spPr bwMode="auto">
          <a:xfrm flipV="1">
            <a:off x="10787110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 rot="16200000">
            <a:off x="10369105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10863231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11167951" y="492539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49" name="AutoShape 79"/>
          <p:cNvSpPr>
            <a:spLocks noChangeArrowheads="1"/>
          </p:cNvSpPr>
          <p:nvPr/>
        </p:nvSpPr>
        <p:spPr bwMode="auto">
          <a:xfrm rot="5400000">
            <a:off x="10901331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7" name="AutoShape 79"/>
          <p:cNvSpPr>
            <a:spLocks noChangeArrowheads="1"/>
          </p:cNvSpPr>
          <p:nvPr/>
        </p:nvSpPr>
        <p:spPr bwMode="auto">
          <a:xfrm rot="5400000">
            <a:off x="11206051" y="534449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9" name="Line 155"/>
          <p:cNvSpPr>
            <a:spLocks noChangeShapeType="1"/>
          </p:cNvSpPr>
          <p:nvPr/>
        </p:nvSpPr>
        <p:spPr bwMode="auto">
          <a:xfrm flipV="1">
            <a:off x="11091831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Line 156"/>
          <p:cNvSpPr>
            <a:spLocks noChangeShapeType="1"/>
          </p:cNvSpPr>
          <p:nvPr/>
        </p:nvSpPr>
        <p:spPr bwMode="auto">
          <a:xfrm flipV="1">
            <a:off x="11396551" y="4341168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Rectangle 67"/>
          <p:cNvSpPr>
            <a:spLocks noChangeArrowheads="1"/>
          </p:cNvSpPr>
          <p:nvPr/>
        </p:nvSpPr>
        <p:spPr bwMode="auto">
          <a:xfrm rot="16200000">
            <a:off x="10978546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74" name="Rectangle 67"/>
          <p:cNvSpPr>
            <a:spLocks noChangeArrowheads="1"/>
          </p:cNvSpPr>
          <p:nvPr/>
        </p:nvSpPr>
        <p:spPr bwMode="auto">
          <a:xfrm rot="16200000">
            <a:off x="10673826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75" name="AutoShape 261"/>
          <p:cNvSpPr>
            <a:spLocks/>
          </p:cNvSpPr>
          <p:nvPr/>
        </p:nvSpPr>
        <p:spPr bwMode="auto">
          <a:xfrm rot="5400000">
            <a:off x="10867405" y="5020160"/>
            <a:ext cx="191535" cy="136785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Rectangle 67"/>
          <p:cNvSpPr>
            <a:spLocks noChangeArrowheads="1"/>
          </p:cNvSpPr>
          <p:nvPr/>
        </p:nvSpPr>
        <p:spPr bwMode="auto">
          <a:xfrm rot="16200000">
            <a:off x="10024178" y="441846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77" name="Rectangle 67"/>
          <p:cNvSpPr>
            <a:spLocks noChangeArrowheads="1"/>
          </p:cNvSpPr>
          <p:nvPr/>
        </p:nvSpPr>
        <p:spPr bwMode="auto">
          <a:xfrm>
            <a:off x="10008380" y="579008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4 x 10G RJ45</a:t>
            </a:r>
          </a:p>
        </p:txBody>
      </p:sp>
      <p:sp>
        <p:nvSpPr>
          <p:cNvPr id="133" name="AutoShape 19"/>
          <p:cNvSpPr>
            <a:spLocks noChangeArrowheads="1"/>
          </p:cNvSpPr>
          <p:nvPr/>
        </p:nvSpPr>
        <p:spPr bwMode="auto">
          <a:xfrm>
            <a:off x="655290" y="2286000"/>
            <a:ext cx="1037500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240G SSD</a:t>
            </a:r>
          </a:p>
        </p:txBody>
      </p:sp>
    </p:spTree>
    <p:extLst>
      <p:ext uri="{BB962C8B-B14F-4D97-AF65-F5344CB8AC3E}">
        <p14:creationId xmlns:p14="http://schemas.microsoft.com/office/powerpoint/2010/main" val="1513040100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2000E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04721" y="1822415"/>
            <a:ext cx="11680957" cy="3581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711015" y="26775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609441" y="26013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4672382" y="2839957"/>
            <a:ext cx="5512717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49"/>
          <p:cNvSpPr>
            <a:spLocks noChangeShapeType="1"/>
          </p:cNvSpPr>
          <p:nvPr/>
        </p:nvSpPr>
        <p:spPr bwMode="auto">
          <a:xfrm flipH="1">
            <a:off x="9149433" y="2992359"/>
            <a:ext cx="0" cy="4571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10462075" y="1974815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10462075" y="174621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9" name="Line 245"/>
          <p:cNvSpPr>
            <a:spLocks noChangeShapeType="1"/>
          </p:cNvSpPr>
          <p:nvPr/>
        </p:nvSpPr>
        <p:spPr bwMode="auto">
          <a:xfrm flipV="1">
            <a:off x="10766795" y="189861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10576295" y="1454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9751060" y="1974815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9751060" y="174621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Line 249"/>
          <p:cNvSpPr>
            <a:spLocks noChangeShapeType="1"/>
          </p:cNvSpPr>
          <p:nvPr/>
        </p:nvSpPr>
        <p:spPr bwMode="auto">
          <a:xfrm flipV="1">
            <a:off x="10055781" y="189861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9865281" y="1454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3834342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139062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3021753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3059853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3872442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8" name="AutoShape 79"/>
          <p:cNvSpPr>
            <a:spLocks noChangeArrowheads="1"/>
          </p:cNvSpPr>
          <p:nvPr/>
        </p:nvSpPr>
        <p:spPr bwMode="auto">
          <a:xfrm rot="5400000">
            <a:off x="4177162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2776339" y="602833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3453500" y="602833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2145691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2107591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USB-A</a:t>
            </a:r>
          </a:p>
        </p:txBody>
      </p:sp>
      <p:sp>
        <p:nvSpPr>
          <p:cNvPr id="153" name="Line 53"/>
          <p:cNvSpPr>
            <a:spLocks noChangeShapeType="1"/>
          </p:cNvSpPr>
          <p:nvPr/>
        </p:nvSpPr>
        <p:spPr bwMode="auto">
          <a:xfrm flipV="1">
            <a:off x="4062942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57"/>
          <p:cNvSpPr>
            <a:spLocks noChangeShapeType="1"/>
          </p:cNvSpPr>
          <p:nvPr/>
        </p:nvSpPr>
        <p:spPr bwMode="auto">
          <a:xfrm flipV="1">
            <a:off x="3250353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50"/>
          <p:cNvSpPr>
            <a:spLocks noChangeShapeType="1"/>
          </p:cNvSpPr>
          <p:nvPr/>
        </p:nvSpPr>
        <p:spPr bwMode="auto">
          <a:xfrm flipV="1">
            <a:off x="2336191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55"/>
          <p:cNvSpPr>
            <a:spLocks noChangeShapeType="1"/>
          </p:cNvSpPr>
          <p:nvPr/>
        </p:nvSpPr>
        <p:spPr bwMode="auto">
          <a:xfrm flipV="1">
            <a:off x="4367662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1523603" y="197481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4164515" y="197481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67" name="Line 33"/>
          <p:cNvSpPr>
            <a:spLocks noChangeShapeType="1"/>
          </p:cNvSpPr>
          <p:nvPr/>
        </p:nvSpPr>
        <p:spPr bwMode="auto">
          <a:xfrm flipV="1">
            <a:off x="3351927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Line 33"/>
          <p:cNvSpPr>
            <a:spLocks noChangeShapeType="1"/>
          </p:cNvSpPr>
          <p:nvPr/>
        </p:nvSpPr>
        <p:spPr bwMode="auto">
          <a:xfrm flipV="1">
            <a:off x="4469236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Line 33"/>
          <p:cNvSpPr>
            <a:spLocks noChangeShapeType="1"/>
          </p:cNvSpPr>
          <p:nvPr/>
        </p:nvSpPr>
        <p:spPr bwMode="auto">
          <a:xfrm flipV="1">
            <a:off x="1929897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 flipV="1">
            <a:off x="1320456" y="288921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4" name="Line 49"/>
          <p:cNvSpPr>
            <a:spLocks noChangeShapeType="1"/>
          </p:cNvSpPr>
          <p:nvPr/>
        </p:nvSpPr>
        <p:spPr bwMode="auto">
          <a:xfrm flipH="1">
            <a:off x="6691541" y="3144757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49"/>
          <p:cNvSpPr>
            <a:spLocks noChangeShapeType="1"/>
          </p:cNvSpPr>
          <p:nvPr/>
        </p:nvSpPr>
        <p:spPr bwMode="auto">
          <a:xfrm flipH="1">
            <a:off x="10185100" y="2829941"/>
            <a:ext cx="0" cy="6095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5114790" y="3422615"/>
            <a:ext cx="3157693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9" name="Line 28"/>
          <p:cNvSpPr>
            <a:spLocks noChangeShapeType="1"/>
          </p:cNvSpPr>
          <p:nvPr/>
        </p:nvSpPr>
        <p:spPr bwMode="auto">
          <a:xfrm>
            <a:off x="4672382" y="2992357"/>
            <a:ext cx="447705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0" name="Line 28"/>
          <p:cNvSpPr>
            <a:spLocks noChangeShapeType="1"/>
          </p:cNvSpPr>
          <p:nvPr/>
        </p:nvSpPr>
        <p:spPr bwMode="auto">
          <a:xfrm>
            <a:off x="4672382" y="3144757"/>
            <a:ext cx="201915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1625177" y="2508215"/>
            <a:ext cx="3047206" cy="2209800"/>
          </a:xfrm>
          <a:prstGeom prst="roundRect">
            <a:avLst>
              <a:gd name="adj" fmla="val 7552"/>
            </a:avLst>
          </a:prstGeom>
          <a:solidFill>
            <a:srgbClr val="32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9361525" y="113396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Supply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2793272" y="1974815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480 GB SSD</a:t>
            </a:r>
          </a:p>
        </p:txBody>
      </p:sp>
      <p:sp>
        <p:nvSpPr>
          <p:cNvPr id="172" name="Rectangle 67"/>
          <p:cNvSpPr>
            <a:spLocks noChangeArrowheads="1"/>
          </p:cNvSpPr>
          <p:nvPr/>
        </p:nvSpPr>
        <p:spPr bwMode="auto">
          <a:xfrm>
            <a:off x="1831957" y="602833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3.0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2762231" y="3404993"/>
            <a:ext cx="806403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183" name="Line 133"/>
          <p:cNvSpPr>
            <a:spLocks noChangeShapeType="1"/>
          </p:cNvSpPr>
          <p:nvPr/>
        </p:nvSpPr>
        <p:spPr bwMode="auto">
          <a:xfrm flipV="1">
            <a:off x="6488394" y="3803613"/>
            <a:ext cx="0" cy="130428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133"/>
          <p:cNvSpPr>
            <a:spLocks noChangeShapeType="1"/>
          </p:cNvSpPr>
          <p:nvPr/>
        </p:nvSpPr>
        <p:spPr bwMode="auto">
          <a:xfrm flipV="1">
            <a:off x="6793114" y="3803613"/>
            <a:ext cx="0" cy="130428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133"/>
          <p:cNvSpPr>
            <a:spLocks noChangeShapeType="1"/>
          </p:cNvSpPr>
          <p:nvPr/>
        </p:nvSpPr>
        <p:spPr bwMode="auto">
          <a:xfrm flipV="1">
            <a:off x="7097835" y="3803615"/>
            <a:ext cx="0" cy="13042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Line 133"/>
          <p:cNvSpPr>
            <a:spLocks noChangeShapeType="1"/>
          </p:cNvSpPr>
          <p:nvPr/>
        </p:nvSpPr>
        <p:spPr bwMode="auto">
          <a:xfrm flipV="1">
            <a:off x="7402556" y="3803613"/>
            <a:ext cx="0" cy="130428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 rot="16200000">
            <a:off x="6375110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8" name="Rectangle 67"/>
          <p:cNvSpPr>
            <a:spLocks noChangeArrowheads="1"/>
          </p:cNvSpPr>
          <p:nvPr/>
        </p:nvSpPr>
        <p:spPr bwMode="auto">
          <a:xfrm rot="16200000">
            <a:off x="6984551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89" name="Rectangle 67"/>
          <p:cNvSpPr>
            <a:spLocks noChangeArrowheads="1"/>
          </p:cNvSpPr>
          <p:nvPr/>
        </p:nvSpPr>
        <p:spPr bwMode="auto">
          <a:xfrm rot="16200000">
            <a:off x="6679830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0" name="Rectangle 67"/>
          <p:cNvSpPr>
            <a:spLocks noChangeArrowheads="1"/>
          </p:cNvSpPr>
          <p:nvPr/>
        </p:nvSpPr>
        <p:spPr bwMode="auto">
          <a:xfrm rot="16200000">
            <a:off x="6030182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1" name="Line 133"/>
          <p:cNvSpPr>
            <a:spLocks noChangeShapeType="1"/>
          </p:cNvSpPr>
          <p:nvPr/>
        </p:nvSpPr>
        <p:spPr bwMode="auto">
          <a:xfrm flipV="1">
            <a:off x="8011997" y="3803615"/>
            <a:ext cx="0" cy="1304284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Rectangle 67"/>
          <p:cNvSpPr>
            <a:spLocks noChangeArrowheads="1"/>
          </p:cNvSpPr>
          <p:nvPr/>
        </p:nvSpPr>
        <p:spPr bwMode="auto">
          <a:xfrm rot="16200000">
            <a:off x="7593992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3" name="AutoShape 3"/>
          <p:cNvSpPr>
            <a:spLocks noChangeArrowheads="1"/>
          </p:cNvSpPr>
          <p:nvPr/>
        </p:nvSpPr>
        <p:spPr bwMode="auto">
          <a:xfrm rot="16200000">
            <a:off x="6259794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4" name="AutoShape 3"/>
          <p:cNvSpPr>
            <a:spLocks noChangeArrowheads="1"/>
          </p:cNvSpPr>
          <p:nvPr/>
        </p:nvSpPr>
        <p:spPr bwMode="auto">
          <a:xfrm rot="16200000">
            <a:off x="6564514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5" name="AutoShape 3"/>
          <p:cNvSpPr>
            <a:spLocks noChangeArrowheads="1"/>
          </p:cNvSpPr>
          <p:nvPr/>
        </p:nvSpPr>
        <p:spPr bwMode="auto">
          <a:xfrm rot="16200000">
            <a:off x="6869235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6" name="AutoShape 3"/>
          <p:cNvSpPr>
            <a:spLocks noChangeArrowheads="1"/>
          </p:cNvSpPr>
          <p:nvPr/>
        </p:nvSpPr>
        <p:spPr bwMode="auto">
          <a:xfrm rot="16200000">
            <a:off x="7173956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97" name="AutoShape 261"/>
          <p:cNvSpPr>
            <a:spLocks/>
          </p:cNvSpPr>
          <p:nvPr/>
        </p:nvSpPr>
        <p:spPr bwMode="auto">
          <a:xfrm rot="5400000">
            <a:off x="6614734" y="4448438"/>
            <a:ext cx="71445" cy="307133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Rectangle 67"/>
          <p:cNvSpPr>
            <a:spLocks noChangeArrowheads="1"/>
          </p:cNvSpPr>
          <p:nvPr/>
        </p:nvSpPr>
        <p:spPr bwMode="auto">
          <a:xfrm>
            <a:off x="5716014" y="602833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32x GE RJ45</a:t>
            </a:r>
          </a:p>
        </p:txBody>
      </p:sp>
      <p:sp>
        <p:nvSpPr>
          <p:cNvPr id="199" name="AutoShape 79"/>
          <p:cNvSpPr>
            <a:spLocks noChangeArrowheads="1"/>
          </p:cNvSpPr>
          <p:nvPr/>
        </p:nvSpPr>
        <p:spPr bwMode="auto">
          <a:xfrm rot="5400000">
            <a:off x="6297894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0" name="AutoShape 79"/>
          <p:cNvSpPr>
            <a:spLocks noChangeArrowheads="1"/>
          </p:cNvSpPr>
          <p:nvPr/>
        </p:nvSpPr>
        <p:spPr bwMode="auto">
          <a:xfrm rot="5400000">
            <a:off x="6602614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1" name="AutoShape 79"/>
          <p:cNvSpPr>
            <a:spLocks noChangeArrowheads="1"/>
          </p:cNvSpPr>
          <p:nvPr/>
        </p:nvSpPr>
        <p:spPr bwMode="auto">
          <a:xfrm rot="5400000">
            <a:off x="6907335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2" name="AutoShape 79"/>
          <p:cNvSpPr>
            <a:spLocks noChangeArrowheads="1"/>
          </p:cNvSpPr>
          <p:nvPr/>
        </p:nvSpPr>
        <p:spPr bwMode="auto">
          <a:xfrm rot="5400000">
            <a:off x="7212056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3" name="AutoShape 3"/>
          <p:cNvSpPr>
            <a:spLocks noChangeArrowheads="1"/>
          </p:cNvSpPr>
          <p:nvPr/>
        </p:nvSpPr>
        <p:spPr bwMode="auto">
          <a:xfrm rot="16200000">
            <a:off x="7783397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04" name="AutoShape 79"/>
          <p:cNvSpPr>
            <a:spLocks noChangeArrowheads="1"/>
          </p:cNvSpPr>
          <p:nvPr/>
        </p:nvSpPr>
        <p:spPr bwMode="auto">
          <a:xfrm rot="5400000">
            <a:off x="7821497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06" name="Rectangle 67"/>
          <p:cNvSpPr>
            <a:spLocks noChangeArrowheads="1"/>
          </p:cNvSpPr>
          <p:nvPr/>
        </p:nvSpPr>
        <p:spPr bwMode="auto">
          <a:xfrm>
            <a:off x="7240523" y="5074826"/>
            <a:ext cx="9456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</a:t>
            </a:r>
          </a:p>
        </p:txBody>
      </p:sp>
      <p:sp>
        <p:nvSpPr>
          <p:cNvPr id="207" name="Line 133"/>
          <p:cNvSpPr>
            <a:spLocks noChangeShapeType="1"/>
          </p:cNvSpPr>
          <p:nvPr/>
        </p:nvSpPr>
        <p:spPr bwMode="auto">
          <a:xfrm flipV="1">
            <a:off x="5271948" y="3803615"/>
            <a:ext cx="0" cy="13015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Line 133"/>
          <p:cNvSpPr>
            <a:spLocks noChangeShapeType="1"/>
          </p:cNvSpPr>
          <p:nvPr/>
        </p:nvSpPr>
        <p:spPr bwMode="auto">
          <a:xfrm flipV="1">
            <a:off x="5576669" y="3803615"/>
            <a:ext cx="0" cy="13015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Line 133"/>
          <p:cNvSpPr>
            <a:spLocks noChangeShapeType="1"/>
          </p:cNvSpPr>
          <p:nvPr/>
        </p:nvSpPr>
        <p:spPr bwMode="auto">
          <a:xfrm flipV="1">
            <a:off x="5881389" y="3803615"/>
            <a:ext cx="0" cy="13015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Line 133"/>
          <p:cNvSpPr>
            <a:spLocks noChangeShapeType="1"/>
          </p:cNvSpPr>
          <p:nvPr/>
        </p:nvSpPr>
        <p:spPr bwMode="auto">
          <a:xfrm flipV="1">
            <a:off x="6186110" y="3803615"/>
            <a:ext cx="0" cy="130155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Rectangle 67"/>
          <p:cNvSpPr>
            <a:spLocks noChangeArrowheads="1"/>
          </p:cNvSpPr>
          <p:nvPr/>
        </p:nvSpPr>
        <p:spPr bwMode="auto">
          <a:xfrm rot="16200000">
            <a:off x="5158664" y="472526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3" name="Rectangle 67"/>
          <p:cNvSpPr>
            <a:spLocks noChangeArrowheads="1"/>
          </p:cNvSpPr>
          <p:nvPr/>
        </p:nvSpPr>
        <p:spPr bwMode="auto">
          <a:xfrm rot="16200000">
            <a:off x="5463384" y="472526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4" name="Rectangle 67"/>
          <p:cNvSpPr>
            <a:spLocks noChangeArrowheads="1"/>
          </p:cNvSpPr>
          <p:nvPr/>
        </p:nvSpPr>
        <p:spPr bwMode="auto">
          <a:xfrm rot="16200000">
            <a:off x="4813736" y="472526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5" name="AutoShape 3"/>
          <p:cNvSpPr>
            <a:spLocks noChangeArrowheads="1"/>
          </p:cNvSpPr>
          <p:nvPr/>
        </p:nvSpPr>
        <p:spPr bwMode="auto">
          <a:xfrm rot="16200000">
            <a:off x="5043348" y="523220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6" name="AutoShape 3"/>
          <p:cNvSpPr>
            <a:spLocks noChangeArrowheads="1"/>
          </p:cNvSpPr>
          <p:nvPr/>
        </p:nvSpPr>
        <p:spPr bwMode="auto">
          <a:xfrm rot="16200000">
            <a:off x="5348069" y="523220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5652789" y="523220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5957510" y="523220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219" name="AutoShape 79"/>
          <p:cNvSpPr>
            <a:spLocks noChangeArrowheads="1"/>
          </p:cNvSpPr>
          <p:nvPr/>
        </p:nvSpPr>
        <p:spPr bwMode="auto">
          <a:xfrm rot="5400000">
            <a:off x="5081448" y="565130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5386169" y="565130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AutoShape 79"/>
          <p:cNvSpPr>
            <a:spLocks noChangeArrowheads="1"/>
          </p:cNvSpPr>
          <p:nvPr/>
        </p:nvSpPr>
        <p:spPr bwMode="auto">
          <a:xfrm rot="5400000">
            <a:off x="5690889" y="565130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2" name="AutoShape 79"/>
          <p:cNvSpPr>
            <a:spLocks noChangeArrowheads="1"/>
          </p:cNvSpPr>
          <p:nvPr/>
        </p:nvSpPr>
        <p:spPr bwMode="auto">
          <a:xfrm rot="5400000">
            <a:off x="5995610" y="565130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14" name="Rectangle 67"/>
          <p:cNvSpPr>
            <a:spLocks noChangeArrowheads="1"/>
          </p:cNvSpPr>
          <p:nvPr/>
        </p:nvSpPr>
        <p:spPr bwMode="auto">
          <a:xfrm rot="16200000">
            <a:off x="5739179" y="472896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>
            <a:off x="8918585" y="602833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6x 10GE SFP+</a:t>
            </a:r>
          </a:p>
        </p:txBody>
      </p:sp>
      <p:sp>
        <p:nvSpPr>
          <p:cNvPr id="115" name="AutoShape 3"/>
          <p:cNvSpPr>
            <a:spLocks noChangeArrowheads="1"/>
          </p:cNvSpPr>
          <p:nvPr/>
        </p:nvSpPr>
        <p:spPr bwMode="auto">
          <a:xfrm rot="16200000">
            <a:off x="8920833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6" name="AutoShape 3"/>
          <p:cNvSpPr>
            <a:spLocks noChangeArrowheads="1"/>
          </p:cNvSpPr>
          <p:nvPr/>
        </p:nvSpPr>
        <p:spPr bwMode="auto">
          <a:xfrm rot="16200000">
            <a:off x="9225553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17" name="AutoShape 79"/>
          <p:cNvSpPr>
            <a:spLocks noChangeArrowheads="1"/>
          </p:cNvSpPr>
          <p:nvPr/>
        </p:nvSpPr>
        <p:spPr bwMode="auto">
          <a:xfrm rot="5400000">
            <a:off x="8958933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2" name="AutoShape 79"/>
          <p:cNvSpPr>
            <a:spLocks noChangeArrowheads="1"/>
          </p:cNvSpPr>
          <p:nvPr/>
        </p:nvSpPr>
        <p:spPr bwMode="auto">
          <a:xfrm rot="5400000">
            <a:off x="9263653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23" name="Line 155"/>
          <p:cNvSpPr>
            <a:spLocks noChangeShapeType="1"/>
          </p:cNvSpPr>
          <p:nvPr/>
        </p:nvSpPr>
        <p:spPr bwMode="auto">
          <a:xfrm flipV="1">
            <a:off x="9149433" y="3830558"/>
            <a:ext cx="0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Line 156"/>
          <p:cNvSpPr>
            <a:spLocks noChangeShapeType="1"/>
          </p:cNvSpPr>
          <p:nvPr/>
        </p:nvSpPr>
        <p:spPr bwMode="auto">
          <a:xfrm flipV="1">
            <a:off x="9454153" y="3830558"/>
            <a:ext cx="0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Rectangle 67"/>
          <p:cNvSpPr>
            <a:spLocks noChangeArrowheads="1"/>
          </p:cNvSpPr>
          <p:nvPr/>
        </p:nvSpPr>
        <p:spPr bwMode="auto">
          <a:xfrm rot="16200000">
            <a:off x="9036148" y="47191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6" name="Rectangle 67"/>
          <p:cNvSpPr>
            <a:spLocks noChangeArrowheads="1"/>
          </p:cNvSpPr>
          <p:nvPr/>
        </p:nvSpPr>
        <p:spPr bwMode="auto">
          <a:xfrm rot="16200000">
            <a:off x="8731428" y="47191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9550206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8" name="AutoShape 3"/>
          <p:cNvSpPr>
            <a:spLocks noChangeArrowheads="1"/>
          </p:cNvSpPr>
          <p:nvPr/>
        </p:nvSpPr>
        <p:spPr bwMode="auto">
          <a:xfrm rot="16200000">
            <a:off x="9854927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29" name="AutoShape 79"/>
          <p:cNvSpPr>
            <a:spLocks noChangeArrowheads="1"/>
          </p:cNvSpPr>
          <p:nvPr/>
        </p:nvSpPr>
        <p:spPr bwMode="auto">
          <a:xfrm rot="5400000">
            <a:off x="9588306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0" name="AutoShape 79"/>
          <p:cNvSpPr>
            <a:spLocks noChangeArrowheads="1"/>
          </p:cNvSpPr>
          <p:nvPr/>
        </p:nvSpPr>
        <p:spPr bwMode="auto">
          <a:xfrm rot="5400000">
            <a:off x="9893027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1" name="Line 133"/>
          <p:cNvSpPr>
            <a:spLocks noChangeShapeType="1"/>
          </p:cNvSpPr>
          <p:nvPr/>
        </p:nvSpPr>
        <p:spPr bwMode="auto">
          <a:xfrm flipV="1">
            <a:off x="9778806" y="3830557"/>
            <a:ext cx="0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5"/>
          <p:cNvSpPr>
            <a:spLocks noChangeShapeType="1"/>
          </p:cNvSpPr>
          <p:nvPr/>
        </p:nvSpPr>
        <p:spPr bwMode="auto">
          <a:xfrm flipV="1">
            <a:off x="10083527" y="3830557"/>
            <a:ext cx="0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9665522" y="471817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34" name="AutoShape 3"/>
          <p:cNvSpPr>
            <a:spLocks noChangeArrowheads="1"/>
          </p:cNvSpPr>
          <p:nvPr/>
        </p:nvSpPr>
        <p:spPr bwMode="auto">
          <a:xfrm rot="16200000">
            <a:off x="10464368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35" name="AutoShape 79"/>
          <p:cNvSpPr>
            <a:spLocks noChangeArrowheads="1"/>
          </p:cNvSpPr>
          <p:nvPr/>
        </p:nvSpPr>
        <p:spPr bwMode="auto">
          <a:xfrm rot="5400000">
            <a:off x="10502468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6" name="Line 156"/>
          <p:cNvSpPr>
            <a:spLocks noChangeShapeType="1"/>
          </p:cNvSpPr>
          <p:nvPr/>
        </p:nvSpPr>
        <p:spPr bwMode="auto">
          <a:xfrm flipV="1">
            <a:off x="10692968" y="3830557"/>
            <a:ext cx="0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10274963" y="471817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38" name="Rectangle 67"/>
          <p:cNvSpPr>
            <a:spLocks noChangeArrowheads="1"/>
          </p:cNvSpPr>
          <p:nvPr/>
        </p:nvSpPr>
        <p:spPr bwMode="auto">
          <a:xfrm rot="16200000">
            <a:off x="9360800" y="471818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139" name="AutoShape 261"/>
          <p:cNvSpPr>
            <a:spLocks/>
          </p:cNvSpPr>
          <p:nvPr/>
        </p:nvSpPr>
        <p:spPr bwMode="auto">
          <a:xfrm rot="5400000">
            <a:off x="9944020" y="5038147"/>
            <a:ext cx="45719" cy="1893443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AutoShape 3"/>
          <p:cNvSpPr>
            <a:spLocks noChangeArrowheads="1"/>
          </p:cNvSpPr>
          <p:nvPr/>
        </p:nvSpPr>
        <p:spPr bwMode="auto">
          <a:xfrm>
            <a:off x="9724299" y="3449557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>
            <a:off x="8563018" y="3449557"/>
            <a:ext cx="1015735" cy="3810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10171763" y="522270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155" name="AutoShape 79"/>
          <p:cNvSpPr>
            <a:spLocks noChangeArrowheads="1"/>
          </p:cNvSpPr>
          <p:nvPr/>
        </p:nvSpPr>
        <p:spPr bwMode="auto">
          <a:xfrm rot="5400000">
            <a:off x="10209863" y="564180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8" name="Line 156"/>
          <p:cNvSpPr>
            <a:spLocks noChangeShapeType="1"/>
          </p:cNvSpPr>
          <p:nvPr/>
        </p:nvSpPr>
        <p:spPr bwMode="auto">
          <a:xfrm flipV="1">
            <a:off x="10400363" y="3830558"/>
            <a:ext cx="0" cy="126511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 rot="16200000">
            <a:off x="9982358" y="473995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</p:spTree>
    <p:extLst>
      <p:ext uri="{BB962C8B-B14F-4D97-AF65-F5344CB8AC3E}">
        <p14:creationId xmlns:p14="http://schemas.microsoft.com/office/powerpoint/2010/main" val="2768939714"/>
      </p:ext>
    </p:extLst>
  </p:cSld>
  <p:clrMapOvr>
    <a:masterClrMapping/>
  </p:clrMapOvr>
  <p:transition spd="slow">
    <p:wip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FortiGate 2500E 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04721" y="1822415"/>
            <a:ext cx="11680957" cy="3581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 dirty="0">
              <a:latin typeface="Arial" pitchFamily="-84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711015" y="26775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609441" y="2601340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CP9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9427883" y="3449557"/>
            <a:ext cx="1774159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>
            <a:off x="4672383" y="2839957"/>
            <a:ext cx="3849285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Line 49"/>
          <p:cNvSpPr>
            <a:spLocks noChangeShapeType="1"/>
          </p:cNvSpPr>
          <p:nvPr/>
        </p:nvSpPr>
        <p:spPr bwMode="auto">
          <a:xfrm>
            <a:off x="7411296" y="2992359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10462075" y="1974815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38" name="AutoShape 3"/>
          <p:cNvSpPr>
            <a:spLocks noChangeArrowheads="1"/>
          </p:cNvSpPr>
          <p:nvPr/>
        </p:nvSpPr>
        <p:spPr bwMode="auto">
          <a:xfrm>
            <a:off x="10462075" y="174621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9" name="Line 245"/>
          <p:cNvSpPr>
            <a:spLocks noChangeShapeType="1"/>
          </p:cNvSpPr>
          <p:nvPr/>
        </p:nvSpPr>
        <p:spPr bwMode="auto">
          <a:xfrm flipV="1">
            <a:off x="10766795" y="189861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 rot="5400000">
            <a:off x="10576295" y="1454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9751060" y="1974815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9751060" y="1746215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3" name="Line 249"/>
          <p:cNvSpPr>
            <a:spLocks noChangeShapeType="1"/>
          </p:cNvSpPr>
          <p:nvPr/>
        </p:nvSpPr>
        <p:spPr bwMode="auto">
          <a:xfrm flipV="1">
            <a:off x="10055781" y="1898615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79"/>
          <p:cNvSpPr>
            <a:spLocks noChangeArrowheads="1"/>
          </p:cNvSpPr>
          <p:nvPr/>
        </p:nvSpPr>
        <p:spPr bwMode="auto">
          <a:xfrm rot="5400000">
            <a:off x="9865281" y="1454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57" name="Rectangle 67"/>
          <p:cNvSpPr>
            <a:spLocks noChangeArrowheads="1"/>
          </p:cNvSpPr>
          <p:nvPr/>
        </p:nvSpPr>
        <p:spPr bwMode="auto">
          <a:xfrm>
            <a:off x="7505933" y="6066099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10x 10GE SFP+</a:t>
            </a:r>
          </a:p>
        </p:txBody>
      </p:sp>
      <p:sp>
        <p:nvSpPr>
          <p:cNvPr id="87" name="AutoShape 3"/>
          <p:cNvSpPr>
            <a:spLocks noChangeArrowheads="1"/>
          </p:cNvSpPr>
          <p:nvPr/>
        </p:nvSpPr>
        <p:spPr bwMode="auto">
          <a:xfrm rot="16200000">
            <a:off x="7988349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8" name="AutoShape 3"/>
          <p:cNvSpPr>
            <a:spLocks noChangeArrowheads="1"/>
          </p:cNvSpPr>
          <p:nvPr/>
        </p:nvSpPr>
        <p:spPr bwMode="auto">
          <a:xfrm rot="16200000">
            <a:off x="8293070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89" name="AutoShape 79"/>
          <p:cNvSpPr>
            <a:spLocks noChangeArrowheads="1"/>
          </p:cNvSpPr>
          <p:nvPr/>
        </p:nvSpPr>
        <p:spPr bwMode="auto">
          <a:xfrm rot="5400000">
            <a:off x="8026449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0" name="AutoShape 79"/>
          <p:cNvSpPr>
            <a:spLocks noChangeArrowheads="1"/>
          </p:cNvSpPr>
          <p:nvPr/>
        </p:nvSpPr>
        <p:spPr bwMode="auto">
          <a:xfrm rot="5400000">
            <a:off x="8331170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91" name="Line 155"/>
          <p:cNvSpPr>
            <a:spLocks noChangeShapeType="1"/>
          </p:cNvSpPr>
          <p:nvPr/>
        </p:nvSpPr>
        <p:spPr bwMode="auto">
          <a:xfrm flipV="1">
            <a:off x="8216949" y="3830558"/>
            <a:ext cx="0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Line 156"/>
          <p:cNvSpPr>
            <a:spLocks noChangeShapeType="1"/>
          </p:cNvSpPr>
          <p:nvPr/>
        </p:nvSpPr>
        <p:spPr bwMode="auto">
          <a:xfrm flipV="1">
            <a:off x="8521669" y="3830558"/>
            <a:ext cx="1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Rectangle 67"/>
          <p:cNvSpPr>
            <a:spLocks noChangeArrowheads="1"/>
          </p:cNvSpPr>
          <p:nvPr/>
        </p:nvSpPr>
        <p:spPr bwMode="auto">
          <a:xfrm rot="16200000">
            <a:off x="8103665" y="47191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 rot="16200000">
            <a:off x="7798944" y="4719108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 rot="16200000">
            <a:off x="8617722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6" name="AutoShape 3"/>
          <p:cNvSpPr>
            <a:spLocks noChangeArrowheads="1"/>
          </p:cNvSpPr>
          <p:nvPr/>
        </p:nvSpPr>
        <p:spPr bwMode="auto">
          <a:xfrm rot="16200000">
            <a:off x="9463795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7" name="AutoShape 79"/>
          <p:cNvSpPr>
            <a:spLocks noChangeArrowheads="1"/>
          </p:cNvSpPr>
          <p:nvPr/>
        </p:nvSpPr>
        <p:spPr bwMode="auto">
          <a:xfrm rot="5400000">
            <a:off x="8655822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 rot="5400000">
            <a:off x="9501895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69" name="Line 133"/>
          <p:cNvSpPr>
            <a:spLocks noChangeShapeType="1"/>
          </p:cNvSpPr>
          <p:nvPr/>
        </p:nvSpPr>
        <p:spPr bwMode="auto">
          <a:xfrm flipV="1">
            <a:off x="8846322" y="3830557"/>
            <a:ext cx="0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Line 135"/>
          <p:cNvSpPr>
            <a:spLocks noChangeShapeType="1"/>
          </p:cNvSpPr>
          <p:nvPr/>
        </p:nvSpPr>
        <p:spPr bwMode="auto">
          <a:xfrm flipV="1">
            <a:off x="9692395" y="3830557"/>
            <a:ext cx="1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 rot="16200000">
            <a:off x="9274390" y="471817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16200000">
            <a:off x="9768111" y="522511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75" name="AutoShape 79"/>
          <p:cNvSpPr>
            <a:spLocks noChangeArrowheads="1"/>
          </p:cNvSpPr>
          <p:nvPr/>
        </p:nvSpPr>
        <p:spPr bwMode="auto">
          <a:xfrm rot="5400000">
            <a:off x="9806211" y="564421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77" name="Line 156"/>
          <p:cNvSpPr>
            <a:spLocks noChangeShapeType="1"/>
          </p:cNvSpPr>
          <p:nvPr/>
        </p:nvSpPr>
        <p:spPr bwMode="auto">
          <a:xfrm flipV="1">
            <a:off x="9996710" y="3830557"/>
            <a:ext cx="1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Rectangle 67"/>
          <p:cNvSpPr>
            <a:spLocks noChangeArrowheads="1"/>
          </p:cNvSpPr>
          <p:nvPr/>
        </p:nvSpPr>
        <p:spPr bwMode="auto">
          <a:xfrm rot="16200000">
            <a:off x="9578706" y="4718179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Rectangle 67"/>
          <p:cNvSpPr>
            <a:spLocks noChangeArrowheads="1"/>
          </p:cNvSpPr>
          <p:nvPr/>
        </p:nvSpPr>
        <p:spPr bwMode="auto">
          <a:xfrm rot="16200000">
            <a:off x="8428316" y="471818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1" name="AutoShape 261"/>
          <p:cNvSpPr>
            <a:spLocks/>
          </p:cNvSpPr>
          <p:nvPr/>
        </p:nvSpPr>
        <p:spPr bwMode="auto">
          <a:xfrm rot="5400000">
            <a:off x="8365583" y="4309338"/>
            <a:ext cx="95267" cy="3370135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AutoShape 3"/>
          <p:cNvSpPr>
            <a:spLocks noChangeArrowheads="1"/>
          </p:cNvSpPr>
          <p:nvPr/>
        </p:nvSpPr>
        <p:spPr bwMode="auto">
          <a:xfrm rot="16200000">
            <a:off x="3834342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3" name="AutoShape 3"/>
          <p:cNvSpPr>
            <a:spLocks noChangeArrowheads="1"/>
          </p:cNvSpPr>
          <p:nvPr/>
        </p:nvSpPr>
        <p:spPr bwMode="auto">
          <a:xfrm rot="16200000">
            <a:off x="4139062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144" name="AutoShape 3"/>
          <p:cNvSpPr>
            <a:spLocks noChangeArrowheads="1"/>
          </p:cNvSpPr>
          <p:nvPr/>
        </p:nvSpPr>
        <p:spPr bwMode="auto">
          <a:xfrm rot="16200000">
            <a:off x="3021753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146" name="AutoShape 79"/>
          <p:cNvSpPr>
            <a:spLocks noChangeArrowheads="1"/>
          </p:cNvSpPr>
          <p:nvPr/>
        </p:nvSpPr>
        <p:spPr bwMode="auto">
          <a:xfrm rot="5400000">
            <a:off x="3059853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7" name="AutoShape 79"/>
          <p:cNvSpPr>
            <a:spLocks noChangeArrowheads="1"/>
          </p:cNvSpPr>
          <p:nvPr/>
        </p:nvSpPr>
        <p:spPr bwMode="auto">
          <a:xfrm rot="5400000">
            <a:off x="3872442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8" name="AutoShape 79"/>
          <p:cNvSpPr>
            <a:spLocks noChangeArrowheads="1"/>
          </p:cNvSpPr>
          <p:nvPr/>
        </p:nvSpPr>
        <p:spPr bwMode="auto">
          <a:xfrm rot="5400000">
            <a:off x="4177162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9" name="Rectangle 67"/>
          <p:cNvSpPr>
            <a:spLocks noChangeArrowheads="1"/>
          </p:cNvSpPr>
          <p:nvPr/>
        </p:nvSpPr>
        <p:spPr bwMode="auto">
          <a:xfrm>
            <a:off x="2776339" y="602833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>
            <a:off x="3453500" y="6028335"/>
            <a:ext cx="1422030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151" name="AutoShape 79"/>
          <p:cNvSpPr>
            <a:spLocks noChangeArrowheads="1"/>
          </p:cNvSpPr>
          <p:nvPr/>
        </p:nvSpPr>
        <p:spPr bwMode="auto">
          <a:xfrm rot="5400000">
            <a:off x="2145691" y="5645141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52" name="AutoShape 3"/>
          <p:cNvSpPr>
            <a:spLocks noChangeArrowheads="1"/>
          </p:cNvSpPr>
          <p:nvPr/>
        </p:nvSpPr>
        <p:spPr bwMode="auto">
          <a:xfrm rot="16200000">
            <a:off x="2107591" y="5226041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USB-A</a:t>
            </a:r>
          </a:p>
        </p:txBody>
      </p:sp>
      <p:sp>
        <p:nvSpPr>
          <p:cNvPr id="153" name="Line 53"/>
          <p:cNvSpPr>
            <a:spLocks noChangeShapeType="1"/>
          </p:cNvSpPr>
          <p:nvPr/>
        </p:nvSpPr>
        <p:spPr bwMode="auto">
          <a:xfrm flipV="1">
            <a:off x="4062942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57"/>
          <p:cNvSpPr>
            <a:spLocks noChangeShapeType="1"/>
          </p:cNvSpPr>
          <p:nvPr/>
        </p:nvSpPr>
        <p:spPr bwMode="auto">
          <a:xfrm flipV="1">
            <a:off x="3250353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150"/>
          <p:cNvSpPr>
            <a:spLocks noChangeShapeType="1"/>
          </p:cNvSpPr>
          <p:nvPr/>
        </p:nvSpPr>
        <p:spPr bwMode="auto">
          <a:xfrm flipV="1">
            <a:off x="2336191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55"/>
          <p:cNvSpPr>
            <a:spLocks noChangeShapeType="1"/>
          </p:cNvSpPr>
          <p:nvPr/>
        </p:nvSpPr>
        <p:spPr bwMode="auto">
          <a:xfrm flipV="1">
            <a:off x="4367662" y="4641815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AutoShape 19"/>
          <p:cNvSpPr>
            <a:spLocks noChangeArrowheads="1"/>
          </p:cNvSpPr>
          <p:nvPr/>
        </p:nvSpPr>
        <p:spPr bwMode="auto">
          <a:xfrm>
            <a:off x="1523603" y="197481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32 GB</a:t>
            </a:r>
          </a:p>
        </p:txBody>
      </p:sp>
      <p:sp>
        <p:nvSpPr>
          <p:cNvPr id="166" name="AutoShape 19"/>
          <p:cNvSpPr>
            <a:spLocks noChangeArrowheads="1"/>
          </p:cNvSpPr>
          <p:nvPr/>
        </p:nvSpPr>
        <p:spPr bwMode="auto">
          <a:xfrm>
            <a:off x="4164515" y="1974815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16 GB</a:t>
            </a:r>
          </a:p>
        </p:txBody>
      </p:sp>
      <p:sp>
        <p:nvSpPr>
          <p:cNvPr id="167" name="Line 33"/>
          <p:cNvSpPr>
            <a:spLocks noChangeShapeType="1"/>
          </p:cNvSpPr>
          <p:nvPr/>
        </p:nvSpPr>
        <p:spPr bwMode="auto">
          <a:xfrm flipV="1">
            <a:off x="3351927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8" name="Line 33"/>
          <p:cNvSpPr>
            <a:spLocks noChangeShapeType="1"/>
          </p:cNvSpPr>
          <p:nvPr/>
        </p:nvSpPr>
        <p:spPr bwMode="auto">
          <a:xfrm flipV="1">
            <a:off x="4469236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Line 33"/>
          <p:cNvSpPr>
            <a:spLocks noChangeShapeType="1"/>
          </p:cNvSpPr>
          <p:nvPr/>
        </p:nvSpPr>
        <p:spPr bwMode="auto">
          <a:xfrm flipV="1">
            <a:off x="1929897" y="2355815"/>
            <a:ext cx="0" cy="1524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1" name="Line 49"/>
          <p:cNvSpPr>
            <a:spLocks noChangeShapeType="1"/>
          </p:cNvSpPr>
          <p:nvPr/>
        </p:nvSpPr>
        <p:spPr bwMode="auto">
          <a:xfrm flipH="1">
            <a:off x="10694174" y="2687559"/>
            <a:ext cx="0" cy="76199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3" name="Line 28"/>
          <p:cNvSpPr>
            <a:spLocks noChangeShapeType="1"/>
          </p:cNvSpPr>
          <p:nvPr/>
        </p:nvSpPr>
        <p:spPr bwMode="auto">
          <a:xfrm flipV="1">
            <a:off x="4672383" y="2687557"/>
            <a:ext cx="602179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 flipV="1">
            <a:off x="1320456" y="2889215"/>
            <a:ext cx="60944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8" name="Line 49"/>
          <p:cNvSpPr>
            <a:spLocks noChangeShapeType="1"/>
          </p:cNvSpPr>
          <p:nvPr/>
        </p:nvSpPr>
        <p:spPr bwMode="auto">
          <a:xfrm flipH="1">
            <a:off x="8521668" y="2839959"/>
            <a:ext cx="3" cy="609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8031559" y="3449557"/>
            <a:ext cx="1247440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79" name="Line 28"/>
          <p:cNvSpPr>
            <a:spLocks noChangeShapeType="1"/>
          </p:cNvSpPr>
          <p:nvPr/>
        </p:nvSpPr>
        <p:spPr bwMode="auto">
          <a:xfrm>
            <a:off x="4672383" y="2992357"/>
            <a:ext cx="2738913" cy="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4835974" y="3449557"/>
            <a:ext cx="1783009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80" name="Line 28"/>
          <p:cNvSpPr>
            <a:spLocks noChangeShapeType="1"/>
          </p:cNvSpPr>
          <p:nvPr/>
        </p:nvSpPr>
        <p:spPr bwMode="auto">
          <a:xfrm>
            <a:off x="4672383" y="3144757"/>
            <a:ext cx="914162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1625177" y="2508215"/>
            <a:ext cx="3047206" cy="2209800"/>
          </a:xfrm>
          <a:prstGeom prst="roundRect">
            <a:avLst>
              <a:gd name="adj" fmla="val 7552"/>
            </a:avLst>
          </a:prstGeom>
          <a:solidFill>
            <a:srgbClr val="32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12189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1" name="Rectangle 67"/>
          <p:cNvSpPr>
            <a:spLocks noChangeArrowheads="1"/>
          </p:cNvSpPr>
          <p:nvPr/>
        </p:nvSpPr>
        <p:spPr bwMode="auto">
          <a:xfrm>
            <a:off x="9361525" y="113396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AC Supply</a:t>
            </a:r>
          </a:p>
        </p:txBody>
      </p:sp>
      <p:sp>
        <p:nvSpPr>
          <p:cNvPr id="162" name="AutoShape 19"/>
          <p:cNvSpPr>
            <a:spLocks noChangeArrowheads="1"/>
          </p:cNvSpPr>
          <p:nvPr/>
        </p:nvSpPr>
        <p:spPr bwMode="auto">
          <a:xfrm>
            <a:off x="2793272" y="1974815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 480 GB SSD</a:t>
            </a:r>
          </a:p>
        </p:txBody>
      </p:sp>
      <p:sp>
        <p:nvSpPr>
          <p:cNvPr id="172" name="Rectangle 67"/>
          <p:cNvSpPr>
            <a:spLocks noChangeArrowheads="1"/>
          </p:cNvSpPr>
          <p:nvPr/>
        </p:nvSpPr>
        <p:spPr bwMode="auto">
          <a:xfrm>
            <a:off x="1831957" y="6028335"/>
            <a:ext cx="94560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USB 3.0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2762230" y="3404993"/>
            <a:ext cx="806403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6C, 12T</a:t>
            </a:r>
          </a:p>
        </p:txBody>
      </p:sp>
      <p:sp>
        <p:nvSpPr>
          <p:cNvPr id="197" name="AutoShape 261"/>
          <p:cNvSpPr>
            <a:spLocks/>
          </p:cNvSpPr>
          <p:nvPr/>
        </p:nvSpPr>
        <p:spPr bwMode="auto">
          <a:xfrm rot="5400000">
            <a:off x="5626840" y="5004071"/>
            <a:ext cx="71444" cy="2004487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Line 266"/>
          <p:cNvSpPr>
            <a:spLocks noChangeShapeType="1"/>
          </p:cNvSpPr>
          <p:nvPr/>
        </p:nvSpPr>
        <p:spPr bwMode="auto">
          <a:xfrm>
            <a:off x="10510402" y="3830558"/>
            <a:ext cx="0" cy="12746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19" name="AutoShape 79"/>
          <p:cNvSpPr>
            <a:spLocks noChangeArrowheads="1"/>
          </p:cNvSpPr>
          <p:nvPr/>
        </p:nvSpPr>
        <p:spPr bwMode="auto">
          <a:xfrm rot="5400000">
            <a:off x="10319902" y="565129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20" name="AutoShape 79"/>
          <p:cNvSpPr>
            <a:spLocks noChangeArrowheads="1"/>
          </p:cNvSpPr>
          <p:nvPr/>
        </p:nvSpPr>
        <p:spPr bwMode="auto">
          <a:xfrm rot="5400000">
            <a:off x="10726196" y="5651299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/>
          <a:lstStyle/>
          <a:p>
            <a:pPr eaLnBrk="0" hangingPunct="0"/>
            <a:endParaRPr lang="de-DE" sz="2700">
              <a:latin typeface="Arial" pitchFamily="34" charset="0"/>
            </a:endParaRPr>
          </a:p>
        </p:txBody>
      </p:sp>
      <p:sp>
        <p:nvSpPr>
          <p:cNvPr id="121" name="Line 270"/>
          <p:cNvSpPr>
            <a:spLocks noChangeShapeType="1"/>
          </p:cNvSpPr>
          <p:nvPr/>
        </p:nvSpPr>
        <p:spPr bwMode="auto">
          <a:xfrm flipH="1">
            <a:off x="10916696" y="3830558"/>
            <a:ext cx="0" cy="127461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23" name="AutoShape 272"/>
          <p:cNvSpPr>
            <a:spLocks/>
          </p:cNvSpPr>
          <p:nvPr/>
        </p:nvSpPr>
        <p:spPr bwMode="auto">
          <a:xfrm rot="5400000">
            <a:off x="10666985" y="5685216"/>
            <a:ext cx="76200" cy="592512"/>
          </a:xfrm>
          <a:prstGeom prst="rightBrace">
            <a:avLst>
              <a:gd name="adj1" fmla="val 48611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/>
          <a:lstStyle/>
          <a:p>
            <a:endParaRPr lang="en-US"/>
          </a:p>
        </p:txBody>
      </p:sp>
      <p:sp>
        <p:nvSpPr>
          <p:cNvPr id="124" name="Line 70"/>
          <p:cNvSpPr>
            <a:spLocks noChangeShapeType="1"/>
          </p:cNvSpPr>
          <p:nvPr/>
        </p:nvSpPr>
        <p:spPr bwMode="auto">
          <a:xfrm flipH="1" flipV="1">
            <a:off x="10510402" y="4952772"/>
            <a:ext cx="40629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</p:spPr>
        <p:txBody>
          <a:bodyPr lIns="121899" tIns="60949" rIns="121899" bIns="60949"/>
          <a:lstStyle/>
          <a:p>
            <a:endParaRPr lang="en-US"/>
          </a:p>
        </p:txBody>
      </p:sp>
      <p:sp>
        <p:nvSpPr>
          <p:cNvPr id="125" name="AutoShape 3"/>
          <p:cNvSpPr>
            <a:spLocks noChangeArrowheads="1"/>
          </p:cNvSpPr>
          <p:nvPr/>
        </p:nvSpPr>
        <p:spPr bwMode="auto">
          <a:xfrm rot="16200000">
            <a:off x="10281802" y="5232199"/>
            <a:ext cx="457200" cy="203147"/>
          </a:xfrm>
          <a:prstGeom prst="flowChartAlternateProcess">
            <a:avLst/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26" name="AutoShape 3"/>
          <p:cNvSpPr>
            <a:spLocks noChangeArrowheads="1"/>
          </p:cNvSpPr>
          <p:nvPr/>
        </p:nvSpPr>
        <p:spPr bwMode="auto">
          <a:xfrm rot="16200000">
            <a:off x="10434202" y="4851199"/>
            <a:ext cx="152400" cy="203147"/>
          </a:xfrm>
          <a:prstGeom prst="flowChartAlternateProcess">
            <a:avLst/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27" name="AutoShape 3"/>
          <p:cNvSpPr>
            <a:spLocks noChangeArrowheads="1"/>
          </p:cNvSpPr>
          <p:nvPr/>
        </p:nvSpPr>
        <p:spPr bwMode="auto">
          <a:xfrm rot="16200000">
            <a:off x="10840496" y="4851199"/>
            <a:ext cx="152400" cy="203147"/>
          </a:xfrm>
          <a:prstGeom prst="flowChartAlternateProcess">
            <a:avLst/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 lIns="121899" tIns="60949" rIns="121899" bIns="60949" anchor="ctr"/>
          <a:lstStyle/>
          <a:p>
            <a:pPr algn="ctr" eaLnBrk="0" hangingPunct="0"/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128" name="Rectangle 67"/>
          <p:cNvSpPr>
            <a:spLocks noChangeArrowheads="1"/>
          </p:cNvSpPr>
          <p:nvPr/>
        </p:nvSpPr>
        <p:spPr bwMode="auto">
          <a:xfrm>
            <a:off x="10336881" y="4978174"/>
            <a:ext cx="761802" cy="2308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Bypass</a:t>
            </a:r>
          </a:p>
        </p:txBody>
      </p:sp>
      <p:sp>
        <p:nvSpPr>
          <p:cNvPr id="129" name="AutoShape 3"/>
          <p:cNvSpPr>
            <a:spLocks noChangeArrowheads="1"/>
          </p:cNvSpPr>
          <p:nvPr/>
        </p:nvSpPr>
        <p:spPr bwMode="auto">
          <a:xfrm rot="16200000">
            <a:off x="10688096" y="5232199"/>
            <a:ext cx="457200" cy="203147"/>
          </a:xfrm>
          <a:prstGeom prst="flowChartAlternateProcess">
            <a:avLst/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/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cs typeface="Arial" pitchFamily="34" charset="0"/>
              </a:rPr>
              <a:t>SFP</a:t>
            </a:r>
          </a:p>
        </p:txBody>
      </p:sp>
      <p:sp>
        <p:nvSpPr>
          <p:cNvPr id="131" name="Rectangle 67"/>
          <p:cNvSpPr>
            <a:spLocks noChangeArrowheads="1"/>
          </p:cNvSpPr>
          <p:nvPr/>
        </p:nvSpPr>
        <p:spPr bwMode="auto">
          <a:xfrm>
            <a:off x="9726877" y="6028336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10GE SFP+ SR</a:t>
            </a:r>
          </a:p>
          <a:p>
            <a:pPr algn="ctr" eaLnBrk="0" hangingPunct="0"/>
            <a:r>
              <a:rPr lang="en-US" sz="900" b="1" dirty="0"/>
              <a:t>(LC Adapter)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315855" y="2400774"/>
            <a:ext cx="246157" cy="400109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endParaRPr lang="en-US"/>
          </a:p>
        </p:txBody>
      </p:sp>
      <p:sp>
        <p:nvSpPr>
          <p:cNvPr id="130" name="Line 133"/>
          <p:cNvSpPr>
            <a:spLocks noChangeShapeType="1"/>
          </p:cNvSpPr>
          <p:nvPr/>
        </p:nvSpPr>
        <p:spPr bwMode="auto">
          <a:xfrm flipV="1">
            <a:off x="4937547" y="3830558"/>
            <a:ext cx="0" cy="127734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Line 133"/>
          <p:cNvSpPr>
            <a:spLocks noChangeShapeType="1"/>
          </p:cNvSpPr>
          <p:nvPr/>
        </p:nvSpPr>
        <p:spPr bwMode="auto">
          <a:xfrm flipV="1">
            <a:off x="5242268" y="3830559"/>
            <a:ext cx="3" cy="12773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Line 133"/>
          <p:cNvSpPr>
            <a:spLocks noChangeShapeType="1"/>
          </p:cNvSpPr>
          <p:nvPr/>
        </p:nvSpPr>
        <p:spPr bwMode="auto">
          <a:xfrm flipV="1">
            <a:off x="5546988" y="3830559"/>
            <a:ext cx="1" cy="12773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Line 133"/>
          <p:cNvSpPr>
            <a:spLocks noChangeShapeType="1"/>
          </p:cNvSpPr>
          <p:nvPr/>
        </p:nvSpPr>
        <p:spPr bwMode="auto">
          <a:xfrm flipV="1">
            <a:off x="5851709" y="3830559"/>
            <a:ext cx="0" cy="12773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 rot="16200000">
            <a:off x="4824263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6" name="Rectangle 67"/>
          <p:cNvSpPr>
            <a:spLocks noChangeArrowheads="1"/>
          </p:cNvSpPr>
          <p:nvPr/>
        </p:nvSpPr>
        <p:spPr bwMode="auto">
          <a:xfrm rot="16200000">
            <a:off x="5433704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5128984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8" name="Rectangle 67"/>
          <p:cNvSpPr>
            <a:spLocks noChangeArrowheads="1"/>
          </p:cNvSpPr>
          <p:nvPr/>
        </p:nvSpPr>
        <p:spPr bwMode="auto">
          <a:xfrm rot="16200000">
            <a:off x="4479335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9" name="Line 133"/>
          <p:cNvSpPr>
            <a:spLocks noChangeShapeType="1"/>
          </p:cNvSpPr>
          <p:nvPr/>
        </p:nvSpPr>
        <p:spPr bwMode="auto">
          <a:xfrm flipV="1">
            <a:off x="6461150" y="3830559"/>
            <a:ext cx="0" cy="127734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Rectangle 67"/>
          <p:cNvSpPr>
            <a:spLocks noChangeArrowheads="1"/>
          </p:cNvSpPr>
          <p:nvPr/>
        </p:nvSpPr>
        <p:spPr bwMode="auto">
          <a:xfrm rot="16200000">
            <a:off x="6043145" y="47279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1" name="AutoShape 3"/>
          <p:cNvSpPr>
            <a:spLocks noChangeArrowheads="1"/>
          </p:cNvSpPr>
          <p:nvPr/>
        </p:nvSpPr>
        <p:spPr bwMode="auto">
          <a:xfrm rot="16200000">
            <a:off x="4708947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auto">
          <a:xfrm rot="16200000">
            <a:off x="5013668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5318388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8" name="AutoShape 3"/>
          <p:cNvSpPr>
            <a:spLocks noChangeArrowheads="1"/>
          </p:cNvSpPr>
          <p:nvPr/>
        </p:nvSpPr>
        <p:spPr bwMode="auto">
          <a:xfrm rot="16200000">
            <a:off x="5623109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59" name="Rectangle 67"/>
          <p:cNvSpPr>
            <a:spLocks noChangeArrowheads="1"/>
          </p:cNvSpPr>
          <p:nvPr/>
        </p:nvSpPr>
        <p:spPr bwMode="auto">
          <a:xfrm>
            <a:off x="4696677" y="6028335"/>
            <a:ext cx="203147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32x GE RJ45</a:t>
            </a:r>
          </a:p>
        </p:txBody>
      </p:sp>
      <p:sp>
        <p:nvSpPr>
          <p:cNvPr id="160" name="AutoShape 79"/>
          <p:cNvSpPr>
            <a:spLocks noChangeArrowheads="1"/>
          </p:cNvSpPr>
          <p:nvPr/>
        </p:nvSpPr>
        <p:spPr bwMode="auto">
          <a:xfrm rot="5400000">
            <a:off x="4747047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5" name="AutoShape 79"/>
          <p:cNvSpPr>
            <a:spLocks noChangeArrowheads="1"/>
          </p:cNvSpPr>
          <p:nvPr/>
        </p:nvSpPr>
        <p:spPr bwMode="auto">
          <a:xfrm rot="5400000">
            <a:off x="5051768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4" name="AutoShape 79"/>
          <p:cNvSpPr>
            <a:spLocks noChangeArrowheads="1"/>
          </p:cNvSpPr>
          <p:nvPr/>
        </p:nvSpPr>
        <p:spPr bwMode="auto">
          <a:xfrm rot="5400000">
            <a:off x="5356488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5" name="AutoShape 79"/>
          <p:cNvSpPr>
            <a:spLocks noChangeArrowheads="1"/>
          </p:cNvSpPr>
          <p:nvPr/>
        </p:nvSpPr>
        <p:spPr bwMode="auto">
          <a:xfrm rot="5400000">
            <a:off x="5661209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6" name="AutoShape 3"/>
          <p:cNvSpPr>
            <a:spLocks noChangeArrowheads="1"/>
          </p:cNvSpPr>
          <p:nvPr/>
        </p:nvSpPr>
        <p:spPr bwMode="auto">
          <a:xfrm rot="16200000">
            <a:off x="6232550" y="5234925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RJ45</a:t>
            </a:r>
          </a:p>
        </p:txBody>
      </p:sp>
      <p:sp>
        <p:nvSpPr>
          <p:cNvPr id="177" name="AutoShape 79"/>
          <p:cNvSpPr>
            <a:spLocks noChangeArrowheads="1"/>
          </p:cNvSpPr>
          <p:nvPr/>
        </p:nvSpPr>
        <p:spPr bwMode="auto">
          <a:xfrm rot="5400000">
            <a:off x="6270650" y="5654025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Rectangle 67"/>
          <p:cNvSpPr>
            <a:spLocks noChangeArrowheads="1"/>
          </p:cNvSpPr>
          <p:nvPr/>
        </p:nvSpPr>
        <p:spPr bwMode="auto">
          <a:xfrm>
            <a:off x="5719205" y="5074826"/>
            <a:ext cx="945602" cy="3282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7992" tIns="60949" rIns="47992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300" b="1" dirty="0"/>
              <a:t>….</a:t>
            </a:r>
          </a:p>
        </p:txBody>
      </p:sp>
      <p:sp>
        <p:nvSpPr>
          <p:cNvPr id="237" name="AutoShape 3"/>
          <p:cNvSpPr>
            <a:spLocks noChangeArrowheads="1"/>
          </p:cNvSpPr>
          <p:nvPr/>
        </p:nvSpPr>
        <p:spPr bwMode="auto">
          <a:xfrm rot="16200000">
            <a:off x="8948825" y="5231432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38" name="AutoShape 79"/>
          <p:cNvSpPr>
            <a:spLocks noChangeArrowheads="1"/>
          </p:cNvSpPr>
          <p:nvPr/>
        </p:nvSpPr>
        <p:spPr bwMode="auto">
          <a:xfrm rot="5400000">
            <a:off x="8986925" y="5650532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39" name="Line 133"/>
          <p:cNvSpPr>
            <a:spLocks noChangeShapeType="1"/>
          </p:cNvSpPr>
          <p:nvPr/>
        </p:nvSpPr>
        <p:spPr bwMode="auto">
          <a:xfrm flipV="1">
            <a:off x="9177425" y="3830557"/>
            <a:ext cx="0" cy="12738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Rectangle 67"/>
          <p:cNvSpPr>
            <a:spLocks noChangeArrowheads="1"/>
          </p:cNvSpPr>
          <p:nvPr/>
        </p:nvSpPr>
        <p:spPr bwMode="auto">
          <a:xfrm rot="16200000">
            <a:off x="8759419" y="472450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auto">
          <a:xfrm rot="16200000">
            <a:off x="6654896" y="522604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42" name="AutoShape 3"/>
          <p:cNvSpPr>
            <a:spLocks noChangeArrowheads="1"/>
          </p:cNvSpPr>
          <p:nvPr/>
        </p:nvSpPr>
        <p:spPr bwMode="auto">
          <a:xfrm rot="16200000">
            <a:off x="6959617" y="522604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43" name="AutoShape 79"/>
          <p:cNvSpPr>
            <a:spLocks noChangeArrowheads="1"/>
          </p:cNvSpPr>
          <p:nvPr/>
        </p:nvSpPr>
        <p:spPr bwMode="auto">
          <a:xfrm rot="5400000">
            <a:off x="6692996" y="56451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4" name="AutoShape 79"/>
          <p:cNvSpPr>
            <a:spLocks noChangeArrowheads="1"/>
          </p:cNvSpPr>
          <p:nvPr/>
        </p:nvSpPr>
        <p:spPr bwMode="auto">
          <a:xfrm rot="5400000">
            <a:off x="6997717" y="564514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45" name="Line 155"/>
          <p:cNvSpPr>
            <a:spLocks noChangeShapeType="1"/>
          </p:cNvSpPr>
          <p:nvPr/>
        </p:nvSpPr>
        <p:spPr bwMode="auto">
          <a:xfrm flipV="1">
            <a:off x="6883496" y="3830560"/>
            <a:ext cx="0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Line 156"/>
          <p:cNvSpPr>
            <a:spLocks noChangeShapeType="1"/>
          </p:cNvSpPr>
          <p:nvPr/>
        </p:nvSpPr>
        <p:spPr bwMode="auto">
          <a:xfrm flipV="1">
            <a:off x="7188216" y="3830560"/>
            <a:ext cx="1" cy="1268457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Rectangle 67"/>
          <p:cNvSpPr>
            <a:spLocks noChangeArrowheads="1"/>
          </p:cNvSpPr>
          <p:nvPr/>
        </p:nvSpPr>
        <p:spPr bwMode="auto">
          <a:xfrm rot="16200000">
            <a:off x="6770212" y="471911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8" name="Rectangle 67"/>
          <p:cNvSpPr>
            <a:spLocks noChangeArrowheads="1"/>
          </p:cNvSpPr>
          <p:nvPr/>
        </p:nvSpPr>
        <p:spPr bwMode="auto">
          <a:xfrm rot="16200000">
            <a:off x="6465491" y="4719110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49" name="AutoShape 3"/>
          <p:cNvSpPr>
            <a:spLocks noChangeArrowheads="1"/>
          </p:cNvSpPr>
          <p:nvPr/>
        </p:nvSpPr>
        <p:spPr bwMode="auto">
          <a:xfrm rot="16200000">
            <a:off x="7284270" y="522511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50" name="AutoShape 79"/>
          <p:cNvSpPr>
            <a:spLocks noChangeArrowheads="1"/>
          </p:cNvSpPr>
          <p:nvPr/>
        </p:nvSpPr>
        <p:spPr bwMode="auto">
          <a:xfrm rot="5400000">
            <a:off x="7322370" y="564421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1" name="Line 133"/>
          <p:cNvSpPr>
            <a:spLocks noChangeShapeType="1"/>
          </p:cNvSpPr>
          <p:nvPr/>
        </p:nvSpPr>
        <p:spPr bwMode="auto">
          <a:xfrm flipV="1">
            <a:off x="7512870" y="3830559"/>
            <a:ext cx="0" cy="126752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Rectangle 67"/>
          <p:cNvSpPr>
            <a:spLocks noChangeArrowheads="1"/>
          </p:cNvSpPr>
          <p:nvPr/>
        </p:nvSpPr>
        <p:spPr bwMode="auto">
          <a:xfrm rot="16200000">
            <a:off x="7094863" y="471818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53" name="AutoShape 3"/>
          <p:cNvSpPr>
            <a:spLocks noChangeArrowheads="1"/>
          </p:cNvSpPr>
          <p:nvPr/>
        </p:nvSpPr>
        <p:spPr bwMode="auto">
          <a:xfrm>
            <a:off x="6698106" y="3449559"/>
            <a:ext cx="1247440" cy="381000"/>
          </a:xfrm>
          <a:prstGeom prst="flowChartAlternateProcess">
            <a:avLst/>
          </a:prstGeom>
          <a:solidFill>
            <a:srgbClr val="76000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NP6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54" name="AutoShape 3"/>
          <p:cNvSpPr>
            <a:spLocks noChangeArrowheads="1"/>
          </p:cNvSpPr>
          <p:nvPr/>
        </p:nvSpPr>
        <p:spPr bwMode="auto">
          <a:xfrm rot="16200000">
            <a:off x="7615373" y="5231433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255" name="AutoShape 79"/>
          <p:cNvSpPr>
            <a:spLocks noChangeArrowheads="1"/>
          </p:cNvSpPr>
          <p:nvPr/>
        </p:nvSpPr>
        <p:spPr bwMode="auto">
          <a:xfrm rot="5400000">
            <a:off x="7653473" y="5650533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6" name="Line 133"/>
          <p:cNvSpPr>
            <a:spLocks noChangeShapeType="1"/>
          </p:cNvSpPr>
          <p:nvPr/>
        </p:nvSpPr>
        <p:spPr bwMode="auto">
          <a:xfrm flipV="1">
            <a:off x="7843973" y="3830559"/>
            <a:ext cx="0" cy="1273848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Rectangle 67"/>
          <p:cNvSpPr>
            <a:spLocks noChangeArrowheads="1"/>
          </p:cNvSpPr>
          <p:nvPr/>
        </p:nvSpPr>
        <p:spPr bwMode="auto">
          <a:xfrm rot="16200000">
            <a:off x="7425967" y="472450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258" name="Line 49"/>
          <p:cNvSpPr>
            <a:spLocks noChangeShapeType="1"/>
          </p:cNvSpPr>
          <p:nvPr/>
        </p:nvSpPr>
        <p:spPr bwMode="auto">
          <a:xfrm>
            <a:off x="5562948" y="3134740"/>
            <a:ext cx="0" cy="31481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387264"/>
      </p:ext>
    </p:extLst>
  </p:cSld>
  <p:clrMapOvr>
    <a:masterClrMapping/>
  </p:clrMapOvr>
  <p:transition spd="slow">
    <p:wip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Line 35"/>
          <p:cNvSpPr>
            <a:spLocks noChangeShapeType="1"/>
          </p:cNvSpPr>
          <p:nvPr/>
        </p:nvSpPr>
        <p:spPr bwMode="auto">
          <a:xfrm flipH="1">
            <a:off x="7900483" y="2827289"/>
            <a:ext cx="1" cy="4652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AutoShape 3"/>
          <p:cNvSpPr>
            <a:spLocks noChangeArrowheads="1"/>
          </p:cNvSpPr>
          <p:nvPr/>
        </p:nvSpPr>
        <p:spPr bwMode="auto">
          <a:xfrm>
            <a:off x="4911350" y="2979534"/>
            <a:ext cx="6602280" cy="725663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7" name="Line 26"/>
          <p:cNvSpPr>
            <a:spLocks noChangeShapeType="1"/>
          </p:cNvSpPr>
          <p:nvPr/>
        </p:nvSpPr>
        <p:spPr bwMode="auto">
          <a:xfrm>
            <a:off x="8921625" y="3367825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Line 35"/>
          <p:cNvSpPr>
            <a:spLocks noChangeShapeType="1"/>
          </p:cNvSpPr>
          <p:nvPr/>
        </p:nvSpPr>
        <p:spPr bwMode="auto">
          <a:xfrm flipH="1">
            <a:off x="5672402" y="3599181"/>
            <a:ext cx="8233" cy="937169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Line 26"/>
          <p:cNvSpPr>
            <a:spLocks noChangeShapeType="1"/>
          </p:cNvSpPr>
          <p:nvPr/>
        </p:nvSpPr>
        <p:spPr bwMode="auto">
          <a:xfrm>
            <a:off x="6066614" y="3352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58" name="AutoShape 33"/>
          <p:cNvSpPr>
            <a:spLocks noChangeArrowheads="1"/>
          </p:cNvSpPr>
          <p:nvPr/>
        </p:nvSpPr>
        <p:spPr bwMode="auto">
          <a:xfrm>
            <a:off x="325036" y="1828800"/>
            <a:ext cx="11254348" cy="3429000"/>
          </a:xfrm>
          <a:prstGeom prst="roundRect">
            <a:avLst>
              <a:gd name="adj" fmla="val 5356"/>
            </a:avLst>
          </a:prstGeom>
          <a:noFill/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charset="0"/>
            </a:endParaRP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609441" y="3500121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2G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1828324" y="5939215"/>
            <a:ext cx="101573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USB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3016B Schematic</a:t>
            </a:r>
          </a:p>
        </p:txBody>
      </p:sp>
      <p:sp>
        <p:nvSpPr>
          <p:cNvPr id="454685" name="Line 29"/>
          <p:cNvSpPr>
            <a:spLocks noChangeShapeType="1"/>
          </p:cNvSpPr>
          <p:nvPr/>
        </p:nvSpPr>
        <p:spPr bwMode="auto">
          <a:xfrm>
            <a:off x="1523603" y="372872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6" name="Line 30"/>
          <p:cNvSpPr>
            <a:spLocks noChangeShapeType="1"/>
          </p:cNvSpPr>
          <p:nvPr/>
        </p:nvSpPr>
        <p:spPr bwMode="auto">
          <a:xfrm>
            <a:off x="1523603" y="4238627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405020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427880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373276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396136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148780" y="4495800"/>
            <a:ext cx="203147" cy="1295400"/>
            <a:chOff x="2514600" y="4495800"/>
            <a:chExt cx="152400" cy="1295400"/>
          </a:xfrm>
        </p:grpSpPr>
        <p:sp>
          <p:nvSpPr>
            <p:cNvPr id="454712" name="AutoShape 3"/>
            <p:cNvSpPr>
              <a:spLocks noChangeArrowheads="1"/>
            </p:cNvSpPr>
            <p:nvPr/>
          </p:nvSpPr>
          <p:spPr bwMode="auto">
            <a:xfrm rot="16200000">
              <a:off x="2362200" y="51054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AUX</a:t>
              </a:r>
            </a:p>
          </p:txBody>
        </p:sp>
        <p:sp>
          <p:nvSpPr>
            <p:cNvPr id="454713" name="Line 57"/>
            <p:cNvSpPr>
              <a:spLocks noChangeShapeType="1"/>
            </p:cNvSpPr>
            <p:nvPr/>
          </p:nvSpPr>
          <p:spPr bwMode="auto">
            <a:xfrm flipV="1">
              <a:off x="2590800" y="44958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454719" name="AutoShape 79"/>
            <p:cNvSpPr>
              <a:spLocks noChangeArrowheads="1"/>
            </p:cNvSpPr>
            <p:nvPr/>
          </p:nvSpPr>
          <p:spPr bwMode="auto">
            <a:xfrm rot="5400000">
              <a:off x="2400300" y="55245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charset="0"/>
              </a:endParaRPr>
            </a:p>
          </p:txBody>
        </p:sp>
      </p:grp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408830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377086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2945633" y="5867401"/>
            <a:ext cx="914162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Analog Modem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3656647" y="5867401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10/100/1000</a:t>
            </a:r>
          </a:p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609441" y="4010027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 128MB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86144" y="4491553"/>
            <a:ext cx="507868" cy="1295400"/>
            <a:chOff x="1828800" y="4495800"/>
            <a:chExt cx="381000" cy="1295400"/>
          </a:xfrm>
        </p:grpSpPr>
        <p:sp>
          <p:nvSpPr>
            <p:cNvPr id="454667" name="AutoShape 79"/>
            <p:cNvSpPr>
              <a:spLocks noChangeArrowheads="1"/>
            </p:cNvSpPr>
            <p:nvPr/>
          </p:nvSpPr>
          <p:spPr bwMode="auto">
            <a:xfrm rot="5400000">
              <a:off x="1943100" y="55245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charset="0"/>
              </a:endParaRPr>
            </a:p>
          </p:txBody>
        </p:sp>
        <p:sp>
          <p:nvSpPr>
            <p:cNvPr id="454716" name="AutoShape 3"/>
            <p:cNvSpPr>
              <a:spLocks noChangeArrowheads="1"/>
            </p:cNvSpPr>
            <p:nvPr/>
          </p:nvSpPr>
          <p:spPr bwMode="auto">
            <a:xfrm rot="16200000">
              <a:off x="1905000" y="51054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>
                  <a:solidFill>
                    <a:schemeClr val="bg1"/>
                  </a:solidFill>
                  <a:ea typeface="Arial" charset="0"/>
                  <a:cs typeface="Arial" charset="0"/>
                </a:rPr>
                <a:t>USB</a:t>
              </a:r>
            </a:p>
          </p:txBody>
        </p:sp>
        <p:sp>
          <p:nvSpPr>
            <p:cNvPr id="454717" name="Line 61"/>
            <p:cNvSpPr>
              <a:spLocks noChangeShapeType="1"/>
            </p:cNvSpPr>
            <p:nvPr/>
          </p:nvSpPr>
          <p:spPr bwMode="auto">
            <a:xfrm flipV="1">
              <a:off x="2133600" y="44958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454804" name="AutoShape 79"/>
            <p:cNvSpPr>
              <a:spLocks noChangeArrowheads="1"/>
            </p:cNvSpPr>
            <p:nvPr/>
          </p:nvSpPr>
          <p:spPr bwMode="auto">
            <a:xfrm rot="5400000">
              <a:off x="1714500" y="55245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charset="0"/>
              </a:endParaRPr>
            </a:p>
          </p:txBody>
        </p:sp>
        <p:sp>
          <p:nvSpPr>
            <p:cNvPr id="454805" name="AutoShape 3"/>
            <p:cNvSpPr>
              <a:spLocks noChangeArrowheads="1"/>
            </p:cNvSpPr>
            <p:nvPr/>
          </p:nvSpPr>
          <p:spPr bwMode="auto">
            <a:xfrm rot="16200000">
              <a:off x="1676400" y="51054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>
                  <a:solidFill>
                    <a:schemeClr val="bg1"/>
                  </a:solidFill>
                  <a:ea typeface="Arial" charset="0"/>
                  <a:cs typeface="Arial" charset="0"/>
                </a:rPr>
                <a:t>USB</a:t>
              </a:r>
            </a:p>
          </p:txBody>
        </p:sp>
        <p:sp>
          <p:nvSpPr>
            <p:cNvPr id="454806" name="Line 150"/>
            <p:cNvSpPr>
              <a:spLocks noChangeShapeType="1"/>
            </p:cNvSpPr>
            <p:nvPr/>
          </p:nvSpPr>
          <p:spPr bwMode="auto">
            <a:xfrm flipV="1">
              <a:off x="1905000" y="44958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</p:grp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563648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563648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868369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67786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852634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852634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157354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966854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1828324" y="2514601"/>
            <a:ext cx="2844059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 Dual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180251" y="30959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NP2</a:t>
            </a:r>
          </a:p>
        </p:txBody>
      </p:sp>
      <p:sp>
        <p:nvSpPr>
          <p:cNvPr id="126" name="Line 35"/>
          <p:cNvSpPr>
            <a:spLocks noChangeShapeType="1"/>
          </p:cNvSpPr>
          <p:nvPr/>
        </p:nvSpPr>
        <p:spPr bwMode="auto">
          <a:xfrm>
            <a:off x="2667998" y="228092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2315877" y="1925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CP6</a:t>
            </a:r>
          </a:p>
        </p:txBody>
      </p:sp>
      <p:sp>
        <p:nvSpPr>
          <p:cNvPr id="147" name="Line 35"/>
          <p:cNvSpPr>
            <a:spLocks noChangeShapeType="1"/>
          </p:cNvSpPr>
          <p:nvPr/>
        </p:nvSpPr>
        <p:spPr bwMode="auto">
          <a:xfrm>
            <a:off x="6939725" y="3615904"/>
            <a:ext cx="13676" cy="90011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>
            <a:off x="6478258" y="30959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NP2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 rot="16200000">
            <a:off x="6481513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6786233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6366197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6670917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3" name="AutoShape 79"/>
          <p:cNvSpPr>
            <a:spLocks noChangeArrowheads="1"/>
          </p:cNvSpPr>
          <p:nvPr/>
        </p:nvSpPr>
        <p:spPr bwMode="auto">
          <a:xfrm rot="5400000">
            <a:off x="6404297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6709017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Line 133"/>
          <p:cNvSpPr>
            <a:spLocks noChangeShapeType="1"/>
          </p:cNvSpPr>
          <p:nvPr/>
        </p:nvSpPr>
        <p:spPr bwMode="auto">
          <a:xfrm flipV="1">
            <a:off x="6594797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Line 135"/>
          <p:cNvSpPr>
            <a:spLocks noChangeShapeType="1"/>
          </p:cNvSpPr>
          <p:nvPr/>
        </p:nvSpPr>
        <p:spPr bwMode="auto">
          <a:xfrm flipV="1">
            <a:off x="6899517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6481513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38" name="AutoShape 3"/>
          <p:cNvSpPr>
            <a:spLocks noChangeArrowheads="1"/>
          </p:cNvSpPr>
          <p:nvPr/>
        </p:nvSpPr>
        <p:spPr bwMode="auto">
          <a:xfrm rot="16200000">
            <a:off x="6975638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7280359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7013738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7318459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Line 155"/>
          <p:cNvSpPr>
            <a:spLocks noChangeShapeType="1"/>
          </p:cNvSpPr>
          <p:nvPr/>
        </p:nvSpPr>
        <p:spPr bwMode="auto">
          <a:xfrm flipV="1">
            <a:off x="7204238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Line 156"/>
          <p:cNvSpPr>
            <a:spLocks noChangeShapeType="1"/>
          </p:cNvSpPr>
          <p:nvPr/>
        </p:nvSpPr>
        <p:spPr bwMode="auto">
          <a:xfrm flipV="1">
            <a:off x="7508959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Rectangle 67"/>
          <p:cNvSpPr>
            <a:spLocks noChangeArrowheads="1"/>
          </p:cNvSpPr>
          <p:nvPr/>
        </p:nvSpPr>
        <p:spPr bwMode="auto">
          <a:xfrm rot="16200000">
            <a:off x="7090954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 rot="16200000">
            <a:off x="6786233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 rot="16200000">
            <a:off x="6136585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>
            <a:off x="6936084" y="5939215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16 x 1G SFP</a:t>
            </a:r>
          </a:p>
        </p:txBody>
      </p:sp>
      <p:sp>
        <p:nvSpPr>
          <p:cNvPr id="158" name="AutoShape 261"/>
          <p:cNvSpPr>
            <a:spLocks/>
          </p:cNvSpPr>
          <p:nvPr/>
        </p:nvSpPr>
        <p:spPr bwMode="auto">
          <a:xfrm rot="5400000">
            <a:off x="7676213" y="3312095"/>
            <a:ext cx="88755" cy="5234924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AutoShape 262"/>
          <p:cNvSpPr>
            <a:spLocks/>
          </p:cNvSpPr>
          <p:nvPr/>
        </p:nvSpPr>
        <p:spPr bwMode="auto">
          <a:xfrm rot="5400000">
            <a:off x="4085030" y="556596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Rectangle 67"/>
          <p:cNvSpPr>
            <a:spLocks noChangeArrowheads="1"/>
          </p:cNvSpPr>
          <p:nvPr/>
        </p:nvSpPr>
        <p:spPr bwMode="auto">
          <a:xfrm>
            <a:off x="2336192" y="5939215"/>
            <a:ext cx="101573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Serial</a:t>
            </a:r>
          </a:p>
        </p:txBody>
      </p:sp>
      <p:sp>
        <p:nvSpPr>
          <p:cNvPr id="150" name="Rectangle 67"/>
          <p:cNvSpPr>
            <a:spLocks noChangeArrowheads="1"/>
          </p:cNvSpPr>
          <p:nvPr/>
        </p:nvSpPr>
        <p:spPr bwMode="auto">
          <a:xfrm rot="16200000">
            <a:off x="5066966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2" name="Rectangle 67"/>
          <p:cNvSpPr>
            <a:spLocks noChangeArrowheads="1"/>
          </p:cNvSpPr>
          <p:nvPr/>
        </p:nvSpPr>
        <p:spPr bwMode="auto">
          <a:xfrm rot="16200000">
            <a:off x="5371687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5" name="AutoShape 3"/>
          <p:cNvSpPr>
            <a:spLocks noChangeArrowheads="1"/>
          </p:cNvSpPr>
          <p:nvPr/>
        </p:nvSpPr>
        <p:spPr bwMode="auto">
          <a:xfrm rot="16200000">
            <a:off x="4951651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56" name="AutoShape 3"/>
          <p:cNvSpPr>
            <a:spLocks noChangeArrowheads="1"/>
          </p:cNvSpPr>
          <p:nvPr/>
        </p:nvSpPr>
        <p:spPr bwMode="auto">
          <a:xfrm rot="16200000">
            <a:off x="5256371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76" name="AutoShape 79"/>
          <p:cNvSpPr>
            <a:spLocks noChangeArrowheads="1"/>
          </p:cNvSpPr>
          <p:nvPr/>
        </p:nvSpPr>
        <p:spPr bwMode="auto">
          <a:xfrm rot="5400000">
            <a:off x="4989751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4" name="AutoShape 79"/>
          <p:cNvSpPr>
            <a:spLocks noChangeArrowheads="1"/>
          </p:cNvSpPr>
          <p:nvPr/>
        </p:nvSpPr>
        <p:spPr bwMode="auto">
          <a:xfrm rot="5400000">
            <a:off x="5294471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5" name="Line 133"/>
          <p:cNvSpPr>
            <a:spLocks noChangeShapeType="1"/>
          </p:cNvSpPr>
          <p:nvPr/>
        </p:nvSpPr>
        <p:spPr bwMode="auto">
          <a:xfrm flipV="1">
            <a:off x="5180251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Line 135"/>
          <p:cNvSpPr>
            <a:spLocks noChangeShapeType="1"/>
          </p:cNvSpPr>
          <p:nvPr/>
        </p:nvSpPr>
        <p:spPr bwMode="auto">
          <a:xfrm flipV="1">
            <a:off x="5484971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 rot="16200000">
            <a:off x="5066966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88" name="AutoShape 3"/>
          <p:cNvSpPr>
            <a:spLocks noChangeArrowheads="1"/>
          </p:cNvSpPr>
          <p:nvPr/>
        </p:nvSpPr>
        <p:spPr bwMode="auto">
          <a:xfrm rot="16200000">
            <a:off x="5561092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89" name="AutoShape 3"/>
          <p:cNvSpPr>
            <a:spLocks noChangeArrowheads="1"/>
          </p:cNvSpPr>
          <p:nvPr/>
        </p:nvSpPr>
        <p:spPr bwMode="auto">
          <a:xfrm rot="16200000">
            <a:off x="5865813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90" name="AutoShape 79"/>
          <p:cNvSpPr>
            <a:spLocks noChangeArrowheads="1"/>
          </p:cNvSpPr>
          <p:nvPr/>
        </p:nvSpPr>
        <p:spPr bwMode="auto">
          <a:xfrm rot="5400000">
            <a:off x="5599192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8" name="AutoShape 79"/>
          <p:cNvSpPr>
            <a:spLocks noChangeArrowheads="1"/>
          </p:cNvSpPr>
          <p:nvPr/>
        </p:nvSpPr>
        <p:spPr bwMode="auto">
          <a:xfrm rot="5400000">
            <a:off x="5903913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99" name="Line 155"/>
          <p:cNvSpPr>
            <a:spLocks noChangeShapeType="1"/>
          </p:cNvSpPr>
          <p:nvPr/>
        </p:nvSpPr>
        <p:spPr bwMode="auto">
          <a:xfrm flipV="1">
            <a:off x="5789692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Line 156"/>
          <p:cNvSpPr>
            <a:spLocks noChangeShapeType="1"/>
          </p:cNvSpPr>
          <p:nvPr/>
        </p:nvSpPr>
        <p:spPr bwMode="auto">
          <a:xfrm flipV="1">
            <a:off x="6094413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Rectangle 67"/>
          <p:cNvSpPr>
            <a:spLocks noChangeArrowheads="1"/>
          </p:cNvSpPr>
          <p:nvPr/>
        </p:nvSpPr>
        <p:spPr bwMode="auto">
          <a:xfrm rot="16200000">
            <a:off x="5676408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2" name="Rectangle 67"/>
          <p:cNvSpPr>
            <a:spLocks noChangeArrowheads="1"/>
          </p:cNvSpPr>
          <p:nvPr/>
        </p:nvSpPr>
        <p:spPr bwMode="auto">
          <a:xfrm rot="16200000">
            <a:off x="5371687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54" name="Rectangle 67"/>
          <p:cNvSpPr>
            <a:spLocks noChangeArrowheads="1"/>
          </p:cNvSpPr>
          <p:nvPr/>
        </p:nvSpPr>
        <p:spPr bwMode="auto">
          <a:xfrm rot="16200000">
            <a:off x="4722039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4" name="Rectangle 67"/>
          <p:cNvSpPr>
            <a:spLocks noChangeArrowheads="1"/>
          </p:cNvSpPr>
          <p:nvPr/>
        </p:nvSpPr>
        <p:spPr bwMode="auto">
          <a:xfrm rot="16200000">
            <a:off x="7896059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07" name="Rectangle 67"/>
          <p:cNvSpPr>
            <a:spLocks noChangeArrowheads="1"/>
          </p:cNvSpPr>
          <p:nvPr/>
        </p:nvSpPr>
        <p:spPr bwMode="auto">
          <a:xfrm rot="16200000">
            <a:off x="8200779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10" name="AutoShape 3"/>
          <p:cNvSpPr>
            <a:spLocks noChangeArrowheads="1"/>
          </p:cNvSpPr>
          <p:nvPr/>
        </p:nvSpPr>
        <p:spPr bwMode="auto">
          <a:xfrm rot="16200000">
            <a:off x="7780743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1" name="AutoShape 3"/>
          <p:cNvSpPr>
            <a:spLocks noChangeArrowheads="1"/>
          </p:cNvSpPr>
          <p:nvPr/>
        </p:nvSpPr>
        <p:spPr bwMode="auto">
          <a:xfrm rot="16200000">
            <a:off x="8085464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2" name="AutoShape 79"/>
          <p:cNvSpPr>
            <a:spLocks noChangeArrowheads="1"/>
          </p:cNvSpPr>
          <p:nvPr/>
        </p:nvSpPr>
        <p:spPr bwMode="auto">
          <a:xfrm rot="5400000">
            <a:off x="7818843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3" name="AutoShape 79"/>
          <p:cNvSpPr>
            <a:spLocks noChangeArrowheads="1"/>
          </p:cNvSpPr>
          <p:nvPr/>
        </p:nvSpPr>
        <p:spPr bwMode="auto">
          <a:xfrm rot="5400000">
            <a:off x="8123564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14" name="Line 133"/>
          <p:cNvSpPr>
            <a:spLocks noChangeShapeType="1"/>
          </p:cNvSpPr>
          <p:nvPr/>
        </p:nvSpPr>
        <p:spPr bwMode="auto">
          <a:xfrm flipV="1">
            <a:off x="8009343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Line 135"/>
          <p:cNvSpPr>
            <a:spLocks noChangeShapeType="1"/>
          </p:cNvSpPr>
          <p:nvPr/>
        </p:nvSpPr>
        <p:spPr bwMode="auto">
          <a:xfrm flipV="1">
            <a:off x="8314064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Rectangle 67"/>
          <p:cNvSpPr>
            <a:spLocks noChangeArrowheads="1"/>
          </p:cNvSpPr>
          <p:nvPr/>
        </p:nvSpPr>
        <p:spPr bwMode="auto">
          <a:xfrm rot="16200000">
            <a:off x="7896059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17" name="AutoShape 3"/>
          <p:cNvSpPr>
            <a:spLocks noChangeArrowheads="1"/>
          </p:cNvSpPr>
          <p:nvPr/>
        </p:nvSpPr>
        <p:spPr bwMode="auto">
          <a:xfrm rot="16200000">
            <a:off x="8390184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8" name="AutoShape 3"/>
          <p:cNvSpPr>
            <a:spLocks noChangeArrowheads="1"/>
          </p:cNvSpPr>
          <p:nvPr/>
        </p:nvSpPr>
        <p:spPr bwMode="auto">
          <a:xfrm rot="16200000">
            <a:off x="8694905" y="5110364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19" name="AutoShape 79"/>
          <p:cNvSpPr>
            <a:spLocks noChangeArrowheads="1"/>
          </p:cNvSpPr>
          <p:nvPr/>
        </p:nvSpPr>
        <p:spPr bwMode="auto">
          <a:xfrm rot="5400000">
            <a:off x="8428284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0" name="AutoShape 79"/>
          <p:cNvSpPr>
            <a:spLocks noChangeArrowheads="1"/>
          </p:cNvSpPr>
          <p:nvPr/>
        </p:nvSpPr>
        <p:spPr bwMode="auto">
          <a:xfrm rot="5400000">
            <a:off x="8733005" y="5529464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21" name="Line 155"/>
          <p:cNvSpPr>
            <a:spLocks noChangeShapeType="1"/>
          </p:cNvSpPr>
          <p:nvPr/>
        </p:nvSpPr>
        <p:spPr bwMode="auto">
          <a:xfrm flipV="1">
            <a:off x="8618784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Line 156"/>
          <p:cNvSpPr>
            <a:spLocks noChangeShapeType="1"/>
          </p:cNvSpPr>
          <p:nvPr/>
        </p:nvSpPr>
        <p:spPr bwMode="auto">
          <a:xfrm flipV="1">
            <a:off x="8923505" y="4526137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Rectangle 67"/>
          <p:cNvSpPr>
            <a:spLocks noChangeArrowheads="1"/>
          </p:cNvSpPr>
          <p:nvPr/>
        </p:nvSpPr>
        <p:spPr bwMode="auto">
          <a:xfrm rot="16200000">
            <a:off x="8505500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24" name="Rectangle 67"/>
          <p:cNvSpPr>
            <a:spLocks noChangeArrowheads="1"/>
          </p:cNvSpPr>
          <p:nvPr/>
        </p:nvSpPr>
        <p:spPr bwMode="auto">
          <a:xfrm rot="16200000">
            <a:off x="8200779" y="4603431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09" name="Rectangle 67"/>
          <p:cNvSpPr>
            <a:spLocks noChangeArrowheads="1"/>
          </p:cNvSpPr>
          <p:nvPr/>
        </p:nvSpPr>
        <p:spPr bwMode="auto">
          <a:xfrm rot="16200000">
            <a:off x="7551131" y="4603432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grpSp>
        <p:nvGrpSpPr>
          <p:cNvPr id="225" name="Group 224"/>
          <p:cNvGrpSpPr/>
          <p:nvPr/>
        </p:nvGrpSpPr>
        <p:grpSpPr>
          <a:xfrm>
            <a:off x="2766117" y="4491553"/>
            <a:ext cx="203147" cy="1295400"/>
            <a:chOff x="2514600" y="4495800"/>
            <a:chExt cx="152400" cy="1295400"/>
          </a:xfrm>
        </p:grpSpPr>
        <p:sp>
          <p:nvSpPr>
            <p:cNvPr id="226" name="AutoShape 3"/>
            <p:cNvSpPr>
              <a:spLocks noChangeArrowheads="1"/>
            </p:cNvSpPr>
            <p:nvPr/>
          </p:nvSpPr>
          <p:spPr bwMode="auto">
            <a:xfrm rot="16200000">
              <a:off x="2362200" y="5105400"/>
              <a:ext cx="457200" cy="152400"/>
            </a:xfrm>
            <a:prstGeom prst="flowChartAlternateProcess">
              <a:avLst/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lIns="36000" rIns="36000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err="1">
                  <a:solidFill>
                    <a:schemeClr val="bg1"/>
                  </a:solidFill>
                  <a:ea typeface="Arial" charset="0"/>
                  <a:cs typeface="Arial" charset="0"/>
                </a:rPr>
                <a:t>Ser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27" name="Line 57"/>
            <p:cNvSpPr>
              <a:spLocks noChangeShapeType="1"/>
            </p:cNvSpPr>
            <p:nvPr/>
          </p:nvSpPr>
          <p:spPr bwMode="auto">
            <a:xfrm flipV="1">
              <a:off x="2590800" y="4495800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 lIns="36000" rIns="36000"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28" name="AutoShape 79"/>
            <p:cNvSpPr>
              <a:spLocks noChangeArrowheads="1"/>
            </p:cNvSpPr>
            <p:nvPr/>
          </p:nvSpPr>
          <p:spPr bwMode="auto">
            <a:xfrm rot="5400000">
              <a:off x="2400300" y="5524500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F5932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rIns="36000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800">
                <a:latin typeface="Arial" charset="0"/>
              </a:endParaRPr>
            </a:p>
          </p:txBody>
        </p:sp>
      </p:grpSp>
      <p:sp>
        <p:nvSpPr>
          <p:cNvPr id="246" name="Rectangle 67"/>
          <p:cNvSpPr>
            <a:spLocks noChangeArrowheads="1"/>
          </p:cNvSpPr>
          <p:nvPr/>
        </p:nvSpPr>
        <p:spPr bwMode="auto">
          <a:xfrm rot="16200000">
            <a:off x="9216515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47" name="Rectangle 67"/>
          <p:cNvSpPr>
            <a:spLocks noChangeArrowheads="1"/>
          </p:cNvSpPr>
          <p:nvPr/>
        </p:nvSpPr>
        <p:spPr bwMode="auto">
          <a:xfrm rot="16200000">
            <a:off x="9521235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50" name="AutoShape 3"/>
          <p:cNvSpPr>
            <a:spLocks noChangeArrowheads="1"/>
          </p:cNvSpPr>
          <p:nvPr/>
        </p:nvSpPr>
        <p:spPr bwMode="auto">
          <a:xfrm rot="16200000">
            <a:off x="9101199" y="511654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1" name="AutoShape 3"/>
          <p:cNvSpPr>
            <a:spLocks noChangeArrowheads="1"/>
          </p:cNvSpPr>
          <p:nvPr/>
        </p:nvSpPr>
        <p:spPr bwMode="auto">
          <a:xfrm rot="16200000">
            <a:off x="9405920" y="511654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2" name="AutoShape 79"/>
          <p:cNvSpPr>
            <a:spLocks noChangeArrowheads="1"/>
          </p:cNvSpPr>
          <p:nvPr/>
        </p:nvSpPr>
        <p:spPr bwMode="auto">
          <a:xfrm rot="5400000">
            <a:off x="9139299" y="553564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3" name="AutoShape 79"/>
          <p:cNvSpPr>
            <a:spLocks noChangeArrowheads="1"/>
          </p:cNvSpPr>
          <p:nvPr/>
        </p:nvSpPr>
        <p:spPr bwMode="auto">
          <a:xfrm rot="5400000">
            <a:off x="9444020" y="553564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54" name="Line 133"/>
          <p:cNvSpPr>
            <a:spLocks noChangeShapeType="1"/>
          </p:cNvSpPr>
          <p:nvPr/>
        </p:nvSpPr>
        <p:spPr bwMode="auto">
          <a:xfrm flipV="1">
            <a:off x="9329799" y="453231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5" name="Line 135"/>
          <p:cNvSpPr>
            <a:spLocks noChangeShapeType="1"/>
          </p:cNvSpPr>
          <p:nvPr/>
        </p:nvSpPr>
        <p:spPr bwMode="auto">
          <a:xfrm flipV="1">
            <a:off x="9634520" y="453231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Rectangle 67"/>
          <p:cNvSpPr>
            <a:spLocks noChangeArrowheads="1"/>
          </p:cNvSpPr>
          <p:nvPr/>
        </p:nvSpPr>
        <p:spPr bwMode="auto">
          <a:xfrm rot="16200000">
            <a:off x="9216515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57" name="AutoShape 3"/>
          <p:cNvSpPr>
            <a:spLocks noChangeArrowheads="1"/>
          </p:cNvSpPr>
          <p:nvPr/>
        </p:nvSpPr>
        <p:spPr bwMode="auto">
          <a:xfrm rot="16200000">
            <a:off x="9710640" y="511654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8" name="AutoShape 3"/>
          <p:cNvSpPr>
            <a:spLocks noChangeArrowheads="1"/>
          </p:cNvSpPr>
          <p:nvPr/>
        </p:nvSpPr>
        <p:spPr bwMode="auto">
          <a:xfrm rot="16200000">
            <a:off x="10015361" y="5116540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259" name="AutoShape 79"/>
          <p:cNvSpPr>
            <a:spLocks noChangeArrowheads="1"/>
          </p:cNvSpPr>
          <p:nvPr/>
        </p:nvSpPr>
        <p:spPr bwMode="auto">
          <a:xfrm rot="5400000">
            <a:off x="9748740" y="553564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0" name="AutoShape 79"/>
          <p:cNvSpPr>
            <a:spLocks noChangeArrowheads="1"/>
          </p:cNvSpPr>
          <p:nvPr/>
        </p:nvSpPr>
        <p:spPr bwMode="auto">
          <a:xfrm rot="5400000">
            <a:off x="10053461" y="5535640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261" name="Line 155"/>
          <p:cNvSpPr>
            <a:spLocks noChangeShapeType="1"/>
          </p:cNvSpPr>
          <p:nvPr/>
        </p:nvSpPr>
        <p:spPr bwMode="auto">
          <a:xfrm flipV="1">
            <a:off x="9939240" y="453231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Line 156"/>
          <p:cNvSpPr>
            <a:spLocks noChangeShapeType="1"/>
          </p:cNvSpPr>
          <p:nvPr/>
        </p:nvSpPr>
        <p:spPr bwMode="auto">
          <a:xfrm flipV="1">
            <a:off x="10243961" y="4532313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Rectangle 67"/>
          <p:cNvSpPr>
            <a:spLocks noChangeArrowheads="1"/>
          </p:cNvSpPr>
          <p:nvPr/>
        </p:nvSpPr>
        <p:spPr bwMode="auto">
          <a:xfrm rot="16200000">
            <a:off x="9825956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4" name="Rectangle 67"/>
          <p:cNvSpPr>
            <a:spLocks noChangeArrowheads="1"/>
          </p:cNvSpPr>
          <p:nvPr/>
        </p:nvSpPr>
        <p:spPr bwMode="auto">
          <a:xfrm rot="16200000">
            <a:off x="9521235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249" name="Rectangle 67"/>
          <p:cNvSpPr>
            <a:spLocks noChangeArrowheads="1"/>
          </p:cNvSpPr>
          <p:nvPr/>
        </p:nvSpPr>
        <p:spPr bwMode="auto">
          <a:xfrm rot="16200000">
            <a:off x="8871587" y="4609607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266" name="Line 26"/>
          <p:cNvSpPr>
            <a:spLocks noChangeShapeType="1"/>
          </p:cNvSpPr>
          <p:nvPr/>
        </p:nvSpPr>
        <p:spPr bwMode="auto">
          <a:xfrm>
            <a:off x="6574484" y="4526137"/>
            <a:ext cx="95436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Line 26"/>
          <p:cNvSpPr>
            <a:spLocks noChangeShapeType="1"/>
          </p:cNvSpPr>
          <p:nvPr/>
        </p:nvSpPr>
        <p:spPr bwMode="auto">
          <a:xfrm>
            <a:off x="5157804" y="4526137"/>
            <a:ext cx="95436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Line 26"/>
          <p:cNvSpPr>
            <a:spLocks noChangeShapeType="1"/>
          </p:cNvSpPr>
          <p:nvPr/>
        </p:nvSpPr>
        <p:spPr bwMode="auto">
          <a:xfrm>
            <a:off x="7969139" y="4536348"/>
            <a:ext cx="95436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Line 26"/>
          <p:cNvSpPr>
            <a:spLocks noChangeShapeType="1"/>
          </p:cNvSpPr>
          <p:nvPr/>
        </p:nvSpPr>
        <p:spPr bwMode="auto">
          <a:xfrm>
            <a:off x="9299758" y="4536348"/>
            <a:ext cx="954369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Line 35"/>
          <p:cNvSpPr>
            <a:spLocks noChangeShapeType="1"/>
          </p:cNvSpPr>
          <p:nvPr/>
        </p:nvSpPr>
        <p:spPr bwMode="auto">
          <a:xfrm>
            <a:off x="8494542" y="3615904"/>
            <a:ext cx="565" cy="91983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AutoShape 3"/>
          <p:cNvSpPr>
            <a:spLocks noChangeArrowheads="1"/>
          </p:cNvSpPr>
          <p:nvPr/>
        </p:nvSpPr>
        <p:spPr bwMode="auto">
          <a:xfrm>
            <a:off x="8019966" y="311569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NP2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4" name="Line 35"/>
          <p:cNvSpPr>
            <a:spLocks noChangeShapeType="1"/>
          </p:cNvSpPr>
          <p:nvPr/>
        </p:nvSpPr>
        <p:spPr bwMode="auto">
          <a:xfrm>
            <a:off x="9817669" y="3629374"/>
            <a:ext cx="17319" cy="908825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Line 26"/>
          <p:cNvSpPr>
            <a:spLocks noChangeShapeType="1"/>
          </p:cNvSpPr>
          <p:nvPr/>
        </p:nvSpPr>
        <p:spPr bwMode="auto">
          <a:xfrm flipV="1">
            <a:off x="4644875" y="2818640"/>
            <a:ext cx="3262895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" name="AutoShape 3"/>
          <p:cNvSpPr>
            <a:spLocks noChangeArrowheads="1"/>
          </p:cNvSpPr>
          <p:nvPr/>
        </p:nvSpPr>
        <p:spPr bwMode="auto">
          <a:xfrm>
            <a:off x="9359843" y="311815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NP2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8" name="AutoShape 3"/>
          <p:cNvSpPr>
            <a:spLocks noChangeArrowheads="1"/>
          </p:cNvSpPr>
          <p:nvPr/>
        </p:nvSpPr>
        <p:spPr bwMode="auto">
          <a:xfrm>
            <a:off x="10550039" y="3115695"/>
            <a:ext cx="854888" cy="533400"/>
          </a:xfrm>
          <a:prstGeom prst="flowChartAlternateProcess">
            <a:avLst/>
          </a:prstGeom>
          <a:noFill/>
          <a:ln w="19050" cmpd="sng">
            <a:solidFill>
              <a:schemeClr val="accent6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79" name="AutoShape 19"/>
          <p:cNvSpPr>
            <a:spLocks noChangeArrowheads="1"/>
          </p:cNvSpPr>
          <p:nvPr/>
        </p:nvSpPr>
        <p:spPr bwMode="auto">
          <a:xfrm>
            <a:off x="10537180" y="4114388"/>
            <a:ext cx="850982" cy="1354667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Single Width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AMC</a:t>
            </a:r>
          </a:p>
          <a:p>
            <a:pPr algn="ctr" eaLnBrk="0" hangingPunct="0"/>
            <a:endParaRPr lang="en-US" sz="1100" b="1" dirty="0">
              <a:solidFill>
                <a:schemeClr val="bg1"/>
              </a:solidFill>
              <a:ea typeface="Arial" charset="0"/>
              <a:cs typeface="Arial" charset="0"/>
            </a:endParaRP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280" name="Line 35"/>
          <p:cNvSpPr>
            <a:spLocks noChangeShapeType="1"/>
          </p:cNvSpPr>
          <p:nvPr/>
        </p:nvSpPr>
        <p:spPr bwMode="auto">
          <a:xfrm flipH="1">
            <a:off x="10969943" y="3649095"/>
            <a:ext cx="1" cy="465292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Rectangle 67"/>
          <p:cNvSpPr>
            <a:spLocks noChangeArrowheads="1"/>
          </p:cNvSpPr>
          <p:nvPr/>
        </p:nvSpPr>
        <p:spPr bwMode="auto">
          <a:xfrm>
            <a:off x="10256504" y="5569579"/>
            <a:ext cx="1422030" cy="6976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ASM-FB4</a:t>
            </a:r>
          </a:p>
          <a:p>
            <a:pPr algn="ctr" eaLnBrk="0" hangingPunct="0"/>
            <a:r>
              <a:rPr lang="en-US" sz="900" b="1" dirty="0"/>
              <a:t>ASM-CE4</a:t>
            </a:r>
          </a:p>
          <a:p>
            <a:pPr algn="ctr" eaLnBrk="0" hangingPunct="0"/>
            <a:r>
              <a:rPr lang="en-US" sz="900" b="1" dirty="0"/>
              <a:t>ASM-S08</a:t>
            </a:r>
          </a:p>
          <a:p>
            <a:pPr algn="ctr" eaLnBrk="0" hangingPunct="0"/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076341714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AutoShape 33"/>
          <p:cNvSpPr>
            <a:spLocks noChangeArrowheads="1"/>
          </p:cNvSpPr>
          <p:nvPr/>
        </p:nvSpPr>
        <p:spPr bwMode="auto">
          <a:xfrm>
            <a:off x="325036" y="1828800"/>
            <a:ext cx="11254348" cy="3429000"/>
          </a:xfrm>
          <a:prstGeom prst="roundRect">
            <a:avLst>
              <a:gd name="adj" fmla="val 5356"/>
            </a:avLst>
          </a:prstGeom>
          <a:noFill/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100">
              <a:latin typeface="Arial" charset="0"/>
            </a:endParaRPr>
          </a:p>
        </p:txBody>
      </p:sp>
      <p:sp>
        <p:nvSpPr>
          <p:cNvPr id="454665" name="AutoShape 19"/>
          <p:cNvSpPr>
            <a:spLocks noChangeArrowheads="1"/>
          </p:cNvSpPr>
          <p:nvPr/>
        </p:nvSpPr>
        <p:spPr bwMode="auto">
          <a:xfrm>
            <a:off x="812588" y="3500121"/>
            <a:ext cx="914162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12G</a:t>
            </a:r>
          </a:p>
        </p:txBody>
      </p:sp>
      <p:sp>
        <p:nvSpPr>
          <p:cNvPr id="454666" name="Rectangle 67"/>
          <p:cNvSpPr>
            <a:spLocks noChangeArrowheads="1"/>
          </p:cNvSpPr>
          <p:nvPr/>
        </p:nvSpPr>
        <p:spPr bwMode="auto">
          <a:xfrm>
            <a:off x="2158438" y="5867401"/>
            <a:ext cx="1015735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USB</a:t>
            </a:r>
          </a:p>
        </p:txBody>
      </p:sp>
      <p:sp>
        <p:nvSpPr>
          <p:cNvPr id="454667" name="AutoShape 79"/>
          <p:cNvSpPr>
            <a:spLocks noChangeArrowheads="1"/>
          </p:cNvSpPr>
          <p:nvPr/>
        </p:nvSpPr>
        <p:spPr bwMode="auto">
          <a:xfrm rot="5400000">
            <a:off x="265355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668" name="AutoShape 19"/>
          <p:cNvSpPr>
            <a:spLocks noChangeArrowheads="1"/>
          </p:cNvSpPr>
          <p:nvPr/>
        </p:nvSpPr>
        <p:spPr bwMode="auto">
          <a:xfrm>
            <a:off x="5281824" y="3962400"/>
            <a:ext cx="6094413" cy="5334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Integrated Switch Fabric</a:t>
            </a:r>
          </a:p>
        </p:txBody>
      </p:sp>
      <p:sp>
        <p:nvSpPr>
          <p:cNvPr id="454675" name="Rectangle 19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/>
              <a:t>FortiGate 3040B Schematic</a:t>
            </a:r>
          </a:p>
        </p:txBody>
      </p:sp>
      <p:sp>
        <p:nvSpPr>
          <p:cNvPr id="454682" name="Line 26"/>
          <p:cNvSpPr>
            <a:spLocks noChangeShapeType="1"/>
          </p:cNvSpPr>
          <p:nvPr/>
        </p:nvSpPr>
        <p:spPr bwMode="auto">
          <a:xfrm>
            <a:off x="4875530" y="3352800"/>
            <a:ext cx="507868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5" name="Line 29"/>
          <p:cNvSpPr>
            <a:spLocks noChangeShapeType="1"/>
          </p:cNvSpPr>
          <p:nvPr/>
        </p:nvSpPr>
        <p:spPr bwMode="auto">
          <a:xfrm>
            <a:off x="1726750" y="3728721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86" name="Line 30"/>
          <p:cNvSpPr>
            <a:spLocks noChangeShapeType="1"/>
          </p:cNvSpPr>
          <p:nvPr/>
        </p:nvSpPr>
        <p:spPr bwMode="auto">
          <a:xfrm>
            <a:off x="1726750" y="4238627"/>
            <a:ext cx="304721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1" name="Line 35"/>
          <p:cNvSpPr>
            <a:spLocks noChangeShapeType="1"/>
          </p:cNvSpPr>
          <p:nvPr/>
        </p:nvSpPr>
        <p:spPr bwMode="auto">
          <a:xfrm>
            <a:off x="5891265" y="3657600"/>
            <a:ext cx="0" cy="3048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2" name="AutoShape 3"/>
          <p:cNvSpPr>
            <a:spLocks noChangeArrowheads="1"/>
          </p:cNvSpPr>
          <p:nvPr/>
        </p:nvSpPr>
        <p:spPr bwMode="auto">
          <a:xfrm rot="16200000">
            <a:off x="535794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3" name="Line 37"/>
          <p:cNvSpPr>
            <a:spLocks noChangeShapeType="1"/>
          </p:cNvSpPr>
          <p:nvPr/>
        </p:nvSpPr>
        <p:spPr bwMode="auto">
          <a:xfrm flipV="1">
            <a:off x="558654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4" name="AutoShape 3"/>
          <p:cNvSpPr>
            <a:spLocks noChangeArrowheads="1"/>
          </p:cNvSpPr>
          <p:nvPr/>
        </p:nvSpPr>
        <p:spPr bwMode="auto">
          <a:xfrm rot="16200000">
            <a:off x="566266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5" name="AutoShape 3"/>
          <p:cNvSpPr>
            <a:spLocks noChangeArrowheads="1"/>
          </p:cNvSpPr>
          <p:nvPr/>
        </p:nvSpPr>
        <p:spPr bwMode="auto">
          <a:xfrm rot="16200000">
            <a:off x="5967386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6" name="AutoShape 3"/>
          <p:cNvSpPr>
            <a:spLocks noChangeArrowheads="1"/>
          </p:cNvSpPr>
          <p:nvPr/>
        </p:nvSpPr>
        <p:spPr bwMode="auto">
          <a:xfrm rot="16200000">
            <a:off x="627210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08" name="AutoShape 3"/>
          <p:cNvSpPr>
            <a:spLocks noChangeArrowheads="1"/>
          </p:cNvSpPr>
          <p:nvPr/>
        </p:nvSpPr>
        <p:spPr bwMode="auto">
          <a:xfrm rot="16200000">
            <a:off x="4253353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09" name="Line 53"/>
          <p:cNvSpPr>
            <a:spLocks noChangeShapeType="1"/>
          </p:cNvSpPr>
          <p:nvPr/>
        </p:nvSpPr>
        <p:spPr bwMode="auto">
          <a:xfrm flipV="1">
            <a:off x="4481953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0" name="AutoShape 3"/>
          <p:cNvSpPr>
            <a:spLocks noChangeArrowheads="1"/>
          </p:cNvSpPr>
          <p:nvPr/>
        </p:nvSpPr>
        <p:spPr bwMode="auto">
          <a:xfrm rot="16200000">
            <a:off x="3935915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454711" name="Line 55"/>
          <p:cNvSpPr>
            <a:spLocks noChangeShapeType="1"/>
          </p:cNvSpPr>
          <p:nvPr/>
        </p:nvSpPr>
        <p:spPr bwMode="auto">
          <a:xfrm flipV="1">
            <a:off x="416451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2" name="AutoShape 3"/>
          <p:cNvSpPr>
            <a:spLocks noChangeArrowheads="1"/>
          </p:cNvSpPr>
          <p:nvPr/>
        </p:nvSpPr>
        <p:spPr bwMode="auto">
          <a:xfrm rot="16200000">
            <a:off x="322490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454713" name="Line 57"/>
          <p:cNvSpPr>
            <a:spLocks noChangeShapeType="1"/>
          </p:cNvSpPr>
          <p:nvPr/>
        </p:nvSpPr>
        <p:spPr bwMode="auto">
          <a:xfrm flipV="1">
            <a:off x="345350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6" name="AutoShape 3"/>
          <p:cNvSpPr>
            <a:spLocks noChangeArrowheads="1"/>
          </p:cNvSpPr>
          <p:nvPr/>
        </p:nvSpPr>
        <p:spPr bwMode="auto">
          <a:xfrm rot="16200000">
            <a:off x="261545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717" name="Line 61"/>
          <p:cNvSpPr>
            <a:spLocks noChangeShapeType="1"/>
          </p:cNvSpPr>
          <p:nvPr/>
        </p:nvSpPr>
        <p:spPr bwMode="auto">
          <a:xfrm flipV="1">
            <a:off x="284405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19" name="AutoShape 79"/>
          <p:cNvSpPr>
            <a:spLocks noChangeArrowheads="1"/>
          </p:cNvSpPr>
          <p:nvPr/>
        </p:nvSpPr>
        <p:spPr bwMode="auto">
          <a:xfrm rot="5400000">
            <a:off x="326300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0" name="AutoShape 79"/>
          <p:cNvSpPr>
            <a:spLocks noChangeArrowheads="1"/>
          </p:cNvSpPr>
          <p:nvPr/>
        </p:nvSpPr>
        <p:spPr bwMode="auto">
          <a:xfrm rot="5400000">
            <a:off x="4291453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1" name="AutoShape 79"/>
          <p:cNvSpPr>
            <a:spLocks noChangeArrowheads="1"/>
          </p:cNvSpPr>
          <p:nvPr/>
        </p:nvSpPr>
        <p:spPr bwMode="auto">
          <a:xfrm rot="5400000">
            <a:off x="397401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2" name="AutoShape 79"/>
          <p:cNvSpPr>
            <a:spLocks noChangeArrowheads="1"/>
          </p:cNvSpPr>
          <p:nvPr/>
        </p:nvSpPr>
        <p:spPr bwMode="auto">
          <a:xfrm rot="5400000">
            <a:off x="539604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7" name="AutoShape 79"/>
          <p:cNvSpPr>
            <a:spLocks noChangeArrowheads="1"/>
          </p:cNvSpPr>
          <p:nvPr/>
        </p:nvSpPr>
        <p:spPr bwMode="auto">
          <a:xfrm rot="5400000">
            <a:off x="5700765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8" name="AutoShape 79"/>
          <p:cNvSpPr>
            <a:spLocks noChangeArrowheads="1"/>
          </p:cNvSpPr>
          <p:nvPr/>
        </p:nvSpPr>
        <p:spPr bwMode="auto">
          <a:xfrm rot="5400000">
            <a:off x="6005486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29" name="AutoShape 79"/>
          <p:cNvSpPr>
            <a:spLocks noChangeArrowheads="1"/>
          </p:cNvSpPr>
          <p:nvPr/>
        </p:nvSpPr>
        <p:spPr bwMode="auto">
          <a:xfrm rot="5400000">
            <a:off x="631020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7" name="Rectangle 67"/>
          <p:cNvSpPr>
            <a:spLocks noChangeArrowheads="1"/>
          </p:cNvSpPr>
          <p:nvPr/>
        </p:nvSpPr>
        <p:spPr bwMode="auto">
          <a:xfrm>
            <a:off x="2945633" y="5867401"/>
            <a:ext cx="914162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Console</a:t>
            </a:r>
          </a:p>
        </p:txBody>
      </p:sp>
      <p:sp>
        <p:nvSpPr>
          <p:cNvPr id="454738" name="Rectangle 67"/>
          <p:cNvSpPr>
            <a:spLocks noChangeArrowheads="1"/>
          </p:cNvSpPr>
          <p:nvPr/>
        </p:nvSpPr>
        <p:spPr bwMode="auto">
          <a:xfrm>
            <a:off x="3656647" y="5867401"/>
            <a:ext cx="1422030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2x 10/100/1000</a:t>
            </a:r>
          </a:p>
          <a:p>
            <a:pPr algn="ctr" eaLnBrk="0" hangingPunct="0"/>
            <a:r>
              <a:rPr lang="en-US" sz="900" b="1" dirty="0" err="1"/>
              <a:t>Mgmt</a:t>
            </a:r>
            <a:endParaRPr lang="en-US" sz="900" b="1" dirty="0"/>
          </a:p>
        </p:txBody>
      </p:sp>
      <p:sp>
        <p:nvSpPr>
          <p:cNvPr id="454739" name="Rectangle 67"/>
          <p:cNvSpPr>
            <a:spLocks noChangeArrowheads="1"/>
          </p:cNvSpPr>
          <p:nvPr/>
        </p:nvSpPr>
        <p:spPr bwMode="auto">
          <a:xfrm>
            <a:off x="5782920" y="5867401"/>
            <a:ext cx="2031471" cy="4103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 x 10G SFP+ </a:t>
            </a:r>
            <a:br>
              <a:rPr lang="en-US" sz="900" b="1" dirty="0"/>
            </a:br>
            <a:endParaRPr lang="en-US" sz="900" b="1" dirty="0"/>
          </a:p>
        </p:txBody>
      </p:sp>
      <p:sp>
        <p:nvSpPr>
          <p:cNvPr id="454747" name="Rectangle 67"/>
          <p:cNvSpPr>
            <a:spLocks noChangeArrowheads="1"/>
          </p:cNvSpPr>
          <p:nvPr/>
        </p:nvSpPr>
        <p:spPr bwMode="auto">
          <a:xfrm rot="16200000">
            <a:off x="5168540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56" name="AutoShape 19"/>
          <p:cNvSpPr>
            <a:spLocks noChangeArrowheads="1"/>
          </p:cNvSpPr>
          <p:nvPr/>
        </p:nvSpPr>
        <p:spPr bwMode="auto">
          <a:xfrm>
            <a:off x="812588" y="4010027"/>
            <a:ext cx="914162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</p:txBody>
      </p:sp>
      <p:sp>
        <p:nvSpPr>
          <p:cNvPr id="454783" name="Line 127"/>
          <p:cNvSpPr>
            <a:spLocks noChangeShapeType="1"/>
          </p:cNvSpPr>
          <p:nvPr/>
        </p:nvSpPr>
        <p:spPr bwMode="auto">
          <a:xfrm flipV="1">
            <a:off x="5891265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4" name="Rectangle 67"/>
          <p:cNvSpPr>
            <a:spLocks noChangeArrowheads="1"/>
          </p:cNvSpPr>
          <p:nvPr/>
        </p:nvSpPr>
        <p:spPr bwMode="auto">
          <a:xfrm rot="16200000">
            <a:off x="547326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5" name="Line 129"/>
          <p:cNvSpPr>
            <a:spLocks noChangeShapeType="1"/>
          </p:cNvSpPr>
          <p:nvPr/>
        </p:nvSpPr>
        <p:spPr bwMode="auto">
          <a:xfrm flipV="1">
            <a:off x="6195986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6" name="Rectangle 67"/>
          <p:cNvSpPr>
            <a:spLocks noChangeArrowheads="1"/>
          </p:cNvSpPr>
          <p:nvPr/>
        </p:nvSpPr>
        <p:spPr bwMode="auto">
          <a:xfrm rot="16200000">
            <a:off x="5777981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87" name="Line 131"/>
          <p:cNvSpPr>
            <a:spLocks noChangeShapeType="1"/>
          </p:cNvSpPr>
          <p:nvPr/>
        </p:nvSpPr>
        <p:spPr bwMode="auto">
          <a:xfrm flipV="1">
            <a:off x="650070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88" name="Rectangle 67"/>
          <p:cNvSpPr>
            <a:spLocks noChangeArrowheads="1"/>
          </p:cNvSpPr>
          <p:nvPr/>
        </p:nvSpPr>
        <p:spPr bwMode="auto">
          <a:xfrm rot="16200000">
            <a:off x="608270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790" name="Rectangle 67"/>
          <p:cNvSpPr>
            <a:spLocks noChangeArrowheads="1"/>
          </p:cNvSpPr>
          <p:nvPr/>
        </p:nvSpPr>
        <p:spPr bwMode="auto">
          <a:xfrm rot="16200000">
            <a:off x="6387422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4" name="AutoShape 79"/>
          <p:cNvSpPr>
            <a:spLocks noChangeArrowheads="1"/>
          </p:cNvSpPr>
          <p:nvPr/>
        </p:nvSpPr>
        <p:spPr bwMode="auto">
          <a:xfrm rot="5400000">
            <a:off x="234883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05" name="AutoShape 3"/>
          <p:cNvSpPr>
            <a:spLocks noChangeArrowheads="1"/>
          </p:cNvSpPr>
          <p:nvPr/>
        </p:nvSpPr>
        <p:spPr bwMode="auto">
          <a:xfrm rot="16200000">
            <a:off x="231073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47992" tIns="60949" rIns="47992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</a:p>
        </p:txBody>
      </p:sp>
      <p:sp>
        <p:nvSpPr>
          <p:cNvPr id="454806" name="Line 150"/>
          <p:cNvSpPr>
            <a:spLocks noChangeShapeType="1"/>
          </p:cNvSpPr>
          <p:nvPr/>
        </p:nvSpPr>
        <p:spPr bwMode="auto">
          <a:xfrm flipV="1">
            <a:off x="253933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97" name="AutoShape 3"/>
          <p:cNvSpPr>
            <a:spLocks noChangeArrowheads="1"/>
          </p:cNvSpPr>
          <p:nvPr/>
        </p:nvSpPr>
        <p:spPr bwMode="auto">
          <a:xfrm rot="16200000">
            <a:off x="657682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698" name="AutoShape 3"/>
          <p:cNvSpPr>
            <a:spLocks noChangeArrowheads="1"/>
          </p:cNvSpPr>
          <p:nvPr/>
        </p:nvSpPr>
        <p:spPr bwMode="auto">
          <a:xfrm rot="16200000">
            <a:off x="688154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730" name="AutoShape 79"/>
          <p:cNvSpPr>
            <a:spLocks noChangeArrowheads="1"/>
          </p:cNvSpPr>
          <p:nvPr/>
        </p:nvSpPr>
        <p:spPr bwMode="auto">
          <a:xfrm rot="5400000">
            <a:off x="661492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31" name="AutoShape 79"/>
          <p:cNvSpPr>
            <a:spLocks noChangeArrowheads="1"/>
          </p:cNvSpPr>
          <p:nvPr/>
        </p:nvSpPr>
        <p:spPr bwMode="auto">
          <a:xfrm rot="5400000">
            <a:off x="691964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789" name="Line 133"/>
          <p:cNvSpPr>
            <a:spLocks noChangeShapeType="1"/>
          </p:cNvSpPr>
          <p:nvPr/>
        </p:nvSpPr>
        <p:spPr bwMode="auto">
          <a:xfrm flipV="1">
            <a:off x="680542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1" name="Line 135"/>
          <p:cNvSpPr>
            <a:spLocks noChangeShapeType="1"/>
          </p:cNvSpPr>
          <p:nvPr/>
        </p:nvSpPr>
        <p:spPr bwMode="auto">
          <a:xfrm flipV="1">
            <a:off x="711014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792" name="Rectangle 67"/>
          <p:cNvSpPr>
            <a:spLocks noChangeArrowheads="1"/>
          </p:cNvSpPr>
          <p:nvPr/>
        </p:nvSpPr>
        <p:spPr bwMode="auto">
          <a:xfrm rot="16200000">
            <a:off x="669214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07" name="AutoShape 3"/>
          <p:cNvSpPr>
            <a:spLocks noChangeArrowheads="1"/>
          </p:cNvSpPr>
          <p:nvPr/>
        </p:nvSpPr>
        <p:spPr bwMode="auto">
          <a:xfrm rot="16200000">
            <a:off x="718626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8" name="AutoShape 3"/>
          <p:cNvSpPr>
            <a:spLocks noChangeArrowheads="1"/>
          </p:cNvSpPr>
          <p:nvPr/>
        </p:nvSpPr>
        <p:spPr bwMode="auto">
          <a:xfrm rot="16200000">
            <a:off x="749098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454809" name="AutoShape 79"/>
          <p:cNvSpPr>
            <a:spLocks noChangeArrowheads="1"/>
          </p:cNvSpPr>
          <p:nvPr/>
        </p:nvSpPr>
        <p:spPr bwMode="auto">
          <a:xfrm rot="5400000">
            <a:off x="722436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0" name="AutoShape 79"/>
          <p:cNvSpPr>
            <a:spLocks noChangeArrowheads="1"/>
          </p:cNvSpPr>
          <p:nvPr/>
        </p:nvSpPr>
        <p:spPr bwMode="auto">
          <a:xfrm rot="5400000">
            <a:off x="752908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811" name="Line 155"/>
          <p:cNvSpPr>
            <a:spLocks noChangeShapeType="1"/>
          </p:cNvSpPr>
          <p:nvPr/>
        </p:nvSpPr>
        <p:spPr bwMode="auto">
          <a:xfrm flipV="1">
            <a:off x="741486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2" name="Line 156"/>
          <p:cNvSpPr>
            <a:spLocks noChangeShapeType="1"/>
          </p:cNvSpPr>
          <p:nvPr/>
        </p:nvSpPr>
        <p:spPr bwMode="auto">
          <a:xfrm flipV="1">
            <a:off x="771958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813" name="Rectangle 67"/>
          <p:cNvSpPr>
            <a:spLocks noChangeArrowheads="1"/>
          </p:cNvSpPr>
          <p:nvPr/>
        </p:nvSpPr>
        <p:spPr bwMode="auto">
          <a:xfrm rot="16200000">
            <a:off x="730158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14" name="Rectangle 67"/>
          <p:cNvSpPr>
            <a:spLocks noChangeArrowheads="1"/>
          </p:cNvSpPr>
          <p:nvPr/>
        </p:nvSpPr>
        <p:spPr bwMode="auto">
          <a:xfrm rot="16200000">
            <a:off x="699686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454898" name="AutoShape 19"/>
          <p:cNvSpPr>
            <a:spLocks noChangeArrowheads="1"/>
          </p:cNvSpPr>
          <p:nvPr/>
        </p:nvSpPr>
        <p:spPr bwMode="auto">
          <a:xfrm>
            <a:off x="10563648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0" name="AutoShape 3"/>
          <p:cNvSpPr>
            <a:spLocks noChangeArrowheads="1"/>
          </p:cNvSpPr>
          <p:nvPr/>
        </p:nvSpPr>
        <p:spPr bwMode="auto">
          <a:xfrm>
            <a:off x="10563648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1" name="Line 245"/>
          <p:cNvSpPr>
            <a:spLocks noChangeShapeType="1"/>
          </p:cNvSpPr>
          <p:nvPr/>
        </p:nvSpPr>
        <p:spPr bwMode="auto">
          <a:xfrm flipV="1">
            <a:off x="10868369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2" name="AutoShape 79"/>
          <p:cNvSpPr>
            <a:spLocks noChangeArrowheads="1"/>
          </p:cNvSpPr>
          <p:nvPr/>
        </p:nvSpPr>
        <p:spPr bwMode="auto">
          <a:xfrm rot="5400000">
            <a:off x="10677869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03" name="AutoShape 19"/>
          <p:cNvSpPr>
            <a:spLocks noChangeArrowheads="1"/>
          </p:cNvSpPr>
          <p:nvPr/>
        </p:nvSpPr>
        <p:spPr bwMode="auto">
          <a:xfrm>
            <a:off x="9852634" y="1981200"/>
            <a:ext cx="609441" cy="4572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454904" name="AutoShape 3"/>
          <p:cNvSpPr>
            <a:spLocks noChangeArrowheads="1"/>
          </p:cNvSpPr>
          <p:nvPr/>
        </p:nvSpPr>
        <p:spPr bwMode="auto">
          <a:xfrm>
            <a:off x="9852634" y="1752600"/>
            <a:ext cx="609441" cy="152400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11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4905" name="Line 249"/>
          <p:cNvSpPr>
            <a:spLocks noChangeShapeType="1"/>
          </p:cNvSpPr>
          <p:nvPr/>
        </p:nvSpPr>
        <p:spPr bwMode="auto">
          <a:xfrm flipV="1">
            <a:off x="10157354" y="19050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06" name="AutoShape 79"/>
          <p:cNvSpPr>
            <a:spLocks noChangeArrowheads="1"/>
          </p:cNvSpPr>
          <p:nvPr/>
        </p:nvSpPr>
        <p:spPr bwMode="auto">
          <a:xfrm rot="5400000">
            <a:off x="9966854" y="14605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454917" name="AutoShape 261"/>
          <p:cNvSpPr>
            <a:spLocks/>
          </p:cNvSpPr>
          <p:nvPr/>
        </p:nvSpPr>
        <p:spPr bwMode="auto">
          <a:xfrm rot="5400000">
            <a:off x="6616661" y="4669670"/>
            <a:ext cx="66040" cy="232942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919" name="Rectangle 67"/>
          <p:cNvSpPr>
            <a:spLocks noChangeArrowheads="1"/>
          </p:cNvSpPr>
          <p:nvPr/>
        </p:nvSpPr>
        <p:spPr bwMode="auto">
          <a:xfrm>
            <a:off x="9547913" y="1143000"/>
            <a:ext cx="2031471" cy="307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b="1"/>
              <a:t>AC or DC Supply</a:t>
            </a:r>
          </a:p>
        </p:txBody>
      </p:sp>
      <p:sp>
        <p:nvSpPr>
          <p:cNvPr id="454661" name="AutoShape 19"/>
          <p:cNvSpPr>
            <a:spLocks noChangeArrowheads="1"/>
          </p:cNvSpPr>
          <p:nvPr/>
        </p:nvSpPr>
        <p:spPr bwMode="auto">
          <a:xfrm>
            <a:off x="2031471" y="2514601"/>
            <a:ext cx="2844059" cy="1981200"/>
          </a:xfrm>
          <a:prstGeom prst="flowChartAlternateProcess">
            <a:avLst/>
          </a:prstGeom>
          <a:solidFill>
            <a:srgbClr val="324040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 Quad Core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  <a:latin typeface="Calibri" pitchFamily="34" charset="0"/>
              </a:rPr>
              <a:t>CPU</a:t>
            </a:r>
          </a:p>
          <a:p>
            <a:pPr algn="ctr" eaLnBrk="0" hangingPunct="0"/>
            <a:endParaRPr lang="en-US" sz="12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206" name="AutoShape 3"/>
          <p:cNvSpPr>
            <a:spLocks noChangeArrowheads="1"/>
          </p:cNvSpPr>
          <p:nvPr/>
        </p:nvSpPr>
        <p:spPr bwMode="auto">
          <a:xfrm>
            <a:off x="5405847" y="3095975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</a:p>
        </p:txBody>
      </p:sp>
      <p:sp>
        <p:nvSpPr>
          <p:cNvPr id="120" name="Line 29"/>
          <p:cNvSpPr>
            <a:spLocks noChangeShapeType="1"/>
          </p:cNvSpPr>
          <p:nvPr/>
        </p:nvSpPr>
        <p:spPr bwMode="auto">
          <a:xfrm flipV="1">
            <a:off x="1598091" y="3159760"/>
            <a:ext cx="43338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AutoShape 19"/>
          <p:cNvSpPr>
            <a:spLocks noChangeArrowheads="1"/>
          </p:cNvSpPr>
          <p:nvPr/>
        </p:nvSpPr>
        <p:spPr bwMode="auto">
          <a:xfrm>
            <a:off x="494325" y="269240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24" name="AutoShape 19"/>
          <p:cNvSpPr>
            <a:spLocks noChangeArrowheads="1"/>
          </p:cNvSpPr>
          <p:nvPr/>
        </p:nvSpPr>
        <p:spPr bwMode="auto">
          <a:xfrm>
            <a:off x="602670" y="278384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25" name="AutoShape 19"/>
          <p:cNvSpPr>
            <a:spLocks noChangeArrowheads="1"/>
          </p:cNvSpPr>
          <p:nvPr/>
        </p:nvSpPr>
        <p:spPr bwMode="auto">
          <a:xfrm>
            <a:off x="711015" y="2875280"/>
            <a:ext cx="1117309" cy="381000"/>
          </a:xfrm>
          <a:prstGeom prst="flowChartAlternateProcess">
            <a:avLst/>
          </a:prstGeom>
          <a:solidFill>
            <a:schemeClr val="bg1"/>
          </a:solidFill>
          <a:ln w="28575" cmpd="sng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64GB</a:t>
            </a:r>
          </a:p>
        </p:txBody>
      </p:sp>
      <p:sp>
        <p:nvSpPr>
          <p:cNvPr id="193" name="AutoShape 19"/>
          <p:cNvSpPr>
            <a:spLocks noChangeArrowheads="1"/>
          </p:cNvSpPr>
          <p:nvPr/>
        </p:nvSpPr>
        <p:spPr bwMode="auto">
          <a:xfrm>
            <a:off x="832903" y="2956560"/>
            <a:ext cx="1117309" cy="381000"/>
          </a:xfrm>
          <a:prstGeom prst="flowChartAlternateProcess">
            <a:avLst/>
          </a:prstGeom>
          <a:solidFill>
            <a:srgbClr val="123048"/>
          </a:solidFill>
          <a:ln w="9525">
            <a:noFill/>
            <a:miter lim="800000"/>
            <a:headEnd/>
            <a:tailEnd/>
          </a:ln>
          <a:effectLst/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64GB HDD</a:t>
            </a:r>
          </a:p>
        </p:txBody>
      </p:sp>
      <p:sp>
        <p:nvSpPr>
          <p:cNvPr id="126" name="Line 35"/>
          <p:cNvSpPr>
            <a:spLocks noChangeShapeType="1"/>
          </p:cNvSpPr>
          <p:nvPr/>
        </p:nvSpPr>
        <p:spPr bwMode="auto">
          <a:xfrm>
            <a:off x="2871145" y="2280920"/>
            <a:ext cx="0" cy="228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662" name="AutoShape 3"/>
          <p:cNvSpPr>
            <a:spLocks noChangeArrowheads="1"/>
          </p:cNvSpPr>
          <p:nvPr/>
        </p:nvSpPr>
        <p:spPr bwMode="auto">
          <a:xfrm>
            <a:off x="2519024" y="1925321"/>
            <a:ext cx="609441" cy="4572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CP7</a:t>
            </a:r>
          </a:p>
        </p:txBody>
      </p:sp>
      <p:sp>
        <p:nvSpPr>
          <p:cNvPr id="127" name="Rectangle 67"/>
          <p:cNvSpPr>
            <a:spLocks noChangeArrowheads="1"/>
          </p:cNvSpPr>
          <p:nvPr/>
        </p:nvSpPr>
        <p:spPr bwMode="auto">
          <a:xfrm rot="16200000">
            <a:off x="811417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29" name="Rectangle 67"/>
          <p:cNvSpPr>
            <a:spLocks noChangeArrowheads="1"/>
          </p:cNvSpPr>
          <p:nvPr/>
        </p:nvSpPr>
        <p:spPr bwMode="auto">
          <a:xfrm rot="16200000">
            <a:off x="841889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31" name="AutoShape 3"/>
          <p:cNvSpPr>
            <a:spLocks noChangeArrowheads="1"/>
          </p:cNvSpPr>
          <p:nvPr/>
        </p:nvSpPr>
        <p:spPr bwMode="auto">
          <a:xfrm rot="16200000">
            <a:off x="7998857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2" name="AutoShape 3"/>
          <p:cNvSpPr>
            <a:spLocks noChangeArrowheads="1"/>
          </p:cNvSpPr>
          <p:nvPr/>
        </p:nvSpPr>
        <p:spPr bwMode="auto">
          <a:xfrm rot="16200000">
            <a:off x="830357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3" name="AutoShape 79"/>
          <p:cNvSpPr>
            <a:spLocks noChangeArrowheads="1"/>
          </p:cNvSpPr>
          <p:nvPr/>
        </p:nvSpPr>
        <p:spPr bwMode="auto">
          <a:xfrm rot="5400000">
            <a:off x="8036957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4" name="AutoShape 79"/>
          <p:cNvSpPr>
            <a:spLocks noChangeArrowheads="1"/>
          </p:cNvSpPr>
          <p:nvPr/>
        </p:nvSpPr>
        <p:spPr bwMode="auto">
          <a:xfrm rot="5400000">
            <a:off x="834167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35" name="Line 133"/>
          <p:cNvSpPr>
            <a:spLocks noChangeShapeType="1"/>
          </p:cNvSpPr>
          <p:nvPr/>
        </p:nvSpPr>
        <p:spPr bwMode="auto">
          <a:xfrm flipV="1">
            <a:off x="8227457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Line 135"/>
          <p:cNvSpPr>
            <a:spLocks noChangeShapeType="1"/>
          </p:cNvSpPr>
          <p:nvPr/>
        </p:nvSpPr>
        <p:spPr bwMode="auto">
          <a:xfrm flipV="1">
            <a:off x="853217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Rectangle 67"/>
          <p:cNvSpPr>
            <a:spLocks noChangeArrowheads="1"/>
          </p:cNvSpPr>
          <p:nvPr/>
        </p:nvSpPr>
        <p:spPr bwMode="auto">
          <a:xfrm rot="16200000">
            <a:off x="811417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38" name="AutoShape 3"/>
          <p:cNvSpPr>
            <a:spLocks noChangeArrowheads="1"/>
          </p:cNvSpPr>
          <p:nvPr/>
        </p:nvSpPr>
        <p:spPr bwMode="auto">
          <a:xfrm rot="16200000">
            <a:off x="8608298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39" name="AutoShape 3"/>
          <p:cNvSpPr>
            <a:spLocks noChangeArrowheads="1"/>
          </p:cNvSpPr>
          <p:nvPr/>
        </p:nvSpPr>
        <p:spPr bwMode="auto">
          <a:xfrm rot="16200000">
            <a:off x="891301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40" name="AutoShape 79"/>
          <p:cNvSpPr>
            <a:spLocks noChangeArrowheads="1"/>
          </p:cNvSpPr>
          <p:nvPr/>
        </p:nvSpPr>
        <p:spPr bwMode="auto">
          <a:xfrm rot="5400000">
            <a:off x="8646398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1" name="AutoShape 79"/>
          <p:cNvSpPr>
            <a:spLocks noChangeArrowheads="1"/>
          </p:cNvSpPr>
          <p:nvPr/>
        </p:nvSpPr>
        <p:spPr bwMode="auto">
          <a:xfrm rot="5400000">
            <a:off x="895111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42" name="Line 155"/>
          <p:cNvSpPr>
            <a:spLocks noChangeShapeType="1"/>
          </p:cNvSpPr>
          <p:nvPr/>
        </p:nvSpPr>
        <p:spPr bwMode="auto">
          <a:xfrm flipV="1">
            <a:off x="8836898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Line 156"/>
          <p:cNvSpPr>
            <a:spLocks noChangeShapeType="1"/>
          </p:cNvSpPr>
          <p:nvPr/>
        </p:nvSpPr>
        <p:spPr bwMode="auto">
          <a:xfrm flipV="1">
            <a:off x="914161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Rectangle 67"/>
          <p:cNvSpPr>
            <a:spLocks noChangeArrowheads="1"/>
          </p:cNvSpPr>
          <p:nvPr/>
        </p:nvSpPr>
        <p:spPr bwMode="auto">
          <a:xfrm rot="16200000">
            <a:off x="8723614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45" name="Rectangle 67"/>
          <p:cNvSpPr>
            <a:spLocks noChangeArrowheads="1"/>
          </p:cNvSpPr>
          <p:nvPr/>
        </p:nvSpPr>
        <p:spPr bwMode="auto">
          <a:xfrm rot="16200000">
            <a:off x="8418893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47" name="Line 35"/>
          <p:cNvSpPr>
            <a:spLocks noChangeShapeType="1"/>
          </p:cNvSpPr>
          <p:nvPr/>
        </p:nvSpPr>
        <p:spPr bwMode="auto">
          <a:xfrm>
            <a:off x="7008574" y="2971800"/>
            <a:ext cx="0" cy="9906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Line 26"/>
          <p:cNvSpPr>
            <a:spLocks noChangeShapeType="1"/>
          </p:cNvSpPr>
          <p:nvPr/>
        </p:nvSpPr>
        <p:spPr bwMode="auto">
          <a:xfrm>
            <a:off x="4875530" y="2971800"/>
            <a:ext cx="2133044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AutoShape 3"/>
          <p:cNvSpPr>
            <a:spLocks noChangeArrowheads="1"/>
          </p:cNvSpPr>
          <p:nvPr/>
        </p:nvSpPr>
        <p:spPr bwMode="auto">
          <a:xfrm>
            <a:off x="6503610" y="3095973"/>
            <a:ext cx="1015735" cy="533400"/>
          </a:xfrm>
          <a:prstGeom prst="flowChartAlternateProcess">
            <a:avLst/>
          </a:prstGeom>
          <a:solidFill>
            <a:srgbClr val="792222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100" b="1" dirty="0">
                <a:solidFill>
                  <a:schemeClr val="bg1"/>
                </a:solidFill>
                <a:ea typeface="Arial" charset="0"/>
                <a:cs typeface="Arial" charset="0"/>
              </a:rPr>
              <a:t>NP4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1" name="Rectangle 67"/>
          <p:cNvSpPr>
            <a:spLocks noChangeArrowheads="1"/>
          </p:cNvSpPr>
          <p:nvPr/>
        </p:nvSpPr>
        <p:spPr bwMode="auto">
          <a:xfrm rot="16200000">
            <a:off x="7769245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57" name="Rectangle 67"/>
          <p:cNvSpPr>
            <a:spLocks noChangeArrowheads="1"/>
          </p:cNvSpPr>
          <p:nvPr/>
        </p:nvSpPr>
        <p:spPr bwMode="auto">
          <a:xfrm>
            <a:off x="8735325" y="5867401"/>
            <a:ext cx="2031471" cy="2667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10 x 1G SFP</a:t>
            </a:r>
          </a:p>
        </p:txBody>
      </p:sp>
      <p:sp>
        <p:nvSpPr>
          <p:cNvPr id="158" name="AutoShape 261"/>
          <p:cNvSpPr>
            <a:spLocks/>
          </p:cNvSpPr>
          <p:nvPr/>
        </p:nvSpPr>
        <p:spPr bwMode="auto">
          <a:xfrm rot="5400000">
            <a:off x="9565680" y="4259990"/>
            <a:ext cx="66040" cy="314878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AutoShape 262"/>
          <p:cNvSpPr>
            <a:spLocks/>
          </p:cNvSpPr>
          <p:nvPr/>
        </p:nvSpPr>
        <p:spPr bwMode="auto">
          <a:xfrm rot="5400000">
            <a:off x="4288178" y="556596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AutoShape 262"/>
          <p:cNvSpPr>
            <a:spLocks/>
          </p:cNvSpPr>
          <p:nvPr/>
        </p:nvSpPr>
        <p:spPr bwMode="auto">
          <a:xfrm rot="5400000">
            <a:off x="2635187" y="5565966"/>
            <a:ext cx="98028" cy="548497"/>
          </a:xfrm>
          <a:prstGeom prst="rightBrace">
            <a:avLst>
              <a:gd name="adj1" fmla="val 241667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AutoShape 3"/>
          <p:cNvSpPr>
            <a:spLocks noChangeArrowheads="1"/>
          </p:cNvSpPr>
          <p:nvPr/>
        </p:nvSpPr>
        <p:spPr bwMode="auto">
          <a:xfrm rot="16200000">
            <a:off x="9217739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62" name="AutoShape 3"/>
          <p:cNvSpPr>
            <a:spLocks noChangeArrowheads="1"/>
          </p:cNvSpPr>
          <p:nvPr/>
        </p:nvSpPr>
        <p:spPr bwMode="auto">
          <a:xfrm rot="16200000">
            <a:off x="9522460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63" name="AutoShape 79"/>
          <p:cNvSpPr>
            <a:spLocks noChangeArrowheads="1"/>
          </p:cNvSpPr>
          <p:nvPr/>
        </p:nvSpPr>
        <p:spPr bwMode="auto">
          <a:xfrm rot="5400000">
            <a:off x="9255839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4" name="AutoShape 79"/>
          <p:cNvSpPr>
            <a:spLocks noChangeArrowheads="1"/>
          </p:cNvSpPr>
          <p:nvPr/>
        </p:nvSpPr>
        <p:spPr bwMode="auto">
          <a:xfrm rot="5400000">
            <a:off x="9560560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65" name="Line 133"/>
          <p:cNvSpPr>
            <a:spLocks noChangeShapeType="1"/>
          </p:cNvSpPr>
          <p:nvPr/>
        </p:nvSpPr>
        <p:spPr bwMode="auto">
          <a:xfrm flipV="1">
            <a:off x="9446339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Line 135"/>
          <p:cNvSpPr>
            <a:spLocks noChangeShapeType="1"/>
          </p:cNvSpPr>
          <p:nvPr/>
        </p:nvSpPr>
        <p:spPr bwMode="auto">
          <a:xfrm flipV="1">
            <a:off x="9751060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Rectangle 67"/>
          <p:cNvSpPr>
            <a:spLocks noChangeArrowheads="1"/>
          </p:cNvSpPr>
          <p:nvPr/>
        </p:nvSpPr>
        <p:spPr bwMode="auto">
          <a:xfrm rot="16200000">
            <a:off x="9333055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68" name="AutoShape 3"/>
          <p:cNvSpPr>
            <a:spLocks noChangeArrowheads="1"/>
          </p:cNvSpPr>
          <p:nvPr/>
        </p:nvSpPr>
        <p:spPr bwMode="auto">
          <a:xfrm rot="16200000">
            <a:off x="9827181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69" name="AutoShape 3"/>
          <p:cNvSpPr>
            <a:spLocks noChangeArrowheads="1"/>
          </p:cNvSpPr>
          <p:nvPr/>
        </p:nvSpPr>
        <p:spPr bwMode="auto">
          <a:xfrm rot="16200000">
            <a:off x="10131901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70" name="AutoShape 79"/>
          <p:cNvSpPr>
            <a:spLocks noChangeArrowheads="1"/>
          </p:cNvSpPr>
          <p:nvPr/>
        </p:nvSpPr>
        <p:spPr bwMode="auto">
          <a:xfrm rot="5400000">
            <a:off x="9865281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1" name="AutoShape 79"/>
          <p:cNvSpPr>
            <a:spLocks noChangeArrowheads="1"/>
          </p:cNvSpPr>
          <p:nvPr/>
        </p:nvSpPr>
        <p:spPr bwMode="auto">
          <a:xfrm rot="5400000">
            <a:off x="10170001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72" name="Line 155"/>
          <p:cNvSpPr>
            <a:spLocks noChangeShapeType="1"/>
          </p:cNvSpPr>
          <p:nvPr/>
        </p:nvSpPr>
        <p:spPr bwMode="auto">
          <a:xfrm flipV="1">
            <a:off x="10055781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Line 156"/>
          <p:cNvSpPr>
            <a:spLocks noChangeShapeType="1"/>
          </p:cNvSpPr>
          <p:nvPr/>
        </p:nvSpPr>
        <p:spPr bwMode="auto">
          <a:xfrm flipV="1">
            <a:off x="10360501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Rectangle 67"/>
          <p:cNvSpPr>
            <a:spLocks noChangeArrowheads="1"/>
          </p:cNvSpPr>
          <p:nvPr/>
        </p:nvSpPr>
        <p:spPr bwMode="auto">
          <a:xfrm rot="16200000">
            <a:off x="994249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75" name="Rectangle 67"/>
          <p:cNvSpPr>
            <a:spLocks noChangeArrowheads="1"/>
          </p:cNvSpPr>
          <p:nvPr/>
        </p:nvSpPr>
        <p:spPr bwMode="auto">
          <a:xfrm rot="16200000">
            <a:off x="9637776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77" name="AutoShape 3"/>
          <p:cNvSpPr>
            <a:spLocks noChangeArrowheads="1"/>
          </p:cNvSpPr>
          <p:nvPr/>
        </p:nvSpPr>
        <p:spPr bwMode="auto">
          <a:xfrm rot="16200000">
            <a:off x="10436622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78" name="AutoShape 3"/>
          <p:cNvSpPr>
            <a:spLocks noChangeArrowheads="1"/>
          </p:cNvSpPr>
          <p:nvPr/>
        </p:nvSpPr>
        <p:spPr bwMode="auto">
          <a:xfrm rot="16200000">
            <a:off x="10741343" y="5080027"/>
            <a:ext cx="457200" cy="203147"/>
          </a:xfrm>
          <a:prstGeom prst="flowChartAlternateProcess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121899" tIns="60949" rIns="121899" bIns="60949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SFP</a:t>
            </a:r>
          </a:p>
        </p:txBody>
      </p:sp>
      <p:sp>
        <p:nvSpPr>
          <p:cNvPr id="179" name="AutoShape 79"/>
          <p:cNvSpPr>
            <a:spLocks noChangeArrowheads="1"/>
          </p:cNvSpPr>
          <p:nvPr/>
        </p:nvSpPr>
        <p:spPr bwMode="auto">
          <a:xfrm rot="5400000">
            <a:off x="10474722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0" name="AutoShape 79"/>
          <p:cNvSpPr>
            <a:spLocks noChangeArrowheads="1"/>
          </p:cNvSpPr>
          <p:nvPr/>
        </p:nvSpPr>
        <p:spPr bwMode="auto">
          <a:xfrm rot="5400000">
            <a:off x="10779443" y="5499127"/>
            <a:ext cx="381000" cy="203147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59321"/>
          </a:solidFill>
          <a:ln w="9525">
            <a:noFill/>
            <a:miter lim="800000"/>
            <a:headEnd/>
            <a:tailEnd/>
          </a:ln>
        </p:spPr>
        <p:txBody>
          <a:bodyPr wrap="none" lIns="121899" tIns="60949" rIns="121899" bIns="60949" anchor="ctr">
            <a:prstTxWarp prst="textNoShape">
              <a:avLst/>
            </a:prstTxWarp>
          </a:bodyPr>
          <a:lstStyle/>
          <a:p>
            <a:pPr eaLnBrk="0" hangingPunct="0"/>
            <a:endParaRPr lang="de-DE" sz="2700">
              <a:latin typeface="Arial" charset="0"/>
            </a:endParaRPr>
          </a:p>
        </p:txBody>
      </p:sp>
      <p:sp>
        <p:nvSpPr>
          <p:cNvPr id="181" name="Line 133"/>
          <p:cNvSpPr>
            <a:spLocks noChangeShapeType="1"/>
          </p:cNvSpPr>
          <p:nvPr/>
        </p:nvSpPr>
        <p:spPr bwMode="auto">
          <a:xfrm flipV="1">
            <a:off x="10665222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Line 135"/>
          <p:cNvSpPr>
            <a:spLocks noChangeShapeType="1"/>
          </p:cNvSpPr>
          <p:nvPr/>
        </p:nvSpPr>
        <p:spPr bwMode="auto">
          <a:xfrm flipV="1">
            <a:off x="10969943" y="44958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 lIns="121899" tIns="60949" rIns="121899" bIns="6094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Rectangle 67"/>
          <p:cNvSpPr>
            <a:spLocks noChangeArrowheads="1"/>
          </p:cNvSpPr>
          <p:nvPr/>
        </p:nvSpPr>
        <p:spPr bwMode="auto">
          <a:xfrm rot="16200000">
            <a:off x="10551938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91" name="Rectangle 67"/>
          <p:cNvSpPr>
            <a:spLocks noChangeArrowheads="1"/>
          </p:cNvSpPr>
          <p:nvPr/>
        </p:nvSpPr>
        <p:spPr bwMode="auto">
          <a:xfrm rot="16200000">
            <a:off x="10856658" y="4573094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endParaRPr lang="en-US" sz="900" b="1" i="1" dirty="0">
              <a:solidFill>
                <a:srgbClr val="919693"/>
              </a:solidFill>
            </a:endParaRPr>
          </a:p>
        </p:txBody>
      </p:sp>
      <p:sp>
        <p:nvSpPr>
          <p:cNvPr id="192" name="Rectangle 67"/>
          <p:cNvSpPr>
            <a:spLocks noChangeArrowheads="1"/>
          </p:cNvSpPr>
          <p:nvPr/>
        </p:nvSpPr>
        <p:spPr bwMode="auto">
          <a:xfrm rot="16200000">
            <a:off x="10247216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4" name="Rectangle 67"/>
          <p:cNvSpPr>
            <a:spLocks noChangeArrowheads="1"/>
          </p:cNvSpPr>
          <p:nvPr/>
        </p:nvSpPr>
        <p:spPr bwMode="auto">
          <a:xfrm rot="16200000">
            <a:off x="10511731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5" name="Rectangle 67"/>
          <p:cNvSpPr>
            <a:spLocks noChangeArrowheads="1"/>
          </p:cNvSpPr>
          <p:nvPr/>
        </p:nvSpPr>
        <p:spPr bwMode="auto">
          <a:xfrm rot="16200000">
            <a:off x="9597569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9292848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  <p:sp>
        <p:nvSpPr>
          <p:cNvPr id="197" name="Rectangle 67"/>
          <p:cNvSpPr>
            <a:spLocks noChangeArrowheads="1"/>
          </p:cNvSpPr>
          <p:nvPr/>
        </p:nvSpPr>
        <p:spPr bwMode="auto">
          <a:xfrm rot="16200000">
            <a:off x="8988128" y="4573095"/>
            <a:ext cx="571500" cy="2645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899" tIns="60949" rIns="121899" bIns="60949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i="1" dirty="0">
                <a:solidFill>
                  <a:srgbClr val="919693"/>
                </a:solidFill>
              </a:rPr>
              <a:t>1G</a:t>
            </a:r>
          </a:p>
        </p:txBody>
      </p:sp>
    </p:spTree>
    <p:extLst>
      <p:ext uri="{BB962C8B-B14F-4D97-AF65-F5344CB8AC3E}">
        <p14:creationId xmlns:p14="http://schemas.microsoft.com/office/powerpoint/2010/main" val="25950790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FTNT_PPT_Template_16x9_HD_Q117-Template-Guide">
  <a:themeElements>
    <a:clrScheme name="FTNT2017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8B8143"/>
      </a:accent1>
      <a:accent2>
        <a:srgbClr val="246090"/>
      </a:accent2>
      <a:accent3>
        <a:srgbClr val="323E48"/>
      </a:accent3>
      <a:accent4>
        <a:srgbClr val="FFA52A"/>
      </a:accent4>
      <a:accent5>
        <a:srgbClr val="C15426"/>
      </a:accent5>
      <a:accent6>
        <a:srgbClr val="A12D2D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6"/>
        </a:solidFill>
        <a:ln w="9525">
          <a:solidFill>
            <a:schemeClr val="accent6"/>
          </a:solidFill>
          <a:round/>
          <a:headEnd/>
          <a:tailEnd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</a:spDef>
    <a:lnDef>
      <a:spPr>
        <a:ln w="12700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TNT_PPT_Template_16x9_HD_Q117 - Template guide - draft3.pptx" id="{01D918EC-4587-4CBA-B8CB-CD91BE736F33}" vid="{89656B6F-5743-4270-BD1C-9512692FA52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2">
    <a:dk1>
      <a:srgbClr val="000000"/>
    </a:dk1>
    <a:lt1>
      <a:srgbClr val="FFFFFF"/>
    </a:lt1>
    <a:dk2>
      <a:srgbClr val="1B232A"/>
    </a:dk2>
    <a:lt2>
      <a:srgbClr val="DFE6E6"/>
    </a:lt2>
    <a:accent1>
      <a:srgbClr val="7D9898"/>
    </a:accent1>
    <a:accent2>
      <a:srgbClr val="9FB2C1"/>
    </a:accent2>
    <a:accent3>
      <a:srgbClr val="465B6D"/>
    </a:accent3>
    <a:accent4>
      <a:srgbClr val="777777"/>
    </a:accent4>
    <a:accent5>
      <a:srgbClr val="CC6600"/>
    </a:accent5>
    <a:accent6>
      <a:srgbClr val="9E0000"/>
    </a:accent6>
    <a:hlink>
      <a:srgbClr val="3366FF"/>
    </a:hlink>
    <a:folHlink>
      <a:srgbClr val="7030A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12082</Words>
  <Application>Microsoft Office PowerPoint</Application>
  <PresentationFormat>Benutzerdefiniert</PresentationFormat>
  <Paragraphs>7993</Paragraphs>
  <Slides>200</Slides>
  <Notes>123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200</vt:i4>
      </vt:variant>
    </vt:vector>
  </HeadingPairs>
  <TitlesOfParts>
    <vt:vector size="215" baseType="lpstr">
      <vt:lpstr>MS Mincho</vt:lpstr>
      <vt:lpstr>ＭＳ Ｐゴシック</vt:lpstr>
      <vt:lpstr>SimSun</vt:lpstr>
      <vt:lpstr>Arial</vt:lpstr>
      <vt:lpstr>Arial MT</vt:lpstr>
      <vt:lpstr>Arial Narrow</vt:lpstr>
      <vt:lpstr>Calibri</vt:lpstr>
      <vt:lpstr>Comic Sans MS</vt:lpstr>
      <vt:lpstr>Helvetica 55 Roman</vt:lpstr>
      <vt:lpstr>Helvetica Neue</vt:lpstr>
      <vt:lpstr>HelveticaNeue Condensed</vt:lpstr>
      <vt:lpstr>Times New Roman</vt:lpstr>
      <vt:lpstr>Wingdings</vt:lpstr>
      <vt:lpstr>Zapf Dingbats</vt:lpstr>
      <vt:lpstr>FTNT_PPT_Template_16x9_HD_Q117-Template-Guide</vt:lpstr>
      <vt:lpstr>Fortinet Hardware Schematics</vt:lpstr>
      <vt:lpstr>FortiASIC</vt:lpstr>
      <vt:lpstr>Hardware Acceleration Technologies</vt:lpstr>
      <vt:lpstr>FortiASIC NP6 Overview </vt:lpstr>
      <vt:lpstr>FortiASIC NP6 Overview </vt:lpstr>
      <vt:lpstr>FortiASIC CP8 Overview </vt:lpstr>
      <vt:lpstr>Comparing FortiASICs</vt:lpstr>
      <vt:lpstr>Content Processor Comparison</vt:lpstr>
      <vt:lpstr>Content Processor Comparison</vt:lpstr>
      <vt:lpstr>SoC3 Block Diagram</vt:lpstr>
      <vt:lpstr>SoC3 Comparison</vt:lpstr>
      <vt:lpstr>SoC3 vs NP Comparison</vt:lpstr>
      <vt:lpstr>SoC3 vs CP9 Comparison</vt:lpstr>
      <vt:lpstr>SoC3 vs CP9 Comparison</vt:lpstr>
      <vt:lpstr>NP Direct</vt:lpstr>
      <vt:lpstr>FortiGate</vt:lpstr>
      <vt:lpstr>FortiGate/FortiWiFi 20C Schematic</vt:lpstr>
      <vt:lpstr>FortiGate/FortiWiFi 20C-ADSL Schematic</vt:lpstr>
      <vt:lpstr>FortiGate/FortiWiFi 30D Schematic</vt:lpstr>
      <vt:lpstr>FortiGate/FortiWiFi 30D-POE Schematic</vt:lpstr>
      <vt:lpstr>FortiGate/FortiWiFi 30E Schematic</vt:lpstr>
      <vt:lpstr>FortiGate/FortiWiFi 30E-3G4G Schematic</vt:lpstr>
      <vt:lpstr>FortiGate Rugged-30D Schematic</vt:lpstr>
      <vt:lpstr>FortiGate Rugged-35D Schematic</vt:lpstr>
      <vt:lpstr>FortiGate/FortiWiFi 40C Schematic</vt:lpstr>
      <vt:lpstr>FortiGate/FortiWiFi 50E Schematic</vt:lpstr>
      <vt:lpstr>FortiWiFi 50E-2R Schematic</vt:lpstr>
      <vt:lpstr>FortiGate/FortiWiFi 51E Schematic</vt:lpstr>
      <vt:lpstr>FortiGate 52E Schematic</vt:lpstr>
      <vt:lpstr>FortiGate/FortiWiFi 60C Schematic</vt:lpstr>
      <vt:lpstr>FortiGate 60C-POE</vt:lpstr>
      <vt:lpstr>FortiGate 60C-SFP Schematic</vt:lpstr>
      <vt:lpstr>FortiGate/FortiWiFi 60D Schematic</vt:lpstr>
      <vt:lpstr>FortiGate/FortiWiFi 60D Gen2 Schematic</vt:lpstr>
      <vt:lpstr>FortiGate/FortiWiFi 60D-POE Schematic</vt:lpstr>
      <vt:lpstr>FortiGate/FortiWiFi 60E Schematic</vt:lpstr>
      <vt:lpstr>FortiGate/FortiWiFi 61E Schematic</vt:lpstr>
      <vt:lpstr>FortiGate Rugged-60D Schematic</vt:lpstr>
      <vt:lpstr>FortiGate 70D Schematic</vt:lpstr>
      <vt:lpstr>FortiGate 70D-POE Schematic</vt:lpstr>
      <vt:lpstr>FortiGate/FortiWiFi 80C/CM Schematic</vt:lpstr>
      <vt:lpstr>FortiGate/FortiWiFi 80C/CM-Gen2 Schematic</vt:lpstr>
      <vt:lpstr>FortiGate 80D Schematic</vt:lpstr>
      <vt:lpstr>FortiGate 80/81E-POE Schematic</vt:lpstr>
      <vt:lpstr>FortiGate/FortiWiFi 90D Schematic</vt:lpstr>
      <vt:lpstr>FortiGate/FortiWiFi 90D Gen2 Schematic</vt:lpstr>
      <vt:lpstr>FortiGate/FortiWiFi 90D-POE Schematic</vt:lpstr>
      <vt:lpstr>FortiGate 90E/91E Schematic</vt:lpstr>
      <vt:lpstr>FortiGate Rugged-90D Schematic</vt:lpstr>
      <vt:lpstr>FortiGate/FortiWiFi 92D Schematic</vt:lpstr>
      <vt:lpstr>FortiGate 94D-POE Schematic</vt:lpstr>
      <vt:lpstr>FortiGate 98D-POE Schematic</vt:lpstr>
      <vt:lpstr>FortiGate 100D Schematic</vt:lpstr>
      <vt:lpstr>FortiGate 100D Gen2 Schematic</vt:lpstr>
      <vt:lpstr>FortiGate 100D Gen3 Schematic</vt:lpstr>
      <vt:lpstr>FortiGate 100D Gen4 Schematic</vt:lpstr>
      <vt:lpstr>FortiGate 100/101E Schematic</vt:lpstr>
      <vt:lpstr>FortiGate 140D Schematic</vt:lpstr>
      <vt:lpstr>FortiGate 140D-POE Schematic</vt:lpstr>
      <vt:lpstr>FortiGate 140D-POE-T1 Schematic</vt:lpstr>
      <vt:lpstr>FortiGate Rugged-100C Schematic</vt:lpstr>
      <vt:lpstr>FortiGate 200B Schematic</vt:lpstr>
      <vt:lpstr>FortiGate 200D Schematic</vt:lpstr>
      <vt:lpstr>FortiGate 200D-Gen2 Schematic</vt:lpstr>
      <vt:lpstr>FortiGate 200D-POE Schematic</vt:lpstr>
      <vt:lpstr>FortiGate 200/201E Schematic</vt:lpstr>
      <vt:lpstr>FortiGate 240D Schematic</vt:lpstr>
      <vt:lpstr>FortiGate 240D-Gen2 Schematic</vt:lpstr>
      <vt:lpstr>FortiGate 240D-POE Schematic</vt:lpstr>
      <vt:lpstr>FortiGate 280D-POE Schematic</vt:lpstr>
      <vt:lpstr>FortiGate 280D-POE-Gen2 Schematic</vt:lpstr>
      <vt:lpstr>FortiGate 300C Schematic</vt:lpstr>
      <vt:lpstr>FortiGate 300D Schematic</vt:lpstr>
      <vt:lpstr>FortiGate 400D Schematic</vt:lpstr>
      <vt:lpstr>FortiGate 500D Schematic</vt:lpstr>
      <vt:lpstr>FortiGate 600C/-DC Schematic</vt:lpstr>
      <vt:lpstr>FortiGate 600C/-DC Gen2 Schematic</vt:lpstr>
      <vt:lpstr>FortiGate 600D Schematic</vt:lpstr>
      <vt:lpstr>FortiGate 800C/-DC Schematic</vt:lpstr>
      <vt:lpstr>FortiGate 800C/-DC Gen2 Schematic</vt:lpstr>
      <vt:lpstr>FortiGate 800D Schematic</vt:lpstr>
      <vt:lpstr>FortiGate 900D Schematic</vt:lpstr>
      <vt:lpstr>FortiGate 1000C/-DC Schematic</vt:lpstr>
      <vt:lpstr>FortiGate 1000C/-DC Gen2 Schematic</vt:lpstr>
      <vt:lpstr>FortiGate 1000D Schematic</vt:lpstr>
      <vt:lpstr>FortiGate 1000D Gen2 Schematic</vt:lpstr>
      <vt:lpstr>FortiGate 900D/1000D Port Mapping</vt:lpstr>
      <vt:lpstr>FortiGate 1200D Schematic</vt:lpstr>
      <vt:lpstr>FortiGate 1200D Gen2 Schematic</vt:lpstr>
      <vt:lpstr>FortiGate 1200D Port Mapping</vt:lpstr>
      <vt:lpstr>FortiGate 1240B Port Mapping</vt:lpstr>
      <vt:lpstr>FortiGate 1500D/-DC Schematic</vt:lpstr>
      <vt:lpstr>FortiGate 1500D/-DC Gen 2 Schematic</vt:lpstr>
      <vt:lpstr>FortiGate 1500D Port Mapping</vt:lpstr>
      <vt:lpstr>FortiGate 1500DT Schematic</vt:lpstr>
      <vt:lpstr>FortiGate 2000E Schematic</vt:lpstr>
      <vt:lpstr>FortiGate 2500E Schematic</vt:lpstr>
      <vt:lpstr>FortiGate 3016B Schematic</vt:lpstr>
      <vt:lpstr>FortiGate 3040B Schematic</vt:lpstr>
      <vt:lpstr>FortiGate 3040B Port Mapping</vt:lpstr>
      <vt:lpstr>FortiGate 3140B Schematic</vt:lpstr>
      <vt:lpstr>FortiGate 3140B Port Mapping</vt:lpstr>
      <vt:lpstr>FortiGate 3140B Port Mapping (LB Mode)</vt:lpstr>
      <vt:lpstr>FortiGate 3240C Schematic</vt:lpstr>
      <vt:lpstr>FortiGate 3240C Port Mapping</vt:lpstr>
      <vt:lpstr>FortiGate 3000D/-DC Schematic</vt:lpstr>
      <vt:lpstr>FortiGate 3000D/-DC Port Mapping</vt:lpstr>
      <vt:lpstr>FortiGate 3100D/-DC Schematic</vt:lpstr>
      <vt:lpstr>FortiGate 3100D/-DC Port Mapping</vt:lpstr>
      <vt:lpstr>FortiGate 3200D/-DC Schematic</vt:lpstr>
      <vt:lpstr>FortiGate 3200D/-DC Port Mapping</vt:lpstr>
      <vt:lpstr>FortiGate 3600C Schematic</vt:lpstr>
      <vt:lpstr>FortiGate 3600C Port Mapping</vt:lpstr>
      <vt:lpstr>FortiGate 3700D/-DC Schematic</vt:lpstr>
      <vt:lpstr>FortiGate 3700D Port Mapping</vt:lpstr>
      <vt:lpstr>FortiGate 3700DX Schematic</vt:lpstr>
      <vt:lpstr>FortiGate 3810A Schematic</vt:lpstr>
      <vt:lpstr>FortiGate 3800D/-DC Schematic</vt:lpstr>
      <vt:lpstr>FortiGate 3810D/-DC Schematic</vt:lpstr>
      <vt:lpstr>FortiGate 3810D/-DC Port Mapping</vt:lpstr>
      <vt:lpstr>FortiGate 3815D/-DC  Schematic</vt:lpstr>
      <vt:lpstr>FortiGate 3815D Port Mapping</vt:lpstr>
      <vt:lpstr>FortiGate 3950B Schematic</vt:lpstr>
      <vt:lpstr>FortiGate 3950B Port Mapping (Example)</vt:lpstr>
      <vt:lpstr>FortiGate 5001SX Schematic</vt:lpstr>
      <vt:lpstr>FortiGate 5001B Schematic</vt:lpstr>
      <vt:lpstr>FortiGate 5001C Schematic</vt:lpstr>
      <vt:lpstr>FortiGate 5101C Schematic</vt:lpstr>
      <vt:lpstr>FortiGate 5001D Schematic</vt:lpstr>
      <vt:lpstr>FortiController 5103B Schematic</vt:lpstr>
      <vt:lpstr>FortiController 5903C Schematic</vt:lpstr>
      <vt:lpstr>FortiController 5913C Schematic</vt:lpstr>
      <vt:lpstr>FortiSwitch 5203B Schematic</vt:lpstr>
      <vt:lpstr>FortiGate 7040E Schematic</vt:lpstr>
      <vt:lpstr>FPM-7620E Gen2 Schematic</vt:lpstr>
      <vt:lpstr>FIM-7910E Schematic</vt:lpstr>
      <vt:lpstr>FortiManager</vt:lpstr>
      <vt:lpstr>FortiManager 400E Schematic</vt:lpstr>
      <vt:lpstr>FortiManager 1000D Schematic</vt:lpstr>
      <vt:lpstr>FortiManager 2000E Schematic</vt:lpstr>
      <vt:lpstr>FortiManager 3900E Schematic</vt:lpstr>
      <vt:lpstr>FortiAnalyzer</vt:lpstr>
      <vt:lpstr>FortiAnalyzer 1000D Schematic</vt:lpstr>
      <vt:lpstr>FortiAnalyzer 3000F Schematic</vt:lpstr>
      <vt:lpstr>FortiAnalyzer 3500E Schematic</vt:lpstr>
      <vt:lpstr>FortiAnalyzer 3500F Schematic</vt:lpstr>
      <vt:lpstr>FortiAP</vt:lpstr>
      <vt:lpstr>FortiAP 11C Schematic</vt:lpstr>
      <vt:lpstr>FortiAP 21D Schematic</vt:lpstr>
      <vt:lpstr>FortiAP 24D Schematic</vt:lpstr>
      <vt:lpstr>FortiAP 25D Schematic</vt:lpstr>
      <vt:lpstr>FortiAP 28C Schematic</vt:lpstr>
      <vt:lpstr>FortiAP 112B Schematic</vt:lpstr>
      <vt:lpstr>FortiAP 112D Schematic</vt:lpstr>
      <vt:lpstr>FortiAP 223B Schematic</vt:lpstr>
      <vt:lpstr>FortiAP 221C Schematic</vt:lpstr>
      <vt:lpstr>FortiAP 223C Schematic</vt:lpstr>
      <vt:lpstr>FortiAP 320B Schematic</vt:lpstr>
      <vt:lpstr>FortiAP 222C Schematic</vt:lpstr>
      <vt:lpstr>FortiAP 223C Schematic</vt:lpstr>
      <vt:lpstr>FortiAP 224D Schematic</vt:lpstr>
      <vt:lpstr>FortiAP 320C Schematic</vt:lpstr>
      <vt:lpstr>FortiAP 321C Schematic</vt:lpstr>
      <vt:lpstr>FortiAP S311C Schematic</vt:lpstr>
      <vt:lpstr>FortiAP S313C Schematic</vt:lpstr>
      <vt:lpstr>FortiAP S321C Schematic</vt:lpstr>
      <vt:lpstr>FortiAP S323C Schematic</vt:lpstr>
      <vt:lpstr>FortiSwitch</vt:lpstr>
      <vt:lpstr>FortiSwitch 124D Schematic</vt:lpstr>
      <vt:lpstr>FortiSwitch 124D-POE Schematic</vt:lpstr>
      <vt:lpstr>FortiSwitch 224D-POE Schematic</vt:lpstr>
      <vt:lpstr>FortiSwitch 224D-FPOE Schematic</vt:lpstr>
      <vt:lpstr>FortiSwitch 248D-POE Schematic</vt:lpstr>
      <vt:lpstr>FortiSwitch 248D-FPOE Schematic</vt:lpstr>
      <vt:lpstr>FortiSwitch 424D Schematic</vt:lpstr>
      <vt:lpstr>FortiSwitch 424D-POE Schematic</vt:lpstr>
      <vt:lpstr>FortiSwitch 424D-FPOE Schematic</vt:lpstr>
      <vt:lpstr>FortiSwitch 448D Schematic</vt:lpstr>
      <vt:lpstr>FortiSwitch 448D-POE Schematic</vt:lpstr>
      <vt:lpstr>FortiSwitch 448D-FPOE Schematic</vt:lpstr>
      <vt:lpstr>FortiSwitch 524D Schematic</vt:lpstr>
      <vt:lpstr>FortiSwitch 524D-FPOE Schematic</vt:lpstr>
      <vt:lpstr>FortiSwitch 548D Schematic</vt:lpstr>
      <vt:lpstr>FortiSwitch 548D-FPOE Schematic</vt:lpstr>
      <vt:lpstr>FortiDDoS</vt:lpstr>
      <vt:lpstr>FortiDDoS 200B Schematic</vt:lpstr>
      <vt:lpstr>FortiDDoS 400B Schematic</vt:lpstr>
      <vt:lpstr>FortiDDoS 600B/800B Schematic</vt:lpstr>
      <vt:lpstr>FortiDDoS 900B Schematic</vt:lpstr>
      <vt:lpstr>FortiDDoS 1000B/-DC Schematic</vt:lpstr>
      <vt:lpstr>FortiDDoS 1200B/2000B Schematic</vt:lpstr>
      <vt:lpstr>FortiWeb</vt:lpstr>
      <vt:lpstr>FortiWeb 1000D Schematic</vt:lpstr>
      <vt:lpstr>FortiWeb 3000D Gen2 Schematic</vt:lpstr>
      <vt:lpstr>FortiWeb 3000E Schematic</vt:lpstr>
      <vt:lpstr>FortiSandbox</vt:lpstr>
      <vt:lpstr>FortiSandbox 1000D/Gen2 Schematic</vt:lpstr>
      <vt:lpstr>FortiSandbox 3000D Gen3 Schematic</vt:lpstr>
      <vt:lpstr>FortiADC</vt:lpstr>
      <vt:lpstr>FortiADC 200D</vt:lpstr>
    </vt:vector>
  </TitlesOfParts>
  <Manager/>
  <Company>Fortinet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creativeservices_us@fortinet.com</dc:creator>
  <cp:keywords/>
  <dc:description/>
  <cp:lastModifiedBy>Andrea Soliva</cp:lastModifiedBy>
  <cp:revision>507</cp:revision>
  <cp:lastPrinted>2014-12-10T16:50:59Z</cp:lastPrinted>
  <dcterms:created xsi:type="dcterms:W3CDTF">2014-11-13T18:44:53Z</dcterms:created>
  <dcterms:modified xsi:type="dcterms:W3CDTF">2017-03-16T07:47:22Z</dcterms:modified>
  <cp:category/>
</cp:coreProperties>
</file>